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4"/>
  </p:notesMasterIdLst>
  <p:sldIdLst>
    <p:sldId id="889" r:id="rId3"/>
    <p:sldId id="591" r:id="rId4"/>
    <p:sldId id="299" r:id="rId5"/>
    <p:sldId id="645" r:id="rId6"/>
    <p:sldId id="528" r:id="rId7"/>
    <p:sldId id="583" r:id="rId8"/>
    <p:sldId id="681" r:id="rId9"/>
    <p:sldId id="682" r:id="rId10"/>
    <p:sldId id="663" r:id="rId11"/>
    <p:sldId id="408" r:id="rId12"/>
    <p:sldId id="646" r:id="rId13"/>
    <p:sldId id="664" r:id="rId14"/>
    <p:sldId id="851" r:id="rId15"/>
    <p:sldId id="592" r:id="rId16"/>
    <p:sldId id="873" r:id="rId17"/>
    <p:sldId id="883" r:id="rId18"/>
    <p:sldId id="593" r:id="rId19"/>
    <p:sldId id="594" r:id="rId20"/>
    <p:sldId id="612" r:id="rId21"/>
    <p:sldId id="613" r:id="rId22"/>
    <p:sldId id="614" r:id="rId23"/>
    <p:sldId id="686" r:id="rId24"/>
    <p:sldId id="672" r:id="rId25"/>
    <p:sldId id="673" r:id="rId26"/>
    <p:sldId id="685" r:id="rId27"/>
    <p:sldId id="597" r:id="rId28"/>
    <p:sldId id="554" r:id="rId29"/>
    <p:sldId id="595" r:id="rId30"/>
    <p:sldId id="690" r:id="rId31"/>
    <p:sldId id="877" r:id="rId32"/>
    <p:sldId id="878" r:id="rId33"/>
    <p:sldId id="879" r:id="rId34"/>
    <p:sldId id="852" r:id="rId35"/>
    <p:sldId id="687" r:id="rId36"/>
    <p:sldId id="620" r:id="rId37"/>
    <p:sldId id="688" r:id="rId38"/>
    <p:sldId id="674" r:id="rId39"/>
    <p:sldId id="529" r:id="rId40"/>
    <p:sldId id="666" r:id="rId41"/>
    <p:sldId id="680" r:id="rId42"/>
    <p:sldId id="667" r:id="rId43"/>
    <p:sldId id="668" r:id="rId44"/>
    <p:sldId id="880" r:id="rId45"/>
    <p:sldId id="527" r:id="rId46"/>
    <p:sldId id="530" r:id="rId47"/>
    <p:sldId id="853" r:id="rId48"/>
    <p:sldId id="872" r:id="rId49"/>
    <p:sldId id="574" r:id="rId50"/>
    <p:sldId id="669" r:id="rId51"/>
    <p:sldId id="670" r:id="rId52"/>
    <p:sldId id="881" r:id="rId53"/>
    <p:sldId id="689" r:id="rId54"/>
    <p:sldId id="671" r:id="rId55"/>
    <p:sldId id="576" r:id="rId56"/>
    <p:sldId id="584" r:id="rId57"/>
    <p:sldId id="587" r:id="rId58"/>
    <p:sldId id="621" r:id="rId59"/>
    <p:sldId id="598" r:id="rId60"/>
    <p:sldId id="513" r:id="rId61"/>
    <p:sldId id="898" r:id="rId62"/>
    <p:sldId id="897" r:id="rId63"/>
    <p:sldId id="514" r:id="rId64"/>
    <p:sldId id="553" r:id="rId65"/>
    <p:sldId id="570" r:id="rId66"/>
    <p:sldId id="874" r:id="rId67"/>
    <p:sldId id="604" r:id="rId68"/>
    <p:sldId id="675" r:id="rId69"/>
    <p:sldId id="875" r:id="rId70"/>
    <p:sldId id="871" r:id="rId71"/>
    <p:sldId id="884" r:id="rId72"/>
    <p:sldId id="885" r:id="rId73"/>
    <p:sldId id="886" r:id="rId74"/>
    <p:sldId id="887" r:id="rId75"/>
    <p:sldId id="839" r:id="rId76"/>
    <p:sldId id="606" r:id="rId77"/>
    <p:sldId id="605" r:id="rId78"/>
    <p:sldId id="876" r:id="rId79"/>
    <p:sldId id="847" r:id="rId80"/>
    <p:sldId id="624" r:id="rId81"/>
    <p:sldId id="841" r:id="rId82"/>
    <p:sldId id="676" r:id="rId83"/>
    <p:sldId id="625" r:id="rId84"/>
    <p:sldId id="607" r:id="rId85"/>
    <p:sldId id="608" r:id="rId86"/>
    <p:sldId id="628" r:id="rId87"/>
    <p:sldId id="850" r:id="rId88"/>
    <p:sldId id="677" r:id="rId89"/>
    <p:sldId id="618" r:id="rId90"/>
    <p:sldId id="619" r:id="rId91"/>
    <p:sldId id="626" r:id="rId92"/>
    <p:sldId id="634" r:id="rId93"/>
    <p:sldId id="635" r:id="rId94"/>
    <p:sldId id="678" r:id="rId95"/>
    <p:sldId id="636" r:id="rId96"/>
    <p:sldId id="638" r:id="rId97"/>
    <p:sldId id="639" r:id="rId98"/>
    <p:sldId id="882" r:id="rId99"/>
    <p:sldId id="640" r:id="rId100"/>
    <p:sldId id="895" r:id="rId101"/>
    <p:sldId id="901" r:id="rId102"/>
    <p:sldId id="648" r:id="rId10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6" autoAdjust="0"/>
  </p:normalViewPr>
  <p:slideViewPr>
    <p:cSldViewPr snapToGrid="0">
      <p:cViewPr varScale="1">
        <p:scale>
          <a:sx n="109" d="100"/>
          <a:sy n="109"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4B7F12-1708-42EC-8B1D-4706160FD3BE}" type="datetimeFigureOut">
              <a:rPr lang="ru-RU" smtClean="0"/>
              <a:t>24.05.2022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E99EED-BC3D-4A43-9FEC-B84C99DC001B}" type="slidenum">
              <a:rPr lang="ru-RU" smtClean="0"/>
              <a:t>‹#›</a:t>
            </a:fld>
            <a:endParaRPr lang="ru-RU"/>
          </a:p>
        </p:txBody>
      </p:sp>
    </p:spTree>
    <p:extLst>
      <p:ext uri="{BB962C8B-B14F-4D97-AF65-F5344CB8AC3E}">
        <p14:creationId xmlns:p14="http://schemas.microsoft.com/office/powerpoint/2010/main" val="156279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0437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4453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40E99EED-BC3D-4A43-9FEC-B84C99DC001B}" type="slidenum">
              <a:rPr lang="ru-RU" smtClean="0"/>
              <a:t>6</a:t>
            </a:fld>
            <a:endParaRPr lang="ru-RU"/>
          </a:p>
        </p:txBody>
      </p:sp>
    </p:spTree>
    <p:extLst>
      <p:ext uri="{BB962C8B-B14F-4D97-AF65-F5344CB8AC3E}">
        <p14:creationId xmlns:p14="http://schemas.microsoft.com/office/powerpoint/2010/main" val="296989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760421-2C22-47D3-95F5-23DD03611DD2}" type="slidenum">
              <a:rPr lang="ru-RU" smtClean="0"/>
              <a:t>10</a:t>
            </a:fld>
            <a:endParaRPr lang="ru-RU" dirty="0"/>
          </a:p>
        </p:txBody>
      </p:sp>
    </p:spTree>
    <p:extLst>
      <p:ext uri="{BB962C8B-B14F-4D97-AF65-F5344CB8AC3E}">
        <p14:creationId xmlns:p14="http://schemas.microsoft.com/office/powerpoint/2010/main" val="425501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9666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93801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1044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F73A1-55AE-4341-8425-B4E76750B99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F3976FF-6159-4B82-9856-AAF82CD31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AC044D7-B753-42C6-904C-5B541FBD51CF}"/>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E4A7C6A8-3513-4C7A-BDAF-6F664053FC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69075A-2FE2-4DC6-8274-D1E369428028}"/>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321342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5F056-5563-4BD8-BA84-377CC4EC818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D9EF1DB-6CB7-48DA-AB7D-C6AFF66CA20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598EFC-2CDD-41D1-9ECC-C39BC0B7758E}"/>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25766F95-65EB-4E4F-8B55-1CD692737F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1ABCB5-630A-47F5-9F05-33DD2D95054E}"/>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359146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586FBAF-A61A-428A-B07E-234AA8B8E16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807AED-B400-401A-9360-594DEC75D74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CA9CE9-AD21-471E-80FE-75F9E314680D}"/>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3D785B0E-30B0-44A7-B28F-52CCEA146F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B5FA90-44A8-4E02-8C73-1008969012A7}"/>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369051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C1F1722E-79D5-46DE-8903-60121637F208}" type="datetimeFigureOut">
              <a:rPr lang="ru-RU" smtClean="0"/>
              <a:pPr>
                <a:defRPr/>
              </a:pPr>
              <a:t>24.05.2022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F5713C5-8DBD-411C-A914-7027FD69FB09}" type="slidenum">
              <a:rPr lang="ru-RU" smtClean="0"/>
              <a:pPr>
                <a:defRPr/>
              </a:pPr>
              <a:t>‹#›</a:t>
            </a:fld>
            <a:endParaRPr lang="ru-RU"/>
          </a:p>
        </p:txBody>
      </p:sp>
    </p:spTree>
    <p:extLst>
      <p:ext uri="{BB962C8B-B14F-4D97-AF65-F5344CB8AC3E}">
        <p14:creationId xmlns:p14="http://schemas.microsoft.com/office/powerpoint/2010/main" val="172579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38DF8A8-4117-40DF-AAD0-821DBD8D1912}" type="datetimeFigureOut">
              <a:rPr lang="ru-RU" smtClean="0"/>
              <a:pPr>
                <a:defRPr/>
              </a:pPr>
              <a:t>24.05.2022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75EEE2-DA9B-4768-A0EE-98E57D9FBE8A}" type="slidenum">
              <a:rPr lang="ru-RU" smtClean="0"/>
              <a:pPr>
                <a:defRPr/>
              </a:pPr>
              <a:t>‹#›</a:t>
            </a:fld>
            <a:endParaRPr lang="ru-RU"/>
          </a:p>
        </p:txBody>
      </p:sp>
    </p:spTree>
    <p:extLst>
      <p:ext uri="{BB962C8B-B14F-4D97-AF65-F5344CB8AC3E}">
        <p14:creationId xmlns:p14="http://schemas.microsoft.com/office/powerpoint/2010/main" val="237668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64AA6CE-5273-4DFA-A619-05F92C0F3DEF}" type="datetimeFigureOut">
              <a:rPr lang="ru-RU" smtClean="0"/>
              <a:pPr>
                <a:defRPr/>
              </a:pPr>
              <a:t>24.05.2022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75F3DA2-8E83-48D8-8C52-37FECAC4956F}" type="slidenum">
              <a:rPr lang="ru-RU" smtClean="0"/>
              <a:pPr>
                <a:defRPr/>
              </a:pPr>
              <a:t>‹#›</a:t>
            </a:fld>
            <a:endParaRPr lang="ru-RU"/>
          </a:p>
        </p:txBody>
      </p:sp>
    </p:spTree>
    <p:extLst>
      <p:ext uri="{BB962C8B-B14F-4D97-AF65-F5344CB8AC3E}">
        <p14:creationId xmlns:p14="http://schemas.microsoft.com/office/powerpoint/2010/main" val="49367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91C18E97-6AFA-4CA4-B3F6-DFE2EB281C90}" type="datetimeFigureOut">
              <a:rPr lang="ru-RU" smtClean="0"/>
              <a:pPr>
                <a:defRPr/>
              </a:pPr>
              <a:t>24.05.2022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1E71905-F96F-410E-A3CF-3E988946DA9E}" type="slidenum">
              <a:rPr lang="ru-RU" smtClean="0"/>
              <a:pPr>
                <a:defRPr/>
              </a:pPr>
              <a:t>‹#›</a:t>
            </a:fld>
            <a:endParaRPr lang="ru-RU"/>
          </a:p>
        </p:txBody>
      </p:sp>
    </p:spTree>
    <p:extLst>
      <p:ext uri="{BB962C8B-B14F-4D97-AF65-F5344CB8AC3E}">
        <p14:creationId xmlns:p14="http://schemas.microsoft.com/office/powerpoint/2010/main" val="3583028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46E7755-FB65-42B6-BF44-A5663B6E2C62}" type="datetimeFigureOut">
              <a:rPr lang="ru-RU" smtClean="0"/>
              <a:pPr>
                <a:defRPr/>
              </a:pPr>
              <a:t>24.05.2022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1162C7C-FABA-40AD-A85F-BB043DDE7A78}" type="slidenum">
              <a:rPr lang="ru-RU" smtClean="0"/>
              <a:pPr>
                <a:defRPr/>
              </a:pPr>
              <a:t>‹#›</a:t>
            </a:fld>
            <a:endParaRPr lang="ru-RU"/>
          </a:p>
        </p:txBody>
      </p:sp>
    </p:spTree>
    <p:extLst>
      <p:ext uri="{BB962C8B-B14F-4D97-AF65-F5344CB8AC3E}">
        <p14:creationId xmlns:p14="http://schemas.microsoft.com/office/powerpoint/2010/main" val="202201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336F69B2-152F-468A-9A68-485B1E20AE08}" type="datetimeFigureOut">
              <a:rPr lang="ru-RU" smtClean="0"/>
              <a:pPr>
                <a:defRPr/>
              </a:pPr>
              <a:t>24.05.2022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C473718-19C3-4BF9-94DF-72D6EF67BB7A}" type="slidenum">
              <a:rPr lang="ru-RU" smtClean="0"/>
              <a:pPr>
                <a:defRPr/>
              </a:pPr>
              <a:t>‹#›</a:t>
            </a:fld>
            <a:endParaRPr lang="ru-RU"/>
          </a:p>
        </p:txBody>
      </p:sp>
    </p:spTree>
    <p:extLst>
      <p:ext uri="{BB962C8B-B14F-4D97-AF65-F5344CB8AC3E}">
        <p14:creationId xmlns:p14="http://schemas.microsoft.com/office/powerpoint/2010/main" val="424805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DE2707FE-0FDF-47A0-8F53-15B89BEB6E34}" type="datetimeFigureOut">
              <a:rPr lang="ru-RU" smtClean="0"/>
              <a:pPr>
                <a:defRPr/>
              </a:pPr>
              <a:t>24.05.2022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4D24B39-2875-4E5E-99E2-D4A1402D689A}" type="slidenum">
              <a:rPr lang="ru-RU" smtClean="0"/>
              <a:pPr>
                <a:defRPr/>
              </a:pPr>
              <a:t>‹#›</a:t>
            </a:fld>
            <a:endParaRPr lang="ru-RU"/>
          </a:p>
        </p:txBody>
      </p:sp>
    </p:spTree>
    <p:extLst>
      <p:ext uri="{BB962C8B-B14F-4D97-AF65-F5344CB8AC3E}">
        <p14:creationId xmlns:p14="http://schemas.microsoft.com/office/powerpoint/2010/main" val="1791892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1"/>
            <a:ext cx="4011084"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7DCA96A7-5AC1-49B8-BA9E-FB13450D7F17}" type="datetimeFigureOut">
              <a:rPr lang="ru-RU" smtClean="0"/>
              <a:pPr>
                <a:defRPr/>
              </a:pPr>
              <a:t>24.05.2022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9FB1550-7126-4EA8-A35F-129FA457E1E2}" type="slidenum">
              <a:rPr lang="ru-RU" smtClean="0"/>
              <a:pPr>
                <a:defRPr/>
              </a:pPr>
              <a:t>‹#›</a:t>
            </a:fld>
            <a:endParaRPr lang="ru-RU"/>
          </a:p>
        </p:txBody>
      </p:sp>
    </p:spTree>
    <p:extLst>
      <p:ext uri="{BB962C8B-B14F-4D97-AF65-F5344CB8AC3E}">
        <p14:creationId xmlns:p14="http://schemas.microsoft.com/office/powerpoint/2010/main" val="293692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5A356-B3D4-44C9-B4A6-378F63F3EC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D7792D7-A541-4BA4-B157-7F6820649D0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B031E7-B50F-4753-A665-FBCF09B7F71C}"/>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CF4CDB4C-7390-47FB-AFEB-00C4D1E3B7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40A728-45BC-4D9C-BC24-62F88954E3DE}"/>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4017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2"/>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EB836CD8-D16F-4F32-8BEF-5B39D0648A15}" type="datetimeFigureOut">
              <a:rPr lang="ru-RU" smtClean="0"/>
              <a:pPr>
                <a:defRPr/>
              </a:pPr>
              <a:t>24.05.2022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D2FDD1F-CCBA-4A47-8A8D-FC1B6C448253}" type="slidenum">
              <a:rPr lang="ru-RU" smtClean="0"/>
              <a:pPr>
                <a:defRPr/>
              </a:pPr>
              <a:t>‹#›</a:t>
            </a:fld>
            <a:endParaRPr lang="ru-RU"/>
          </a:p>
        </p:txBody>
      </p:sp>
    </p:spTree>
    <p:extLst>
      <p:ext uri="{BB962C8B-B14F-4D97-AF65-F5344CB8AC3E}">
        <p14:creationId xmlns:p14="http://schemas.microsoft.com/office/powerpoint/2010/main" val="4013614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C15A702-2005-4FE0-B800-17F35C433ED8}" type="datetimeFigureOut">
              <a:rPr lang="ru-RU" smtClean="0"/>
              <a:pPr>
                <a:defRPr/>
              </a:pPr>
              <a:t>24.05.2022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118EAA3-966E-4E7E-B3B3-67106D2CFAE1}" type="slidenum">
              <a:rPr lang="ru-RU" smtClean="0"/>
              <a:pPr>
                <a:defRPr/>
              </a:pPr>
              <a:t>‹#›</a:t>
            </a:fld>
            <a:endParaRPr lang="ru-RU"/>
          </a:p>
        </p:txBody>
      </p:sp>
    </p:spTree>
    <p:extLst>
      <p:ext uri="{BB962C8B-B14F-4D97-AF65-F5344CB8AC3E}">
        <p14:creationId xmlns:p14="http://schemas.microsoft.com/office/powerpoint/2010/main" val="2939010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28533FC-B38A-4051-9731-4D98C26B7CC5}" type="datetimeFigureOut">
              <a:rPr lang="ru-RU" smtClean="0"/>
              <a:pPr>
                <a:defRPr/>
              </a:pPr>
              <a:t>24.05.2022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1D1CBD-4187-4ED4-A52D-8A8A59C3F1B6}" type="slidenum">
              <a:rPr lang="ru-RU" smtClean="0"/>
              <a:pPr>
                <a:defRPr/>
              </a:pPr>
              <a:t>‹#›</a:t>
            </a:fld>
            <a:endParaRPr lang="ru-RU"/>
          </a:p>
        </p:txBody>
      </p:sp>
    </p:spTree>
    <p:extLst>
      <p:ext uri="{BB962C8B-B14F-4D97-AF65-F5344CB8AC3E}">
        <p14:creationId xmlns:p14="http://schemas.microsoft.com/office/powerpoint/2010/main" val="165089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43853-8181-46F4-8649-2D4F75A0510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F72921C-F635-4830-8707-5100F9340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1865B8-8BB0-4A30-9350-0F5A30688C1D}"/>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71F9924D-49B3-4F13-A5EE-3443A1E412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B2681D-2BDA-498A-8076-1CEADF599B83}"/>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340399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7B914-D33D-48EE-BD76-342BC99BA2A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550F15F-5CBD-47AF-A471-762ADF3D1F9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E8D3F32-FB20-4944-B2B9-3D583056415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25D5FB8-56CF-4F91-B29F-611DA8205FE7}"/>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6" name="Нижний колонтитул 5">
            <a:extLst>
              <a:ext uri="{FF2B5EF4-FFF2-40B4-BE49-F238E27FC236}">
                <a16:creationId xmlns:a16="http://schemas.microsoft.com/office/drawing/2014/main" id="{92C6DD1D-5E7B-4EB5-A2EB-0843935D2C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506381-5943-4CC3-BB76-81F6F4AB3FE9}"/>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10769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0456E-8F53-46F7-9956-286561FD9F1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DB68D8A-F4F8-4A25-B0A8-FA3EA7C81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40245D4-7F97-4BAE-AC49-A040711E04E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31FD5A0-A103-4EDD-9A7D-A57E25918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22CAB13-8191-4F65-AF49-CD6A01750EB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12D590E-413D-489F-AAA8-7CEA1DE574B9}"/>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8" name="Нижний колонтитул 7">
            <a:extLst>
              <a:ext uri="{FF2B5EF4-FFF2-40B4-BE49-F238E27FC236}">
                <a16:creationId xmlns:a16="http://schemas.microsoft.com/office/drawing/2014/main" id="{C240CBC1-30D0-4AA3-930B-0DE5729A0B9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AA90931-1D9B-4004-BFBC-1DECB0EE1E10}"/>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6546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44D1A6-2EB8-4051-AC46-808FD86C8F8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4B7FDB0-8587-4C42-9A9A-C9F083C9DDD1}"/>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4" name="Нижний колонтитул 3">
            <a:extLst>
              <a:ext uri="{FF2B5EF4-FFF2-40B4-BE49-F238E27FC236}">
                <a16:creationId xmlns:a16="http://schemas.microsoft.com/office/drawing/2014/main" id="{BFBDA965-1BD0-486B-84D5-8D6A7A1EBD1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0E95BDB-3F76-4653-AF72-B5CBF3F975DD}"/>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10770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F055E7-D3BE-4DF7-AFF0-AD619300A37D}"/>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3" name="Нижний колонтитул 2">
            <a:extLst>
              <a:ext uri="{FF2B5EF4-FFF2-40B4-BE49-F238E27FC236}">
                <a16:creationId xmlns:a16="http://schemas.microsoft.com/office/drawing/2014/main" id="{D182EF26-172D-4EB8-ADC8-497407E7541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3F8DAA9-5951-46E5-A3EF-33C06A191C91}"/>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79317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270E9-D47F-41D7-A7CE-52A549DE56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38D77EF-DAAE-4FE0-8A38-28436C74E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D1D37B6-9846-433E-B424-DB4BBCD78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1BB259-C2E6-4543-9E65-61C0530E0418}"/>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6" name="Нижний колонтитул 5">
            <a:extLst>
              <a:ext uri="{FF2B5EF4-FFF2-40B4-BE49-F238E27FC236}">
                <a16:creationId xmlns:a16="http://schemas.microsoft.com/office/drawing/2014/main" id="{F515BDB4-07BD-48DF-9D16-248162AC8DB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2275148-9DD7-45F9-8D65-0A84D32F5AFE}"/>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296222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7F5886-8AE1-499D-8873-CCF22565D48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CF2CD7B-EECD-41CB-8370-5AE5C3437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FB7CAEB-2ADB-48FC-91E6-0B45B2465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C4B10B5-31C7-46EE-ABE1-D4C54D1E3153}"/>
              </a:ext>
            </a:extLst>
          </p:cNvPr>
          <p:cNvSpPr>
            <a:spLocks noGrp="1"/>
          </p:cNvSpPr>
          <p:nvPr>
            <p:ph type="dt" sz="half" idx="10"/>
          </p:nvPr>
        </p:nvSpPr>
        <p:spPr/>
        <p:txBody>
          <a:bodyPr/>
          <a:lstStyle/>
          <a:p>
            <a:fld id="{BE9D6814-6E86-4F68-8993-E3B9D1D3408F}" type="datetimeFigureOut">
              <a:rPr lang="ru-RU" smtClean="0"/>
              <a:t>24.05.2022</a:t>
            </a:fld>
            <a:endParaRPr lang="ru-RU"/>
          </a:p>
        </p:txBody>
      </p:sp>
      <p:sp>
        <p:nvSpPr>
          <p:cNvPr id="6" name="Нижний колонтитул 5">
            <a:extLst>
              <a:ext uri="{FF2B5EF4-FFF2-40B4-BE49-F238E27FC236}">
                <a16:creationId xmlns:a16="http://schemas.microsoft.com/office/drawing/2014/main" id="{6CA26299-BC7C-4B9B-A8CA-3DBD9693B6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C4610E5-8970-48C8-AE94-FD227B9CE3AC}"/>
              </a:ext>
            </a:extLst>
          </p:cNvPr>
          <p:cNvSpPr>
            <a:spLocks noGrp="1"/>
          </p:cNvSpPr>
          <p:nvPr>
            <p:ph type="sldNum" sz="quarter" idx="12"/>
          </p:nvPr>
        </p:nvSpPr>
        <p:spPr/>
        <p:txBody>
          <a:bodyPr/>
          <a:lstStyle/>
          <a:p>
            <a:fld id="{2F4C9F8B-40D9-4052-9853-8AB1C75A989B}" type="slidenum">
              <a:rPr lang="ru-RU" smtClean="0"/>
              <a:t>‹#›</a:t>
            </a:fld>
            <a:endParaRPr lang="ru-RU"/>
          </a:p>
        </p:txBody>
      </p:sp>
    </p:spTree>
    <p:extLst>
      <p:ext uri="{BB962C8B-B14F-4D97-AF65-F5344CB8AC3E}">
        <p14:creationId xmlns:p14="http://schemas.microsoft.com/office/powerpoint/2010/main" val="37567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851760-8E5F-4BED-8EB6-4BE3FD033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473A005-AC6B-4333-9E92-DAD67365C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703199-87C6-4323-A121-54DE5EF63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D6814-6E86-4F68-8993-E3B9D1D3408F}" type="datetimeFigureOut">
              <a:rPr lang="ru-RU" smtClean="0"/>
              <a:t>24.05.2022</a:t>
            </a:fld>
            <a:endParaRPr lang="ru-RU"/>
          </a:p>
        </p:txBody>
      </p:sp>
      <p:sp>
        <p:nvSpPr>
          <p:cNvPr id="5" name="Нижний колонтитул 4">
            <a:extLst>
              <a:ext uri="{FF2B5EF4-FFF2-40B4-BE49-F238E27FC236}">
                <a16:creationId xmlns:a16="http://schemas.microsoft.com/office/drawing/2014/main" id="{8EB41FF3-70EF-4BD0-A216-991162B74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982FF76-4D38-4B0D-8760-D739ED4DA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C9F8B-40D9-4052-9853-8AB1C75A989B}" type="slidenum">
              <a:rPr lang="ru-RU" smtClean="0"/>
              <a:t>‹#›</a:t>
            </a:fld>
            <a:endParaRPr lang="ru-RU"/>
          </a:p>
        </p:txBody>
      </p:sp>
    </p:spTree>
    <p:extLst>
      <p:ext uri="{BB962C8B-B14F-4D97-AF65-F5344CB8AC3E}">
        <p14:creationId xmlns:p14="http://schemas.microsoft.com/office/powerpoint/2010/main" val="96184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4F19FE-330E-42E2-9B83-CBCBE95D7B95}" type="datetimeFigureOut">
              <a:rPr lang="ru-RU" smtClean="0"/>
              <a:pPr>
                <a:defRPr/>
              </a:pPr>
              <a:t>24.05.2022</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DDFD94-4DD5-44DE-997C-8679CAA9F02F}" type="slidenum">
              <a:rPr lang="ru-RU" smtClean="0"/>
              <a:pPr>
                <a:defRPr/>
              </a:pPr>
              <a:t>‹#›</a:t>
            </a:fld>
            <a:endParaRPr lang="ru-RU"/>
          </a:p>
        </p:txBody>
      </p:sp>
    </p:spTree>
    <p:extLst>
      <p:ext uri="{BB962C8B-B14F-4D97-AF65-F5344CB8AC3E}">
        <p14:creationId xmlns:p14="http://schemas.microsoft.com/office/powerpoint/2010/main" val="3857462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www.consultant.ru/document/cons_doc_LAW_373488/#dst100008" TargetMode="Externa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s://vk.com/public_1rnk" TargetMode="External"/><Relationship Id="rId7" Type="http://schemas.openxmlformats.org/officeDocument/2006/relationships/image" Target="../media/image42.jpg"/><Relationship Id="rId2" Type="http://schemas.openxmlformats.org/officeDocument/2006/relationships/hyperlink" Target="https://t.me/Irnk_cons"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7A3F9B0-C61E-4C60-847E-58C20F285CD3}"/>
              </a:ext>
            </a:extLst>
          </p:cNvPr>
          <p:cNvSpPr/>
          <p:nvPr/>
        </p:nvSpPr>
        <p:spPr>
          <a:xfrm>
            <a:off x="0" y="0"/>
            <a:ext cx="1219200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ru-RU" dirty="0">
              <a:solidFill>
                <a:prstClr val="white"/>
              </a:solidFill>
              <a:latin typeface="Arial"/>
            </a:endParaRPr>
          </a:p>
        </p:txBody>
      </p:sp>
      <p:sp>
        <p:nvSpPr>
          <p:cNvPr id="5" name="Прямоугольник 4"/>
          <p:cNvSpPr/>
          <p:nvPr/>
        </p:nvSpPr>
        <p:spPr>
          <a:xfrm>
            <a:off x="903111" y="587022"/>
            <a:ext cx="10137423" cy="4924425"/>
          </a:xfrm>
          <a:prstGeom prst="rect">
            <a:avLst/>
          </a:prstGeom>
          <a:solidFill>
            <a:srgbClr val="004B70">
              <a:alpha val="82353"/>
            </a:srgbClr>
          </a:solidFill>
        </p:spPr>
        <p:txBody>
          <a:bodyPr wrap="square">
            <a:spAutoFit/>
          </a:bodyPr>
          <a:lstStyle/>
          <a:p>
            <a:pPr algn="ctr" defTabSz="914378" fontAlgn="base">
              <a:spcBef>
                <a:spcPct val="0"/>
              </a:spcBef>
              <a:spcAft>
                <a:spcPct val="0"/>
              </a:spcAft>
              <a:defRPr/>
            </a:pPr>
            <a:r>
              <a:rPr lang="ru-RU" sz="2400" b="1" dirty="0">
                <a:solidFill>
                  <a:prstClr val="white"/>
                </a:solidFill>
                <a:latin typeface="Calibri" panose="020F0502020204030204" pitchFamily="34" charset="0"/>
                <a:cs typeface="Calibri" panose="020F0502020204030204" pitchFamily="34" charset="0"/>
              </a:rPr>
              <a:t> </a:t>
            </a:r>
            <a:r>
              <a:rPr lang="ru-RU" sz="2800" b="1" dirty="0">
                <a:solidFill>
                  <a:prstClr val="white"/>
                </a:solidFill>
                <a:latin typeface="Calibri" panose="020F0502020204030204" pitchFamily="34" charset="0"/>
                <a:cs typeface="Calibri" panose="020F0502020204030204" pitchFamily="34" charset="0"/>
              </a:rPr>
              <a:t> </a:t>
            </a:r>
          </a:p>
          <a:p>
            <a:pPr algn="ctr"/>
            <a:r>
              <a:rPr lang="ru-RU" sz="2800" b="1" dirty="0">
                <a:solidFill>
                  <a:prstClr val="white"/>
                </a:solidFill>
                <a:latin typeface="Calibri" panose="020F0502020204030204" pitchFamily="34" charset="0"/>
                <a:cs typeface="Calibri" panose="020F0502020204030204" pitchFamily="34" charset="0"/>
              </a:rPr>
              <a:t>Тема «Патентная система налогообложения»</a:t>
            </a:r>
            <a:br>
              <a:rPr lang="ru-RU" sz="2800" b="1" dirty="0">
                <a:solidFill>
                  <a:prstClr val="white"/>
                </a:solidFill>
                <a:latin typeface="Calibri" panose="020F0502020204030204" pitchFamily="34" charset="0"/>
                <a:cs typeface="Calibri" panose="020F0502020204030204" pitchFamily="34" charset="0"/>
              </a:rPr>
            </a:br>
            <a:br>
              <a:rPr lang="ru-RU" sz="2800" b="1" dirty="0">
                <a:solidFill>
                  <a:prstClr val="white"/>
                </a:solidFill>
                <a:latin typeface="Calibri" panose="020F0502020204030204" pitchFamily="34" charset="0"/>
                <a:cs typeface="Calibri" panose="020F0502020204030204" pitchFamily="34" charset="0"/>
              </a:rPr>
            </a:br>
            <a:r>
              <a:rPr lang="ru-RU" sz="2800" b="1" dirty="0">
                <a:solidFill>
                  <a:prstClr val="white"/>
                </a:solidFill>
                <a:latin typeface="Calibri" panose="020F0502020204030204" pitchFamily="34" charset="0"/>
                <a:cs typeface="Calibri" panose="020F0502020204030204" pitchFamily="34" charset="0"/>
              </a:rPr>
              <a:t>Тема «Налог на профессиональный доход»</a:t>
            </a:r>
          </a:p>
          <a:p>
            <a:pPr defTabSz="914378" fontAlgn="base">
              <a:spcBef>
                <a:spcPct val="0"/>
              </a:spcBef>
              <a:spcAft>
                <a:spcPct val="0"/>
              </a:spcAft>
              <a:defRPr/>
            </a:pPr>
            <a:endParaRPr lang="ru-RU" b="1" dirty="0">
              <a:solidFill>
                <a:prstClr val="white"/>
              </a:solidFill>
              <a:latin typeface="Calibri" panose="020F0502020204030204" pitchFamily="34" charset="0"/>
              <a:cs typeface="Calibri" panose="020F0502020204030204" pitchFamily="34" charset="0"/>
            </a:endParaRPr>
          </a:p>
          <a:p>
            <a:pPr defTabSz="914378" fontAlgn="base">
              <a:spcBef>
                <a:spcPct val="0"/>
              </a:spcBef>
              <a:spcAft>
                <a:spcPct val="0"/>
              </a:spcAft>
              <a:defRPr/>
            </a:pPr>
            <a:endParaRPr lang="en-US" sz="2000" b="1" dirty="0">
              <a:solidFill>
                <a:prstClr val="white"/>
              </a:solidFill>
              <a:latin typeface="Calibri" panose="020F0502020204030204" pitchFamily="34" charset="0"/>
              <a:cs typeface="Calibri" panose="020F0502020204030204" pitchFamily="34" charset="0"/>
            </a:endParaRPr>
          </a:p>
          <a:p>
            <a:pPr defTabSz="914378" fontAlgn="base">
              <a:spcBef>
                <a:spcPct val="0"/>
              </a:spcBef>
              <a:spcAft>
                <a:spcPct val="0"/>
              </a:spcAft>
              <a:defRPr/>
            </a:pPr>
            <a:endParaRPr lang="en-US" sz="2000" b="1" dirty="0">
              <a:solidFill>
                <a:prstClr val="white"/>
              </a:solidFill>
              <a:latin typeface="Calibri" panose="020F0502020204030204" pitchFamily="34" charset="0"/>
              <a:cs typeface="Calibri" panose="020F0502020204030204" pitchFamily="34" charset="0"/>
            </a:endParaRPr>
          </a:p>
          <a:p>
            <a:pPr defTabSz="914378" fontAlgn="base">
              <a:spcBef>
                <a:spcPct val="0"/>
              </a:spcBef>
              <a:spcAft>
                <a:spcPct val="0"/>
              </a:spcAft>
              <a:defRPr/>
            </a:pPr>
            <a:endParaRPr lang="en-US" sz="2000" b="1" dirty="0">
              <a:solidFill>
                <a:prstClr val="white"/>
              </a:solidFill>
              <a:latin typeface="Calibri" panose="020F0502020204030204" pitchFamily="34" charset="0"/>
              <a:cs typeface="Calibri" panose="020F0502020204030204" pitchFamily="34" charset="0"/>
            </a:endParaRPr>
          </a:p>
          <a:p>
            <a:pPr defTabSz="914378" fontAlgn="base">
              <a:spcBef>
                <a:spcPct val="0"/>
              </a:spcBef>
              <a:spcAft>
                <a:spcPct val="0"/>
              </a:spcAft>
              <a:defRPr/>
            </a:pPr>
            <a:endParaRPr lang="en-US" sz="2000" b="1" dirty="0">
              <a:solidFill>
                <a:prstClr val="white"/>
              </a:solidFill>
              <a:latin typeface="Calibri" panose="020F0502020204030204" pitchFamily="34" charset="0"/>
              <a:cs typeface="Calibri" panose="020F0502020204030204" pitchFamily="34" charset="0"/>
            </a:endParaRPr>
          </a:p>
          <a:p>
            <a:pPr defTabSz="914378" fontAlgn="base">
              <a:spcBef>
                <a:spcPct val="0"/>
              </a:spcBef>
              <a:spcAft>
                <a:spcPct val="0"/>
              </a:spcAft>
              <a:defRPr/>
            </a:pPr>
            <a:r>
              <a:rPr lang="ru-RU" sz="2000" b="1" dirty="0">
                <a:solidFill>
                  <a:prstClr val="white"/>
                </a:solidFill>
                <a:latin typeface="Calibri" panose="020F0502020204030204" pitchFamily="34" charset="0"/>
                <a:cs typeface="Calibri" panose="020F0502020204030204" pitchFamily="34" charset="0"/>
              </a:rPr>
              <a:t>Лектор: </a:t>
            </a:r>
            <a:r>
              <a:rPr lang="ru-RU" sz="2000" b="1" dirty="0" err="1">
                <a:solidFill>
                  <a:prstClr val="white"/>
                </a:solidFill>
                <a:latin typeface="Calibri" panose="020F0502020204030204" pitchFamily="34" charset="0"/>
                <a:cs typeface="Calibri" panose="020F0502020204030204" pitchFamily="34" charset="0"/>
              </a:rPr>
              <a:t>Гревцова</a:t>
            </a:r>
            <a:r>
              <a:rPr lang="ru-RU" sz="2000" b="1" dirty="0">
                <a:solidFill>
                  <a:prstClr val="white"/>
                </a:solidFill>
                <a:latin typeface="Calibri" panose="020F0502020204030204" pitchFamily="34" charset="0"/>
                <a:cs typeface="Calibri" panose="020F0502020204030204" pitchFamily="34" charset="0"/>
              </a:rPr>
              <a:t> Анастасия Владимировна</a:t>
            </a:r>
            <a:endParaRPr lang="ru-RU" sz="2000" dirty="0">
              <a:solidFill>
                <a:prstClr val="white"/>
              </a:solidFill>
              <a:latin typeface="Calibri" panose="020F0502020204030204" pitchFamily="34" charset="0"/>
              <a:cs typeface="Calibri" panose="020F0502020204030204" pitchFamily="34" charset="0"/>
            </a:endParaRPr>
          </a:p>
          <a:p>
            <a:pPr algn="r" defTabSz="914378" fontAlgn="base">
              <a:spcBef>
                <a:spcPts val="1800"/>
              </a:spcBef>
              <a:spcAft>
                <a:spcPct val="0"/>
              </a:spcAft>
              <a:defRPr/>
            </a:pPr>
            <a:endParaRPr lang="en-US" b="1" dirty="0">
              <a:solidFill>
                <a:prstClr val="white"/>
              </a:solidFill>
              <a:latin typeface="Calibri" panose="020F0502020204030204" pitchFamily="34" charset="0"/>
              <a:cs typeface="Calibri" panose="020F0502020204030204" pitchFamily="34" charset="0"/>
            </a:endParaRPr>
          </a:p>
          <a:p>
            <a:pPr algn="r" defTabSz="914378" fontAlgn="base">
              <a:spcBef>
                <a:spcPts val="1800"/>
              </a:spcBef>
              <a:spcAft>
                <a:spcPct val="0"/>
              </a:spcAft>
              <a:defRPr/>
            </a:pPr>
            <a:r>
              <a:rPr lang="ru-RU" b="1" dirty="0">
                <a:solidFill>
                  <a:prstClr val="white"/>
                </a:solidFill>
                <a:latin typeface="Calibri" panose="020F0502020204030204" pitchFamily="34" charset="0"/>
                <a:cs typeface="Calibri" panose="020F0502020204030204" pitchFamily="34" charset="0"/>
              </a:rPr>
              <a:t>Центр подготовки налоговых консультантов  </a:t>
            </a:r>
          </a:p>
          <a:p>
            <a:pPr algn="r" defTabSz="914378" fontAlgn="base">
              <a:spcBef>
                <a:spcPct val="0"/>
              </a:spcBef>
              <a:spcAft>
                <a:spcPct val="0"/>
              </a:spcAft>
              <a:defRPr/>
            </a:pPr>
            <a:r>
              <a:rPr lang="ru-RU" b="1" dirty="0">
                <a:solidFill>
                  <a:prstClr val="white"/>
                </a:solidFill>
                <a:latin typeface="Calibri" panose="020F0502020204030204" pitchFamily="34" charset="0"/>
                <a:cs typeface="Calibri" panose="020F0502020204030204" pitchFamily="34" charset="0"/>
              </a:rPr>
              <a:t>(495) 925-03-87 </a:t>
            </a:r>
            <a:r>
              <a:rPr lang="en-US" b="1" dirty="0" err="1">
                <a:solidFill>
                  <a:prstClr val="white"/>
                </a:solidFill>
                <a:latin typeface="Calibri" panose="020F0502020204030204" pitchFamily="34" charset="0"/>
                <a:cs typeface="Calibri" panose="020F0502020204030204" pitchFamily="34" charset="0"/>
              </a:rPr>
              <a:t>nalog</a:t>
            </a:r>
            <a:r>
              <a:rPr lang="ru-RU" b="1" dirty="0">
                <a:solidFill>
                  <a:prstClr val="white"/>
                </a:solidFill>
                <a:latin typeface="Calibri" panose="020F0502020204030204" pitchFamily="34" charset="0"/>
                <a:cs typeface="Calibri" panose="020F0502020204030204" pitchFamily="34" charset="0"/>
              </a:rPr>
              <a:t>@</a:t>
            </a:r>
            <a:r>
              <a:rPr lang="en-US" b="1" dirty="0" err="1">
                <a:solidFill>
                  <a:prstClr val="white"/>
                </a:solidFill>
                <a:latin typeface="Calibri" panose="020F0502020204030204" pitchFamily="34" charset="0"/>
                <a:cs typeface="Calibri" panose="020F0502020204030204" pitchFamily="34" charset="0"/>
              </a:rPr>
              <a:t>cpnk</a:t>
            </a:r>
            <a:r>
              <a:rPr lang="ru-RU" b="1" dirty="0">
                <a:solidFill>
                  <a:prstClr val="white"/>
                </a:solidFill>
                <a:latin typeface="Calibri" panose="020F0502020204030204" pitchFamily="34" charset="0"/>
                <a:cs typeface="Calibri" panose="020F0502020204030204" pitchFamily="34" charset="0"/>
              </a:rPr>
              <a:t>.</a:t>
            </a:r>
            <a:r>
              <a:rPr lang="en-US" b="1" dirty="0" err="1">
                <a:solidFill>
                  <a:prstClr val="white"/>
                </a:solidFill>
                <a:latin typeface="Calibri" panose="020F0502020204030204" pitchFamily="34" charset="0"/>
                <a:cs typeface="Calibri" panose="020F0502020204030204" pitchFamily="34" charset="0"/>
              </a:rPr>
              <a:t>ru</a:t>
            </a:r>
            <a:r>
              <a:rPr lang="en-US" b="1" dirty="0">
                <a:solidFill>
                  <a:prstClr val="white"/>
                </a:solidFill>
                <a:latin typeface="Calibri" panose="020F0502020204030204" pitchFamily="34" charset="0"/>
                <a:cs typeface="Calibri" panose="020F0502020204030204" pitchFamily="34" charset="0"/>
              </a:rPr>
              <a:t> </a:t>
            </a:r>
            <a:r>
              <a:rPr lang="ru-RU" b="1" dirty="0">
                <a:solidFill>
                  <a:prstClr val="white"/>
                </a:solidFill>
                <a:latin typeface="Calibri" panose="020F0502020204030204" pitchFamily="34" charset="0"/>
                <a:cs typeface="Calibri" panose="020F0502020204030204" pitchFamily="34" charset="0"/>
              </a:rPr>
              <a:t> </a:t>
            </a:r>
            <a:r>
              <a:rPr lang="en-US" b="1" dirty="0">
                <a:solidFill>
                  <a:prstClr val="white"/>
                </a:solidFill>
                <a:latin typeface="Calibri" panose="020F0502020204030204" pitchFamily="34" charset="0"/>
                <a:cs typeface="Calibri" panose="020F0502020204030204" pitchFamily="34" charset="0"/>
              </a:rPr>
              <a:t>http</a:t>
            </a:r>
            <a:r>
              <a:rPr lang="ru-RU" b="1" dirty="0">
                <a:solidFill>
                  <a:prstClr val="white"/>
                </a:solidFill>
                <a:latin typeface="Calibri" panose="020F0502020204030204" pitchFamily="34" charset="0"/>
                <a:cs typeface="Calibri" panose="020F0502020204030204" pitchFamily="34" charset="0"/>
              </a:rPr>
              <a:t>://</a:t>
            </a:r>
            <a:r>
              <a:rPr lang="en-US" b="1" dirty="0" err="1">
                <a:solidFill>
                  <a:prstClr val="white"/>
                </a:solidFill>
                <a:latin typeface="Calibri" panose="020F0502020204030204" pitchFamily="34" charset="0"/>
                <a:cs typeface="Calibri" panose="020F0502020204030204" pitchFamily="34" charset="0"/>
              </a:rPr>
              <a:t>cpnk</a:t>
            </a:r>
            <a:r>
              <a:rPr lang="ru-RU" b="1" dirty="0">
                <a:solidFill>
                  <a:prstClr val="white"/>
                </a:solidFill>
                <a:latin typeface="Calibri" panose="020F0502020204030204" pitchFamily="34" charset="0"/>
                <a:cs typeface="Calibri" panose="020F0502020204030204" pitchFamily="34" charset="0"/>
              </a:rPr>
              <a:t>.</a:t>
            </a:r>
            <a:r>
              <a:rPr lang="en-US" b="1" dirty="0" err="1">
                <a:solidFill>
                  <a:prstClr val="white"/>
                </a:solidFill>
                <a:latin typeface="Calibri" panose="020F0502020204030204" pitchFamily="34" charset="0"/>
                <a:cs typeface="Calibri" panose="020F0502020204030204" pitchFamily="34" charset="0"/>
              </a:rPr>
              <a:t>ru</a:t>
            </a:r>
            <a:r>
              <a:rPr lang="ru-RU" b="1" dirty="0">
                <a:solidFill>
                  <a:prstClr val="white"/>
                </a:solidFill>
                <a:latin typeface="Calibri" panose="020F0502020204030204" pitchFamily="34" charset="0"/>
                <a:cs typeface="Calibri" panose="020F0502020204030204" pitchFamily="34" charset="0"/>
              </a:rPr>
              <a:t> </a:t>
            </a:r>
          </a:p>
        </p:txBody>
      </p:sp>
      <p:sp>
        <p:nvSpPr>
          <p:cNvPr id="7" name="Прямоугольник 6">
            <a:extLst>
              <a:ext uri="{FF2B5EF4-FFF2-40B4-BE49-F238E27FC236}">
                <a16:creationId xmlns:a16="http://schemas.microsoft.com/office/drawing/2014/main" id="{B7677A69-23E8-4468-B0C1-F200BA6A0BB0}"/>
              </a:ext>
            </a:extLst>
          </p:cNvPr>
          <p:cNvSpPr/>
          <p:nvPr/>
        </p:nvSpPr>
        <p:spPr>
          <a:xfrm>
            <a:off x="733779" y="387605"/>
            <a:ext cx="10476088" cy="61825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ru-RU">
              <a:solidFill>
                <a:prstClr val="white"/>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Палец вверх | Бесплатно значок">
            <a:extLst>
              <a:ext uri="{FF2B5EF4-FFF2-40B4-BE49-F238E27FC236}">
                <a16:creationId xmlns:a16="http://schemas.microsoft.com/office/drawing/2014/main" id="{B079E11F-6BFA-4B19-B4AD-CCDC0C3E3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9" y="5212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5E14B-37D4-4F69-B56C-46BACA6F4B85}"/>
              </a:ext>
            </a:extLst>
          </p:cNvPr>
          <p:cNvSpPr txBox="1"/>
          <p:nvPr/>
        </p:nvSpPr>
        <p:spPr>
          <a:xfrm>
            <a:off x="3040912" y="3042694"/>
            <a:ext cx="8729330" cy="1261884"/>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Подакцизные товары (пп.6-10 п.1 ст.181 НК РФ)</a:t>
            </a:r>
          </a:p>
          <a:p>
            <a:endParaRPr lang="ru-RU" sz="4400" dirty="0"/>
          </a:p>
        </p:txBody>
      </p:sp>
      <p:sp>
        <p:nvSpPr>
          <p:cNvPr id="3" name="TextBox 2">
            <a:extLst>
              <a:ext uri="{FF2B5EF4-FFF2-40B4-BE49-F238E27FC236}">
                <a16:creationId xmlns:a16="http://schemas.microsoft.com/office/drawing/2014/main" id="{284A6FE8-59D7-48E2-B17B-2B290350457A}"/>
              </a:ext>
            </a:extLst>
          </p:cNvPr>
          <p:cNvSpPr txBox="1"/>
          <p:nvPr/>
        </p:nvSpPr>
        <p:spPr>
          <a:xfrm>
            <a:off x="3115340" y="893135"/>
            <a:ext cx="7251404" cy="707886"/>
          </a:xfrm>
          <a:prstGeom prst="rect">
            <a:avLst/>
          </a:prstGeom>
          <a:noFill/>
        </p:spPr>
        <p:txBody>
          <a:bodyPr wrap="square" rtlCol="0">
            <a:spAutoFit/>
          </a:bodyPr>
          <a:lstStyle/>
          <a:p>
            <a:r>
              <a:rPr lang="ru-RU" sz="4000" b="1" dirty="0">
                <a:solidFill>
                  <a:schemeClr val="accent1">
                    <a:lumMod val="50000"/>
                  </a:schemeClr>
                </a:solidFill>
              </a:rPr>
              <a:t>ПИВО и СИГАРЕТЫ  МОЖНО!!!!</a:t>
            </a:r>
          </a:p>
        </p:txBody>
      </p:sp>
      <p:sp>
        <p:nvSpPr>
          <p:cNvPr id="4" name="TextBox 3">
            <a:extLst>
              <a:ext uri="{FF2B5EF4-FFF2-40B4-BE49-F238E27FC236}">
                <a16:creationId xmlns:a16="http://schemas.microsoft.com/office/drawing/2014/main" id="{F84D3E5D-3EA8-4F8C-87C7-8D7C184D498B}"/>
              </a:ext>
            </a:extLst>
          </p:cNvPr>
          <p:cNvSpPr txBox="1"/>
          <p:nvPr/>
        </p:nvSpPr>
        <p:spPr>
          <a:xfrm>
            <a:off x="3040912" y="2190059"/>
            <a:ext cx="5954232" cy="830997"/>
          </a:xfrm>
          <a:prstGeom prst="rect">
            <a:avLst/>
          </a:prstGeom>
          <a:noFill/>
        </p:spPr>
        <p:txBody>
          <a:bodyPr wrap="square" rtlCol="0">
            <a:spAutoFit/>
          </a:bodyPr>
          <a:lstStyle/>
          <a:p>
            <a:r>
              <a:rPr lang="ru-RU" sz="4800" b="1" dirty="0"/>
              <a:t>Запрет</a:t>
            </a:r>
          </a:p>
        </p:txBody>
      </p:sp>
    </p:spTree>
    <p:extLst>
      <p:ext uri="{BB962C8B-B14F-4D97-AF65-F5344CB8AC3E}">
        <p14:creationId xmlns:p14="http://schemas.microsoft.com/office/powerpoint/2010/main" val="22792742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263A5DD-2292-40C3-9E16-5FF7B0412546}"/>
              </a:ext>
            </a:extLst>
          </p:cNvPr>
          <p:cNvSpPr>
            <a:spLocks noGrp="1"/>
          </p:cNvSpPr>
          <p:nvPr>
            <p:ph type="sldNum" sz="quarter" idx="12"/>
          </p:nvPr>
        </p:nvSpPr>
        <p:spPr/>
        <p:txBody>
          <a:bodyPr/>
          <a:lstStyle/>
          <a:p>
            <a:fld id="{E1DE560F-5184-42AF-AFD1-915541F7928C}" type="slidenum">
              <a:rPr lang="ru-RU" smtClean="0"/>
              <a:t>100</a:t>
            </a:fld>
            <a:endParaRPr lang="ru-RU"/>
          </a:p>
        </p:txBody>
      </p:sp>
      <p:sp>
        <p:nvSpPr>
          <p:cNvPr id="8" name="TextBox 7">
            <a:extLst>
              <a:ext uri="{FF2B5EF4-FFF2-40B4-BE49-F238E27FC236}">
                <a16:creationId xmlns:a16="http://schemas.microsoft.com/office/drawing/2014/main" id="{809F10C0-0C3B-40F4-8723-C048CD020E08}"/>
              </a:ext>
            </a:extLst>
          </p:cNvPr>
          <p:cNvSpPr txBox="1"/>
          <p:nvPr/>
        </p:nvSpPr>
        <p:spPr>
          <a:xfrm>
            <a:off x="2779667" y="620688"/>
            <a:ext cx="6632666" cy="784830"/>
          </a:xfrm>
          <a:prstGeom prst="rect">
            <a:avLst/>
          </a:prstGeom>
          <a:noFill/>
        </p:spPr>
        <p:txBody>
          <a:bodyPr wrap="square" rtlCol="0">
            <a:spAutoFit/>
          </a:bodyPr>
          <a:lstStyle/>
          <a:p>
            <a:r>
              <a:rPr lang="ru-RU" sz="2250" b="1" dirty="0">
                <a:solidFill>
                  <a:srgbClr val="002060"/>
                </a:solidFill>
                <a:latin typeface="Times New Roman" panose="02020603050405020304" pitchFamily="18" charset="0"/>
                <a:cs typeface="Times New Roman" panose="02020603050405020304" pitchFamily="18" charset="0"/>
              </a:rPr>
              <a:t>Налоговые новости и события в </a:t>
            </a:r>
            <a:r>
              <a:rPr lang="ru-RU" sz="2250" b="1" dirty="0" err="1">
                <a:solidFill>
                  <a:srgbClr val="002060"/>
                </a:solidFill>
                <a:latin typeface="Times New Roman" panose="02020603050405020304" pitchFamily="18" charset="0"/>
                <a:cs typeface="Times New Roman" panose="02020603050405020304" pitchFamily="18" charset="0"/>
              </a:rPr>
              <a:t>телеграм</a:t>
            </a:r>
            <a:r>
              <a:rPr lang="ru-RU" sz="2250" b="1" dirty="0">
                <a:solidFill>
                  <a:srgbClr val="002060"/>
                </a:solidFill>
                <a:latin typeface="Times New Roman" panose="02020603050405020304" pitchFamily="18" charset="0"/>
                <a:cs typeface="Times New Roman" panose="02020603050405020304" pitchFamily="18" charset="0"/>
              </a:rPr>
              <a:t>-канале Федеральной Палаты налоговых консультантов</a:t>
            </a:r>
            <a:endParaRPr lang="ru-RU" sz="225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7FDCFC-7DAA-4004-B77D-9D14FBDF42B2}"/>
              </a:ext>
            </a:extLst>
          </p:cNvPr>
          <p:cNvSpPr txBox="1"/>
          <p:nvPr/>
        </p:nvSpPr>
        <p:spPr>
          <a:xfrm>
            <a:off x="5366714" y="5090745"/>
            <a:ext cx="2238631" cy="400110"/>
          </a:xfrm>
          <a:prstGeom prst="rect">
            <a:avLst/>
          </a:prstGeom>
          <a:noFill/>
        </p:spPr>
        <p:txBody>
          <a:bodyPr wrap="square" rtlCol="0">
            <a:spAutoFit/>
          </a:bodyPr>
          <a:lstStyle/>
          <a:p>
            <a:r>
              <a:rPr lang="en-US" sz="2000" b="1" u="sng" dirty="0">
                <a:solidFill>
                  <a:srgbClr val="0563C1"/>
                </a:solidFill>
                <a:latin typeface="Calibri" panose="020F0502020204030204" pitchFamily="34" charset="0"/>
                <a:ea typeface="Calibri" panose="020F0502020204030204" pitchFamily="34" charset="0"/>
              </a:rPr>
              <a:t>https://t.me/fp_nk</a:t>
            </a:r>
            <a:endParaRPr lang="ru-RU" sz="2000" dirty="0"/>
          </a:p>
        </p:txBody>
      </p:sp>
      <p:pic>
        <p:nvPicPr>
          <p:cNvPr id="5136" name="Picture 16" descr="Скачать иконку Telegram в векторе, в форматах jpg, png и ai.">
            <a:extLst>
              <a:ext uri="{FF2B5EF4-FFF2-40B4-BE49-F238E27FC236}">
                <a16:creationId xmlns:a16="http://schemas.microsoft.com/office/drawing/2014/main" id="{547B6453-5208-46C5-9B49-D6C6C3E309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1790" y="4994607"/>
            <a:ext cx="592387" cy="59238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1218CBB-0FA1-4318-A1A9-7B39DB634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653" y="2150340"/>
            <a:ext cx="3018692" cy="2727828"/>
          </a:xfrm>
          <a:prstGeom prst="rect">
            <a:avLst/>
          </a:prstGeom>
        </p:spPr>
      </p:pic>
    </p:spTree>
    <p:extLst>
      <p:ext uri="{BB962C8B-B14F-4D97-AF65-F5344CB8AC3E}">
        <p14:creationId xmlns:p14="http://schemas.microsoft.com/office/powerpoint/2010/main" val="31924084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1"/>
          <p:cNvSpPr>
            <a:spLocks noChangeArrowheads="1"/>
          </p:cNvSpPr>
          <p:nvPr/>
        </p:nvSpPr>
        <p:spPr bwMode="auto">
          <a:xfrm>
            <a:off x="1981200" y="423863"/>
            <a:ext cx="8351838" cy="1262062"/>
          </a:xfrm>
          <a:prstGeom prst="rect">
            <a:avLst/>
          </a:prstGeom>
          <a:noFill/>
          <a:ln w="9525">
            <a:noFill/>
            <a:miter lim="800000"/>
            <a:headEnd/>
            <a:tailEnd/>
          </a:ln>
        </p:spPr>
        <p:txBody>
          <a:bodyPr lIns="91410" tIns="45706" rIns="91410" bIns="45706">
            <a:spAutoFit/>
          </a:bodyPr>
          <a:lstStyle/>
          <a:p>
            <a:pPr algn="ctr"/>
            <a:endParaRPr lang="ru-RU" sz="4000" b="1" dirty="0">
              <a:solidFill>
                <a:srgbClr val="002060"/>
              </a:solidFill>
              <a:ea typeface="Calibri" pitchFamily="34" charset="0"/>
              <a:cs typeface="Times New Roman" pitchFamily="18" charset="0"/>
            </a:endParaRPr>
          </a:p>
          <a:p>
            <a:pPr algn="ctr"/>
            <a:r>
              <a:rPr lang="ru-RU" sz="3600" b="1" dirty="0">
                <a:solidFill>
                  <a:srgbClr val="002060"/>
                </a:solidFill>
                <a:ea typeface="Calibri" pitchFamily="34" charset="0"/>
                <a:cs typeface="Times New Roman" pitchFamily="18" charset="0"/>
              </a:rPr>
              <a:t>БЛАГОДАРИМ ЗА ВНИМАНИЕ!</a:t>
            </a:r>
          </a:p>
        </p:txBody>
      </p:sp>
      <p:sp>
        <p:nvSpPr>
          <p:cNvPr id="57347" name="Текст 7"/>
          <p:cNvSpPr txBox="1">
            <a:spLocks/>
          </p:cNvSpPr>
          <p:nvPr/>
        </p:nvSpPr>
        <p:spPr bwMode="auto">
          <a:xfrm>
            <a:off x="1919289" y="2205039"/>
            <a:ext cx="8569325" cy="3722687"/>
          </a:xfrm>
          <a:prstGeom prst="rect">
            <a:avLst/>
          </a:prstGeom>
          <a:noFill/>
          <a:ln w="9525">
            <a:noFill/>
            <a:miter lim="800000"/>
            <a:headEnd/>
            <a:tailEnd/>
          </a:ln>
        </p:spPr>
        <p:txBody>
          <a:bodyPr lIns="91410" tIns="45706" rIns="91410" bIns="45706"/>
          <a:lstStyle/>
          <a:p>
            <a:pPr algn="ctr">
              <a:buClr>
                <a:srgbClr val="C3260C"/>
              </a:buClr>
              <a:buSzPct val="130000"/>
              <a:buFont typeface="Georgia" pitchFamily="18" charset="0"/>
              <a:buNone/>
            </a:pPr>
            <a:r>
              <a:rPr lang="ru-RU" altLang="ru-RU" sz="2300" b="1" dirty="0">
                <a:solidFill>
                  <a:srgbClr val="002060"/>
                </a:solidFill>
                <a:ea typeface="Calibri" pitchFamily="34" charset="0"/>
                <a:cs typeface="Times New Roman" pitchFamily="18" charset="0"/>
              </a:rPr>
              <a:t>Центр подготовки налоговых консультантов оказывает:</a:t>
            </a:r>
          </a:p>
          <a:p>
            <a:pPr algn="ctr">
              <a:spcBef>
                <a:spcPts val="1200"/>
              </a:spcBef>
              <a:spcAft>
                <a:spcPts val="300"/>
              </a:spcAft>
              <a:buClr>
                <a:srgbClr val="C3260C"/>
              </a:buClr>
              <a:buSzPct val="130000"/>
            </a:pPr>
            <a:r>
              <a:rPr lang="ru-RU" altLang="ru-RU" sz="2300" b="1" dirty="0">
                <a:solidFill>
                  <a:srgbClr val="002060"/>
                </a:solidFill>
                <a:ea typeface="Calibri" pitchFamily="34" charset="0"/>
                <a:cs typeface="Times New Roman" pitchFamily="18" charset="0"/>
              </a:rPr>
              <a:t>Образовательные услуги</a:t>
            </a:r>
          </a:p>
          <a:p>
            <a:pPr algn="ctr">
              <a:spcBef>
                <a:spcPct val="20000"/>
              </a:spcBef>
              <a:spcAft>
                <a:spcPts val="300"/>
              </a:spcAft>
              <a:buClr>
                <a:srgbClr val="C3260C"/>
              </a:buClr>
              <a:buSzPct val="130000"/>
            </a:pPr>
            <a:r>
              <a:rPr lang="ru-RU" altLang="ru-RU" sz="2300" b="1" dirty="0">
                <a:solidFill>
                  <a:srgbClr val="002060"/>
                </a:solidFill>
                <a:ea typeface="Calibri" pitchFamily="34" charset="0"/>
                <a:cs typeface="Times New Roman" pitchFamily="18" charset="0"/>
              </a:rPr>
              <a:t>Консультационные услуги</a:t>
            </a:r>
          </a:p>
          <a:p>
            <a:pPr algn="ctr">
              <a:spcBef>
                <a:spcPct val="20000"/>
              </a:spcBef>
              <a:spcAft>
                <a:spcPts val="300"/>
              </a:spcAft>
              <a:buClr>
                <a:srgbClr val="C3260C"/>
              </a:buClr>
              <a:buSzPct val="130000"/>
            </a:pPr>
            <a:r>
              <a:rPr lang="ru-RU" altLang="ru-RU" sz="2300" b="1" dirty="0">
                <a:solidFill>
                  <a:srgbClr val="002060"/>
                </a:solidFill>
                <a:ea typeface="Calibri" pitchFamily="34" charset="0"/>
                <a:cs typeface="Times New Roman" pitchFamily="18" charset="0"/>
              </a:rPr>
              <a:t>Сопровождение налоговых проверок</a:t>
            </a:r>
          </a:p>
          <a:p>
            <a:pPr algn="ctr">
              <a:spcBef>
                <a:spcPct val="20000"/>
              </a:spcBef>
              <a:spcAft>
                <a:spcPts val="300"/>
              </a:spcAft>
              <a:buClr>
                <a:srgbClr val="C3260C"/>
              </a:buClr>
              <a:buSzPct val="130000"/>
            </a:pPr>
            <a:r>
              <a:rPr lang="ru-RU" altLang="ru-RU" sz="2300" b="1" dirty="0">
                <a:solidFill>
                  <a:srgbClr val="002060"/>
                </a:solidFill>
                <a:ea typeface="Calibri" pitchFamily="34" charset="0"/>
                <a:cs typeface="Times New Roman" pitchFamily="18" charset="0"/>
              </a:rPr>
              <a:t>Проводит индивидуальные и корпоративные семинары</a:t>
            </a:r>
          </a:p>
          <a:p>
            <a:pPr algn="r">
              <a:spcBef>
                <a:spcPct val="20000"/>
              </a:spcBef>
              <a:spcAft>
                <a:spcPts val="300"/>
              </a:spcAft>
              <a:buClr>
                <a:srgbClr val="C3260C"/>
              </a:buClr>
              <a:buSzPct val="130000"/>
            </a:pPr>
            <a:endParaRPr lang="ru-RU" sz="2500" b="1" dirty="0">
              <a:solidFill>
                <a:srgbClr val="002060"/>
              </a:solidFill>
              <a:latin typeface="Trebuchet MS" pitchFamily="34" charset="0"/>
              <a:ea typeface="Calibri" pitchFamily="34" charset="0"/>
              <a:cs typeface="Times New Roman" pitchFamily="18" charset="0"/>
            </a:endParaRPr>
          </a:p>
          <a:p>
            <a:pPr algn="ctr">
              <a:spcBef>
                <a:spcPct val="20000"/>
              </a:spcBef>
              <a:spcAft>
                <a:spcPts val="300"/>
              </a:spcAft>
              <a:buClr>
                <a:srgbClr val="C3260C"/>
              </a:buClr>
              <a:buSzPct val="130000"/>
            </a:pPr>
            <a:r>
              <a:rPr lang="ru-RU" sz="2500" b="1" dirty="0">
                <a:solidFill>
                  <a:srgbClr val="002060"/>
                </a:solidFill>
                <a:latin typeface="Trebuchet MS" pitchFamily="34" charset="0"/>
                <a:ea typeface="Calibri" pitchFamily="34" charset="0"/>
                <a:cs typeface="Times New Roman" pitchFamily="18" charset="0"/>
              </a:rPr>
              <a:t>(495) 925-03-87 </a:t>
            </a:r>
            <a:r>
              <a:rPr lang="en-US" sz="2500" b="1" dirty="0" err="1">
                <a:solidFill>
                  <a:srgbClr val="002060"/>
                </a:solidFill>
                <a:latin typeface="Trebuchet MS" pitchFamily="34" charset="0"/>
                <a:ea typeface="Calibri" pitchFamily="34" charset="0"/>
                <a:cs typeface="Times New Roman" pitchFamily="18" charset="0"/>
              </a:rPr>
              <a:t>nalog</a:t>
            </a:r>
            <a:r>
              <a:rPr lang="ru-RU" sz="2500" b="1" dirty="0">
                <a:solidFill>
                  <a:srgbClr val="002060"/>
                </a:solidFill>
                <a:latin typeface="Trebuchet MS" pitchFamily="34" charset="0"/>
                <a:ea typeface="Calibri" pitchFamily="34" charset="0"/>
                <a:cs typeface="Times New Roman" pitchFamily="18" charset="0"/>
              </a:rPr>
              <a:t>@</a:t>
            </a:r>
            <a:r>
              <a:rPr lang="en-US" sz="2500" b="1" dirty="0" err="1">
                <a:solidFill>
                  <a:srgbClr val="002060"/>
                </a:solidFill>
                <a:latin typeface="Trebuchet MS" pitchFamily="34" charset="0"/>
                <a:ea typeface="Calibri" pitchFamily="34" charset="0"/>
                <a:cs typeface="Times New Roman" pitchFamily="18" charset="0"/>
              </a:rPr>
              <a:t>cpnk</a:t>
            </a:r>
            <a:r>
              <a:rPr lang="ru-RU" sz="2500" b="1" dirty="0">
                <a:solidFill>
                  <a:srgbClr val="002060"/>
                </a:solidFill>
                <a:latin typeface="Trebuchet MS" pitchFamily="34" charset="0"/>
                <a:ea typeface="Calibri" pitchFamily="34" charset="0"/>
                <a:cs typeface="Times New Roman" pitchFamily="18" charset="0"/>
              </a:rPr>
              <a:t>.</a:t>
            </a:r>
            <a:r>
              <a:rPr lang="en-US" sz="2500" b="1" dirty="0" err="1">
                <a:solidFill>
                  <a:srgbClr val="002060"/>
                </a:solidFill>
                <a:latin typeface="Trebuchet MS" pitchFamily="34" charset="0"/>
                <a:ea typeface="Calibri" pitchFamily="34" charset="0"/>
                <a:cs typeface="Times New Roman" pitchFamily="18" charset="0"/>
              </a:rPr>
              <a:t>ru</a:t>
            </a:r>
            <a:r>
              <a:rPr lang="en-US" sz="2500" b="1" dirty="0">
                <a:solidFill>
                  <a:srgbClr val="002060"/>
                </a:solidFill>
                <a:latin typeface="Trebuchet MS" pitchFamily="34" charset="0"/>
                <a:ea typeface="Calibri" pitchFamily="34" charset="0"/>
                <a:cs typeface="Times New Roman" pitchFamily="18" charset="0"/>
              </a:rPr>
              <a:t> </a:t>
            </a:r>
            <a:r>
              <a:rPr lang="ru-RU" sz="2500" b="1" dirty="0">
                <a:solidFill>
                  <a:srgbClr val="002060"/>
                </a:solidFill>
                <a:latin typeface="Trebuchet MS" pitchFamily="34" charset="0"/>
                <a:ea typeface="Calibri" pitchFamily="34" charset="0"/>
                <a:cs typeface="Times New Roman" pitchFamily="18" charset="0"/>
              </a:rPr>
              <a:t> </a:t>
            </a:r>
            <a:r>
              <a:rPr lang="en-US" sz="2500" b="1" dirty="0">
                <a:solidFill>
                  <a:srgbClr val="002060"/>
                </a:solidFill>
                <a:latin typeface="Trebuchet MS" pitchFamily="34" charset="0"/>
                <a:ea typeface="Calibri" pitchFamily="34" charset="0"/>
                <a:cs typeface="Times New Roman" pitchFamily="18" charset="0"/>
              </a:rPr>
              <a:t>http</a:t>
            </a:r>
            <a:r>
              <a:rPr lang="ru-RU" sz="2500" b="1" dirty="0">
                <a:solidFill>
                  <a:srgbClr val="002060"/>
                </a:solidFill>
                <a:latin typeface="Trebuchet MS" pitchFamily="34" charset="0"/>
                <a:ea typeface="Calibri" pitchFamily="34" charset="0"/>
                <a:cs typeface="Times New Roman" pitchFamily="18" charset="0"/>
              </a:rPr>
              <a:t>://</a:t>
            </a:r>
            <a:r>
              <a:rPr lang="en-US" sz="2500" b="1" dirty="0" err="1">
                <a:solidFill>
                  <a:srgbClr val="002060"/>
                </a:solidFill>
                <a:latin typeface="Trebuchet MS" pitchFamily="34" charset="0"/>
                <a:ea typeface="Calibri" pitchFamily="34" charset="0"/>
                <a:cs typeface="Times New Roman" pitchFamily="18" charset="0"/>
              </a:rPr>
              <a:t>cpnk</a:t>
            </a:r>
            <a:r>
              <a:rPr lang="ru-RU" sz="2500" b="1" dirty="0">
                <a:solidFill>
                  <a:srgbClr val="002060"/>
                </a:solidFill>
                <a:latin typeface="Trebuchet MS" pitchFamily="34" charset="0"/>
                <a:ea typeface="Calibri" pitchFamily="34" charset="0"/>
                <a:cs typeface="Times New Roman" pitchFamily="18" charset="0"/>
              </a:rPr>
              <a:t>.</a:t>
            </a:r>
            <a:r>
              <a:rPr lang="en-US" sz="2500" b="1" dirty="0" err="1">
                <a:solidFill>
                  <a:srgbClr val="002060"/>
                </a:solidFill>
                <a:latin typeface="Trebuchet MS" pitchFamily="34" charset="0"/>
                <a:ea typeface="Calibri" pitchFamily="34" charset="0"/>
                <a:cs typeface="Times New Roman" pitchFamily="18" charset="0"/>
              </a:rPr>
              <a:t>ru</a:t>
            </a:r>
            <a:r>
              <a:rPr lang="ru-RU" sz="2500" b="1" dirty="0">
                <a:solidFill>
                  <a:srgbClr val="002060"/>
                </a:solidFill>
                <a:latin typeface="Trebuchet MS" pitchFamily="34" charset="0"/>
                <a:ea typeface="Calibri" pitchFamily="34" charset="0"/>
                <a:cs typeface="Times New Roman" pitchFamily="18" charset="0"/>
              </a:rPr>
              <a:t> </a:t>
            </a:r>
          </a:p>
          <a:p>
            <a:pPr>
              <a:spcBef>
                <a:spcPct val="20000"/>
              </a:spcBef>
              <a:spcAft>
                <a:spcPts val="300"/>
              </a:spcAft>
              <a:buClr>
                <a:srgbClr val="C3260C"/>
              </a:buClr>
              <a:buSzPct val="130000"/>
            </a:pPr>
            <a:r>
              <a:rPr lang="ru-RU" sz="2500" b="1" dirty="0">
                <a:solidFill>
                  <a:srgbClr val="002060"/>
                </a:solidFill>
                <a:latin typeface="Trebuchet MS" pitchFamily="34" charset="0"/>
                <a:ea typeface="Calibri" pitchFamily="34" charset="0"/>
                <a:cs typeface="Times New Roman" pitchFamily="18" charset="0"/>
              </a:rPr>
              <a:t> </a:t>
            </a:r>
          </a:p>
          <a:p>
            <a:pPr>
              <a:spcBef>
                <a:spcPct val="20000"/>
              </a:spcBef>
              <a:spcAft>
                <a:spcPts val="300"/>
              </a:spcAft>
              <a:buClr>
                <a:srgbClr val="C3260C"/>
              </a:buClr>
              <a:buSzPct val="130000"/>
            </a:pPr>
            <a:endParaRPr lang="ru-RU" sz="1400" dirty="0">
              <a:solidFill>
                <a:srgbClr val="002060"/>
              </a:solidFill>
              <a:latin typeface="Trebuchet MS" pitchFamily="34" charset="0"/>
              <a:ea typeface="Calibri" pitchFamily="34" charset="0"/>
              <a:cs typeface="Times New Roman" pitchFamily="18" charset="0"/>
            </a:endParaRPr>
          </a:p>
        </p:txBody>
      </p:sp>
    </p:spTree>
    <p:extLst>
      <p:ext uri="{BB962C8B-B14F-4D97-AF65-F5344CB8AC3E}">
        <p14:creationId xmlns:p14="http://schemas.microsoft.com/office/powerpoint/2010/main" val="46121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отрудники интернет-магазина. Какие требования к ним следует ...">
            <a:extLst>
              <a:ext uri="{FF2B5EF4-FFF2-40B4-BE49-F238E27FC236}">
                <a16:creationId xmlns:a16="http://schemas.microsoft.com/office/drawing/2014/main" id="{35656409-FB21-4922-BC5E-99D3B06AD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69" y="2998975"/>
            <a:ext cx="2803272" cy="19487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06F306EF-5C2E-40BB-80CE-5393AE9DE224}"/>
              </a:ext>
            </a:extLst>
          </p:cNvPr>
          <p:cNvSpPr/>
          <p:nvPr/>
        </p:nvSpPr>
        <p:spPr>
          <a:xfrm>
            <a:off x="933007" y="5291328"/>
            <a:ext cx="4140749" cy="1200329"/>
          </a:xfrm>
          <a:prstGeom prst="rect">
            <a:avLst/>
          </a:prstGeom>
        </p:spPr>
        <p:txBody>
          <a:bodyPr wrap="square">
            <a:spAutoFit/>
          </a:bodyPr>
          <a:lstStyle/>
          <a:p>
            <a:pPr algn="just"/>
            <a:r>
              <a:rPr lang="ru-RU" dirty="0">
                <a:cs typeface="Times New Roman" panose="02020603050405020304" pitchFamily="18" charset="0"/>
              </a:rPr>
              <a:t>Сотрудники - 15</a:t>
            </a:r>
            <a:r>
              <a:rPr lang="en-US" dirty="0">
                <a:cs typeface="Times New Roman" panose="02020603050405020304" pitchFamily="18" charset="0"/>
              </a:rPr>
              <a:t> </a:t>
            </a:r>
            <a:endParaRPr lang="ru-RU" dirty="0">
              <a:cs typeface="Times New Roman" panose="02020603050405020304" pitchFamily="18" charset="0"/>
            </a:endParaRPr>
          </a:p>
          <a:p>
            <a:pPr algn="just"/>
            <a:r>
              <a:rPr lang="ru-RU" dirty="0">
                <a:cs typeface="Times New Roman" panose="02020603050405020304" pitchFamily="18" charset="0"/>
              </a:rPr>
              <a:t>(при совмещении с УСН считаем 15 отдельно по патенту, при соблюдении общего лимита - 130).</a:t>
            </a:r>
          </a:p>
        </p:txBody>
      </p:sp>
      <p:pic>
        <p:nvPicPr>
          <p:cNvPr id="2050" name="Picture 2" descr="Субъекты Российской Федерации — Википедия">
            <a:extLst>
              <a:ext uri="{FF2B5EF4-FFF2-40B4-BE49-F238E27FC236}">
                <a16:creationId xmlns:a16="http://schemas.microsoft.com/office/drawing/2014/main" id="{A64A205A-B9CB-47D8-8038-5D97F0E15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945" y="3133102"/>
            <a:ext cx="3292386" cy="18146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537B1D56-A5D7-4027-BD53-4D164D5FCF22}"/>
              </a:ext>
            </a:extLst>
          </p:cNvPr>
          <p:cNvSpPr/>
          <p:nvPr/>
        </p:nvSpPr>
        <p:spPr>
          <a:xfrm>
            <a:off x="7941161" y="5513480"/>
            <a:ext cx="3348289" cy="646331"/>
          </a:xfrm>
          <a:prstGeom prst="rect">
            <a:avLst/>
          </a:prstGeom>
        </p:spPr>
        <p:txBody>
          <a:bodyPr wrap="none">
            <a:spAutoFit/>
          </a:bodyPr>
          <a:lstStyle/>
          <a:p>
            <a:pPr algn="just"/>
            <a:r>
              <a:rPr lang="ru-RU" dirty="0">
                <a:cs typeface="Times New Roman" panose="02020603050405020304" pitchFamily="18" charset="0"/>
              </a:rPr>
              <a:t>Действует </a:t>
            </a:r>
            <a:r>
              <a:rPr lang="ru-RU" b="1" dirty="0">
                <a:cs typeface="Times New Roman" panose="02020603050405020304" pitchFamily="18" charset="0"/>
              </a:rPr>
              <a:t>на указанной</a:t>
            </a:r>
          </a:p>
          <a:p>
            <a:pPr algn="just"/>
            <a:r>
              <a:rPr lang="ru-RU" b="1" dirty="0">
                <a:cs typeface="Times New Roman" panose="02020603050405020304" pitchFamily="18" charset="0"/>
              </a:rPr>
              <a:t>в патенте территории субъекта.</a:t>
            </a:r>
          </a:p>
        </p:txBody>
      </p:sp>
      <p:pic>
        <p:nvPicPr>
          <p:cNvPr id="2052" name="Picture 4" descr="Деньги — что это такое, функции и виды денег | KtoNaNovenkogo.ru">
            <a:extLst>
              <a:ext uri="{FF2B5EF4-FFF2-40B4-BE49-F238E27FC236}">
                <a16:creationId xmlns:a16="http://schemas.microsoft.com/office/drawing/2014/main" id="{0DFA4169-9D1B-403A-A26D-326EA7DC3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911" y="106578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5691A8BB-C138-481F-BEF9-9BB33B8F1574}"/>
              </a:ext>
            </a:extLst>
          </p:cNvPr>
          <p:cNvSpPr/>
          <p:nvPr/>
        </p:nvSpPr>
        <p:spPr>
          <a:xfrm>
            <a:off x="7715842" y="442533"/>
            <a:ext cx="3787255" cy="400110"/>
          </a:xfrm>
          <a:prstGeom prst="rect">
            <a:avLst/>
          </a:prstGeom>
        </p:spPr>
        <p:txBody>
          <a:bodyPr wrap="none">
            <a:spAutoFit/>
          </a:bodyPr>
          <a:lstStyle/>
          <a:p>
            <a:r>
              <a:rPr lang="ru-RU" sz="2000" dirty="0">
                <a:cs typeface="Times New Roman" panose="02020603050405020304" pitchFamily="18" charset="0"/>
              </a:rPr>
              <a:t>Лимит </a:t>
            </a:r>
            <a:r>
              <a:rPr lang="ru-RU" sz="2000" b="1" dirty="0">
                <a:cs typeface="Times New Roman" panose="02020603050405020304" pitchFamily="18" charset="0"/>
              </a:rPr>
              <a:t>доходов</a:t>
            </a:r>
            <a:r>
              <a:rPr lang="ru-RU" sz="2000" dirty="0">
                <a:cs typeface="Times New Roman" panose="02020603050405020304" pitchFamily="18" charset="0"/>
              </a:rPr>
              <a:t> – 60 млн. рублей</a:t>
            </a:r>
            <a:endParaRPr lang="ru-RU" sz="2000" dirty="0"/>
          </a:p>
        </p:txBody>
      </p:sp>
      <p:sp>
        <p:nvSpPr>
          <p:cNvPr id="6" name="Прямоугольник 5">
            <a:extLst>
              <a:ext uri="{FF2B5EF4-FFF2-40B4-BE49-F238E27FC236}">
                <a16:creationId xmlns:a16="http://schemas.microsoft.com/office/drawing/2014/main" id="{C73A1C73-20F6-4841-B98A-3EDAA36120C5}"/>
              </a:ext>
            </a:extLst>
          </p:cNvPr>
          <p:cNvSpPr/>
          <p:nvPr/>
        </p:nvSpPr>
        <p:spPr>
          <a:xfrm>
            <a:off x="7517053" y="1021354"/>
            <a:ext cx="4184835" cy="1754326"/>
          </a:xfrm>
          <a:prstGeom prst="rect">
            <a:avLst/>
          </a:prstGeom>
        </p:spPr>
        <p:txBody>
          <a:bodyPr wrap="square">
            <a:spAutoFit/>
          </a:bodyPr>
          <a:lstStyle/>
          <a:p>
            <a:pPr algn="just"/>
            <a:r>
              <a:rPr lang="ru-RU" dirty="0">
                <a:cs typeface="Times New Roman" panose="02020603050405020304" pitchFamily="18" charset="0"/>
              </a:rPr>
              <a:t>Доходы </a:t>
            </a:r>
            <a:r>
              <a:rPr lang="ru-RU" b="1" dirty="0">
                <a:solidFill>
                  <a:srgbClr val="00B050"/>
                </a:solidFill>
                <a:cs typeface="Times New Roman" panose="02020603050405020304" pitchFamily="18" charset="0"/>
              </a:rPr>
              <a:t>от реализации</a:t>
            </a:r>
            <a:r>
              <a:rPr lang="ru-RU" dirty="0">
                <a:cs typeface="Times New Roman" panose="02020603050405020304" pitchFamily="18" charset="0"/>
              </a:rPr>
              <a:t>, определяемые в соответствии со статьей 249 настоящего Кодекса, </a:t>
            </a:r>
            <a:r>
              <a:rPr lang="ru-RU" b="1" dirty="0">
                <a:solidFill>
                  <a:srgbClr val="00B050"/>
                </a:solidFill>
                <a:cs typeface="Times New Roman" panose="02020603050405020304" pitchFamily="18" charset="0"/>
              </a:rPr>
              <a:t>по всем видам предпринимательской деятельности</a:t>
            </a:r>
            <a:r>
              <a:rPr lang="ru-RU" dirty="0">
                <a:cs typeface="Times New Roman" panose="02020603050405020304" pitchFamily="18" charset="0"/>
              </a:rPr>
              <a:t>, в отношении которых применяется патентная система налогообложения.</a:t>
            </a:r>
          </a:p>
        </p:txBody>
      </p:sp>
      <p:sp>
        <p:nvSpPr>
          <p:cNvPr id="12" name="TextBox 11">
            <a:extLst>
              <a:ext uri="{FF2B5EF4-FFF2-40B4-BE49-F238E27FC236}">
                <a16:creationId xmlns:a16="http://schemas.microsoft.com/office/drawing/2014/main" id="{07674C3A-714F-47F7-B252-097C2012402E}"/>
              </a:ext>
            </a:extLst>
          </p:cNvPr>
          <p:cNvSpPr txBox="1"/>
          <p:nvPr/>
        </p:nvSpPr>
        <p:spPr>
          <a:xfrm>
            <a:off x="838039" y="610329"/>
            <a:ext cx="5040560" cy="646331"/>
          </a:xfrm>
          <a:prstGeom prst="rect">
            <a:avLst/>
          </a:prstGeom>
          <a:noFill/>
        </p:spPr>
        <p:txBody>
          <a:bodyPr wrap="square" rtlCol="0">
            <a:spAutoFit/>
          </a:bodyPr>
          <a:lstStyle/>
          <a:p>
            <a:r>
              <a:rPr lang="ru-RU" sz="3600" b="1" dirty="0">
                <a:solidFill>
                  <a:srgbClr val="002060"/>
                </a:solidFill>
                <a:cs typeface="Arial" panose="020B0604020202020204" pitchFamily="34" charset="0"/>
              </a:rPr>
              <a:t>Ограничения</a:t>
            </a:r>
          </a:p>
        </p:txBody>
      </p:sp>
    </p:spTree>
    <p:extLst>
      <p:ext uri="{BB962C8B-B14F-4D97-AF65-F5344CB8AC3E}">
        <p14:creationId xmlns:p14="http://schemas.microsoft.com/office/powerpoint/2010/main" val="156259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A7BE4-E483-4680-8023-2861D8F405F1}"/>
              </a:ext>
            </a:extLst>
          </p:cNvPr>
          <p:cNvSpPr>
            <a:spLocks noGrp="1"/>
          </p:cNvSpPr>
          <p:nvPr>
            <p:ph type="title"/>
          </p:nvPr>
        </p:nvSpPr>
        <p:spPr>
          <a:xfrm>
            <a:off x="1775177" y="142409"/>
            <a:ext cx="9976555" cy="1395941"/>
          </a:xfrm>
        </p:spPr>
        <p:txBody>
          <a:bodyPr>
            <a:normAutofit/>
          </a:bodyPr>
          <a:lstStyle/>
          <a:p>
            <a:r>
              <a:rPr lang="ru-RU" sz="3600" b="1" dirty="0">
                <a:solidFill>
                  <a:srgbClr val="002060"/>
                </a:solidFill>
                <a:latin typeface="+mn-lt"/>
                <a:cs typeface="Arial" panose="020B0604020202020204" pitchFamily="34" charset="0"/>
              </a:rPr>
              <a:t>Доходы при совмещении УСН и патента</a:t>
            </a:r>
          </a:p>
        </p:txBody>
      </p:sp>
      <p:sp>
        <p:nvSpPr>
          <p:cNvPr id="3" name="Прямоугольник 2">
            <a:extLst>
              <a:ext uri="{FF2B5EF4-FFF2-40B4-BE49-F238E27FC236}">
                <a16:creationId xmlns:a16="http://schemas.microsoft.com/office/drawing/2014/main" id="{4889FACE-A9C6-4FB2-B584-D5E77E45352A}"/>
              </a:ext>
            </a:extLst>
          </p:cNvPr>
          <p:cNvSpPr/>
          <p:nvPr/>
        </p:nvSpPr>
        <p:spPr>
          <a:xfrm>
            <a:off x="537813" y="2849217"/>
            <a:ext cx="6096000" cy="1323439"/>
          </a:xfrm>
          <a:prstGeom prst="rect">
            <a:avLst/>
          </a:prstGeom>
        </p:spPr>
        <p:txBody>
          <a:bodyPr>
            <a:spAutoFit/>
          </a:bodyPr>
          <a:lstStyle/>
          <a:p>
            <a:r>
              <a:rPr lang="ru-RU" sz="2000" b="1" i="1" dirty="0">
                <a:solidFill>
                  <a:srgbClr val="FF0000"/>
                </a:solidFill>
              </a:rPr>
              <a:t>Доходы от реализации</a:t>
            </a:r>
            <a:endParaRPr lang="ru-RU" sz="2000" dirty="0">
              <a:solidFill>
                <a:srgbClr val="FF0000"/>
              </a:solidFill>
            </a:endParaRPr>
          </a:p>
          <a:p>
            <a:endParaRPr lang="ru-RU" sz="2000" dirty="0">
              <a:solidFill>
                <a:srgbClr val="FF0000"/>
              </a:solidFill>
            </a:endParaRPr>
          </a:p>
          <a:p>
            <a:endParaRPr lang="ru-RU" sz="2000" dirty="0">
              <a:solidFill>
                <a:srgbClr val="000000"/>
              </a:solidFill>
            </a:endParaRPr>
          </a:p>
          <a:p>
            <a:r>
              <a:rPr lang="ru-RU" sz="2000" b="1" i="1" dirty="0">
                <a:solidFill>
                  <a:srgbClr val="000000"/>
                </a:solidFill>
              </a:rPr>
              <a:t>Внереализационные доходы</a:t>
            </a:r>
            <a:r>
              <a:rPr lang="ru-RU" sz="2000" dirty="0">
                <a:solidFill>
                  <a:srgbClr val="000000"/>
                </a:solidFill>
              </a:rPr>
              <a:t>.</a:t>
            </a:r>
            <a:endParaRPr lang="ru-RU" sz="2000" b="0" i="0" dirty="0">
              <a:solidFill>
                <a:srgbClr val="000000"/>
              </a:solidFill>
              <a:effectLst/>
            </a:endParaRPr>
          </a:p>
        </p:txBody>
      </p:sp>
      <p:sp>
        <p:nvSpPr>
          <p:cNvPr id="4" name="TextBox 3">
            <a:extLst>
              <a:ext uri="{FF2B5EF4-FFF2-40B4-BE49-F238E27FC236}">
                <a16:creationId xmlns:a16="http://schemas.microsoft.com/office/drawing/2014/main" id="{F4177594-4B26-4751-9D1C-BC46398320B4}"/>
              </a:ext>
            </a:extLst>
          </p:cNvPr>
          <p:cNvSpPr txBox="1"/>
          <p:nvPr/>
        </p:nvSpPr>
        <p:spPr>
          <a:xfrm>
            <a:off x="1402643" y="1957302"/>
            <a:ext cx="2630311" cy="769441"/>
          </a:xfrm>
          <a:prstGeom prst="rect">
            <a:avLst/>
          </a:prstGeom>
          <a:noFill/>
        </p:spPr>
        <p:txBody>
          <a:bodyPr wrap="square" rtlCol="0">
            <a:spAutoFit/>
          </a:bodyPr>
          <a:lstStyle/>
          <a:p>
            <a:r>
              <a:rPr lang="ru-RU" sz="4400" b="1" dirty="0">
                <a:solidFill>
                  <a:srgbClr val="00B050"/>
                </a:solidFill>
              </a:rPr>
              <a:t>УСН</a:t>
            </a:r>
          </a:p>
        </p:txBody>
      </p:sp>
      <p:sp>
        <p:nvSpPr>
          <p:cNvPr id="5" name="TextBox 4">
            <a:extLst>
              <a:ext uri="{FF2B5EF4-FFF2-40B4-BE49-F238E27FC236}">
                <a16:creationId xmlns:a16="http://schemas.microsoft.com/office/drawing/2014/main" id="{B60A0DD1-B241-47E6-A9A4-2BFE85E4625F}"/>
              </a:ext>
            </a:extLst>
          </p:cNvPr>
          <p:cNvSpPr txBox="1"/>
          <p:nvPr/>
        </p:nvSpPr>
        <p:spPr>
          <a:xfrm>
            <a:off x="565854" y="5194777"/>
            <a:ext cx="3589866" cy="954107"/>
          </a:xfrm>
          <a:prstGeom prst="rect">
            <a:avLst/>
          </a:prstGeom>
          <a:noFill/>
        </p:spPr>
        <p:txBody>
          <a:bodyPr wrap="square" rtlCol="0">
            <a:spAutoFit/>
          </a:bodyPr>
          <a:lstStyle/>
          <a:p>
            <a:r>
              <a:rPr lang="ru-RU" sz="2800" b="1" dirty="0"/>
              <a:t>Лимит 200 млн.</a:t>
            </a:r>
          </a:p>
          <a:p>
            <a:r>
              <a:rPr lang="ru-RU" sz="2800" b="1" dirty="0"/>
              <a:t>Слет с УСН</a:t>
            </a:r>
          </a:p>
        </p:txBody>
      </p:sp>
      <p:sp>
        <p:nvSpPr>
          <p:cNvPr id="6" name="TextBox 5">
            <a:extLst>
              <a:ext uri="{FF2B5EF4-FFF2-40B4-BE49-F238E27FC236}">
                <a16:creationId xmlns:a16="http://schemas.microsoft.com/office/drawing/2014/main" id="{EB158CD1-D479-427D-AC60-8472759327F0}"/>
              </a:ext>
            </a:extLst>
          </p:cNvPr>
          <p:cNvSpPr txBox="1"/>
          <p:nvPr/>
        </p:nvSpPr>
        <p:spPr>
          <a:xfrm>
            <a:off x="8952090" y="1704622"/>
            <a:ext cx="2314223" cy="830997"/>
          </a:xfrm>
          <a:prstGeom prst="rect">
            <a:avLst/>
          </a:prstGeom>
          <a:noFill/>
        </p:spPr>
        <p:txBody>
          <a:bodyPr wrap="square" rtlCol="0">
            <a:spAutoFit/>
          </a:bodyPr>
          <a:lstStyle/>
          <a:p>
            <a:r>
              <a:rPr lang="ru-RU" sz="4800" b="1" dirty="0">
                <a:solidFill>
                  <a:srgbClr val="00B050"/>
                </a:solidFill>
              </a:rPr>
              <a:t>Патент</a:t>
            </a:r>
          </a:p>
        </p:txBody>
      </p:sp>
      <p:sp>
        <p:nvSpPr>
          <p:cNvPr id="7" name="Прямоугольник 6">
            <a:extLst>
              <a:ext uri="{FF2B5EF4-FFF2-40B4-BE49-F238E27FC236}">
                <a16:creationId xmlns:a16="http://schemas.microsoft.com/office/drawing/2014/main" id="{CF149043-3106-4DEA-B942-CE89FBA34BB5}"/>
              </a:ext>
            </a:extLst>
          </p:cNvPr>
          <p:cNvSpPr/>
          <p:nvPr/>
        </p:nvSpPr>
        <p:spPr>
          <a:xfrm>
            <a:off x="8709789" y="2979939"/>
            <a:ext cx="3928534" cy="707886"/>
          </a:xfrm>
          <a:prstGeom prst="rect">
            <a:avLst/>
          </a:prstGeom>
        </p:spPr>
        <p:txBody>
          <a:bodyPr wrap="square">
            <a:spAutoFit/>
          </a:bodyPr>
          <a:lstStyle/>
          <a:p>
            <a:r>
              <a:rPr lang="ru-RU" sz="2000" b="1" i="1" dirty="0">
                <a:solidFill>
                  <a:srgbClr val="FF0000"/>
                </a:solidFill>
              </a:rPr>
              <a:t>Доходы от реализации</a:t>
            </a:r>
            <a:endParaRPr lang="ru-RU" sz="2000" dirty="0">
              <a:solidFill>
                <a:srgbClr val="FF0000"/>
              </a:solidFill>
            </a:endParaRPr>
          </a:p>
          <a:p>
            <a:endParaRPr lang="ru-RU" sz="2000" b="0" i="0" dirty="0">
              <a:solidFill>
                <a:srgbClr val="000000"/>
              </a:solidFill>
              <a:effectLst/>
            </a:endParaRPr>
          </a:p>
        </p:txBody>
      </p:sp>
      <p:sp>
        <p:nvSpPr>
          <p:cNvPr id="8" name="TextBox 7">
            <a:extLst>
              <a:ext uri="{FF2B5EF4-FFF2-40B4-BE49-F238E27FC236}">
                <a16:creationId xmlns:a16="http://schemas.microsoft.com/office/drawing/2014/main" id="{F6122E0B-24F4-4F38-B65C-0823FEC55576}"/>
              </a:ext>
            </a:extLst>
          </p:cNvPr>
          <p:cNvSpPr txBox="1"/>
          <p:nvPr/>
        </p:nvSpPr>
        <p:spPr>
          <a:xfrm>
            <a:off x="9319390" y="5194777"/>
            <a:ext cx="3318933" cy="954107"/>
          </a:xfrm>
          <a:prstGeom prst="rect">
            <a:avLst/>
          </a:prstGeom>
          <a:noFill/>
        </p:spPr>
        <p:txBody>
          <a:bodyPr wrap="square" rtlCol="0">
            <a:spAutoFit/>
          </a:bodyPr>
          <a:lstStyle/>
          <a:p>
            <a:r>
              <a:rPr lang="ru-RU" sz="2800" b="1" dirty="0"/>
              <a:t>Лимит 60 млн. </a:t>
            </a:r>
          </a:p>
          <a:p>
            <a:r>
              <a:rPr lang="ru-RU" sz="2800" b="1" dirty="0"/>
              <a:t>Слет с патента</a:t>
            </a:r>
          </a:p>
        </p:txBody>
      </p:sp>
      <p:sp>
        <p:nvSpPr>
          <p:cNvPr id="9" name="TextBox 8">
            <a:extLst>
              <a:ext uri="{FF2B5EF4-FFF2-40B4-BE49-F238E27FC236}">
                <a16:creationId xmlns:a16="http://schemas.microsoft.com/office/drawing/2014/main" id="{557225C8-5103-4FC0-A7C5-B7F510124EBA}"/>
              </a:ext>
            </a:extLst>
          </p:cNvPr>
          <p:cNvSpPr txBox="1"/>
          <p:nvPr/>
        </p:nvSpPr>
        <p:spPr>
          <a:xfrm>
            <a:off x="6219702" y="2766302"/>
            <a:ext cx="1772355" cy="1015663"/>
          </a:xfrm>
          <a:prstGeom prst="rect">
            <a:avLst/>
          </a:prstGeom>
          <a:noFill/>
        </p:spPr>
        <p:txBody>
          <a:bodyPr wrap="square" rtlCol="0">
            <a:spAutoFit/>
          </a:bodyPr>
          <a:lstStyle/>
          <a:p>
            <a:r>
              <a:rPr lang="ru-RU" sz="6000" b="1" dirty="0">
                <a:solidFill>
                  <a:srgbClr val="00B050"/>
                </a:solidFill>
              </a:rPr>
              <a:t>+</a:t>
            </a:r>
          </a:p>
        </p:txBody>
      </p:sp>
      <p:sp>
        <p:nvSpPr>
          <p:cNvPr id="10" name="Прямоугольник 9">
            <a:extLst>
              <a:ext uri="{FF2B5EF4-FFF2-40B4-BE49-F238E27FC236}">
                <a16:creationId xmlns:a16="http://schemas.microsoft.com/office/drawing/2014/main" id="{9FCA5301-CB45-41D0-9B06-7A705D570F6A}"/>
              </a:ext>
            </a:extLst>
          </p:cNvPr>
          <p:cNvSpPr/>
          <p:nvPr/>
        </p:nvSpPr>
        <p:spPr>
          <a:xfrm>
            <a:off x="3241821" y="6178261"/>
            <a:ext cx="5708358" cy="400110"/>
          </a:xfrm>
          <a:prstGeom prst="rect">
            <a:avLst/>
          </a:prstGeom>
        </p:spPr>
        <p:txBody>
          <a:bodyPr wrap="none">
            <a:spAutoFit/>
          </a:bodyPr>
          <a:lstStyle/>
          <a:p>
            <a:r>
              <a:rPr lang="ru-RU" sz="2000" dirty="0">
                <a:solidFill>
                  <a:srgbClr val="000000"/>
                </a:solidFill>
              </a:rPr>
              <a:t>Письмо Минфина от 12.03.2018 № 03-11-12/15087</a:t>
            </a:r>
            <a:endParaRPr lang="ru-RU" sz="2000" dirty="0"/>
          </a:p>
        </p:txBody>
      </p:sp>
      <p:sp>
        <p:nvSpPr>
          <p:cNvPr id="11" name="Левая фигурная скобка 10">
            <a:extLst>
              <a:ext uri="{FF2B5EF4-FFF2-40B4-BE49-F238E27FC236}">
                <a16:creationId xmlns:a16="http://schemas.microsoft.com/office/drawing/2014/main" id="{769F16FB-1EB0-4585-A6BE-D880F59A1492}"/>
              </a:ext>
            </a:extLst>
          </p:cNvPr>
          <p:cNvSpPr/>
          <p:nvPr/>
        </p:nvSpPr>
        <p:spPr>
          <a:xfrm rot="16200000">
            <a:off x="6235321" y="1231675"/>
            <a:ext cx="626092" cy="5371153"/>
          </a:xfrm>
          <a:prstGeom prst="leftBrace">
            <a:avLst>
              <a:gd name="adj1" fmla="val 8333"/>
              <a:gd name="adj2" fmla="val 492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FC7E61F1-F95A-4B73-82CD-D58DED443BAF}"/>
              </a:ext>
            </a:extLst>
          </p:cNvPr>
          <p:cNvSpPr/>
          <p:nvPr/>
        </p:nvSpPr>
        <p:spPr>
          <a:xfrm rot="19560069">
            <a:off x="8614868" y="4198882"/>
            <a:ext cx="358352" cy="1042079"/>
          </a:xfrm>
          <a:prstGeom prst="downArrow">
            <a:avLst>
              <a:gd name="adj1" fmla="val 50000"/>
              <a:gd name="adj2"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a:extLst>
              <a:ext uri="{FF2B5EF4-FFF2-40B4-BE49-F238E27FC236}">
                <a16:creationId xmlns:a16="http://schemas.microsoft.com/office/drawing/2014/main" id="{4A749807-D63D-48E1-919E-402430373322}"/>
              </a:ext>
            </a:extLst>
          </p:cNvPr>
          <p:cNvSpPr/>
          <p:nvPr/>
        </p:nvSpPr>
        <p:spPr>
          <a:xfrm rot="2128135">
            <a:off x="3853777" y="4116041"/>
            <a:ext cx="358352" cy="1042079"/>
          </a:xfrm>
          <a:prstGeom prst="downArrow">
            <a:avLst>
              <a:gd name="adj1" fmla="val 50000"/>
              <a:gd name="adj2"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127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13</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932" y="156968"/>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620017" y="4033122"/>
            <a:ext cx="3082859" cy="1631216"/>
          </a:xfrm>
          <a:prstGeom prst="rect">
            <a:avLst/>
          </a:prstGeom>
          <a:noFill/>
        </p:spPr>
        <p:txBody>
          <a:bodyPr wrap="square" rtlCol="0">
            <a:spAutoFit/>
          </a:bodyPr>
          <a:lstStyle/>
          <a:p>
            <a:r>
              <a:rPr lang="ru-RU" sz="2000" b="1" dirty="0">
                <a:solidFill>
                  <a:srgbClr val="002060"/>
                </a:solidFill>
              </a:rPr>
              <a:t>ИП совмещает УСН и патент, в рамках УСН заработал 30 млн. и в рамках патента 32 млн. Слетел с патента? Да/нет</a:t>
            </a:r>
          </a:p>
        </p:txBody>
      </p:sp>
    </p:spTree>
    <p:extLst>
      <p:ext uri="{BB962C8B-B14F-4D97-AF65-F5344CB8AC3E}">
        <p14:creationId xmlns:p14="http://schemas.microsoft.com/office/powerpoint/2010/main" val="37953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8E8D1-CE90-4BE9-B09D-E9F24B8072CC}"/>
              </a:ext>
            </a:extLst>
          </p:cNvPr>
          <p:cNvSpPr txBox="1"/>
          <p:nvPr/>
        </p:nvSpPr>
        <p:spPr>
          <a:xfrm>
            <a:off x="4174692" y="207299"/>
            <a:ext cx="5256584" cy="646331"/>
          </a:xfrm>
          <a:prstGeom prst="rect">
            <a:avLst/>
          </a:prstGeom>
          <a:noFill/>
        </p:spPr>
        <p:txBody>
          <a:bodyPr wrap="square" rtlCol="0">
            <a:spAutoFit/>
          </a:bodyPr>
          <a:lstStyle/>
          <a:p>
            <a:r>
              <a:rPr lang="ru-RU" sz="3600" b="1" dirty="0">
                <a:solidFill>
                  <a:srgbClr val="002060"/>
                </a:solidFill>
              </a:rPr>
              <a:t>Налоговый период </a:t>
            </a:r>
          </a:p>
        </p:txBody>
      </p:sp>
      <p:sp>
        <p:nvSpPr>
          <p:cNvPr id="3" name="TextBox 2">
            <a:extLst>
              <a:ext uri="{FF2B5EF4-FFF2-40B4-BE49-F238E27FC236}">
                <a16:creationId xmlns:a16="http://schemas.microsoft.com/office/drawing/2014/main" id="{9E31D933-02BF-4742-968E-9667DBC9A105}"/>
              </a:ext>
            </a:extLst>
          </p:cNvPr>
          <p:cNvSpPr txBox="1"/>
          <p:nvPr/>
        </p:nvSpPr>
        <p:spPr>
          <a:xfrm>
            <a:off x="995577" y="1061290"/>
            <a:ext cx="7464542" cy="1569660"/>
          </a:xfrm>
          <a:prstGeom prst="rect">
            <a:avLst/>
          </a:prstGeom>
          <a:noFill/>
        </p:spPr>
        <p:txBody>
          <a:bodyPr wrap="square" rtlCol="0">
            <a:spAutoFit/>
          </a:bodyPr>
          <a:lstStyle/>
          <a:p>
            <a:r>
              <a:rPr lang="ru-RU" sz="3200" dirty="0"/>
              <a:t>Календарный год</a:t>
            </a:r>
          </a:p>
          <a:p>
            <a:r>
              <a:rPr lang="ru-RU" sz="3200" b="1" dirty="0">
                <a:solidFill>
                  <a:srgbClr val="00B050"/>
                </a:solidFill>
              </a:rPr>
              <a:t>Или</a:t>
            </a:r>
          </a:p>
          <a:p>
            <a:r>
              <a:rPr lang="ru-RU" sz="3200" dirty="0"/>
              <a:t>Срок, на который выдан Патент</a:t>
            </a:r>
          </a:p>
        </p:txBody>
      </p:sp>
      <p:pic>
        <p:nvPicPr>
          <p:cNvPr id="5" name="Рисунок 4">
            <a:extLst>
              <a:ext uri="{FF2B5EF4-FFF2-40B4-BE49-F238E27FC236}">
                <a16:creationId xmlns:a16="http://schemas.microsoft.com/office/drawing/2014/main" id="{E2AF047D-7B38-44BE-999B-0EDABBB0D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28" y="3793916"/>
            <a:ext cx="2187600" cy="2455251"/>
          </a:xfrm>
          <a:prstGeom prst="rect">
            <a:avLst/>
          </a:prstGeom>
        </p:spPr>
      </p:pic>
      <p:sp>
        <p:nvSpPr>
          <p:cNvPr id="6" name="Овал 5">
            <a:extLst>
              <a:ext uri="{FF2B5EF4-FFF2-40B4-BE49-F238E27FC236}">
                <a16:creationId xmlns:a16="http://schemas.microsoft.com/office/drawing/2014/main" id="{7B888DF8-CF24-4F13-83B9-6311E2263DFF}"/>
              </a:ext>
            </a:extLst>
          </p:cNvPr>
          <p:cNvSpPr/>
          <p:nvPr/>
        </p:nvSpPr>
        <p:spPr bwMode="auto">
          <a:xfrm>
            <a:off x="2212622" y="2692267"/>
            <a:ext cx="9851985" cy="2327770"/>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just"/>
            <a:r>
              <a:rPr lang="ru-RU" sz="2000" dirty="0"/>
              <a:t>В случае прекращения предпринимательской деятельности, </a:t>
            </a:r>
          </a:p>
          <a:p>
            <a:pPr algn="just"/>
            <a:r>
              <a:rPr lang="ru-RU" sz="2000" dirty="0"/>
              <a:t>в отношении которой применялась патентная система налогообложения, </a:t>
            </a:r>
          </a:p>
          <a:p>
            <a:pPr algn="just"/>
            <a:r>
              <a:rPr lang="ru-RU" sz="2000" dirty="0"/>
              <a:t>до истечения срока действия патента, налоговым периодом </a:t>
            </a:r>
          </a:p>
          <a:p>
            <a:pPr algn="just"/>
            <a:r>
              <a:rPr lang="ru-RU" sz="2000" dirty="0"/>
              <a:t>признается период </a:t>
            </a:r>
            <a:r>
              <a:rPr lang="ru-RU" sz="2000" b="1" dirty="0"/>
              <a:t>с начала действия патента </a:t>
            </a:r>
          </a:p>
          <a:p>
            <a:pPr algn="just"/>
            <a:r>
              <a:rPr lang="ru-RU" sz="2000" b="1" dirty="0"/>
              <a:t>до даты прекращения такой деятельности</a:t>
            </a:r>
            <a:r>
              <a:rPr lang="ru-RU" sz="2000" dirty="0"/>
              <a:t>.</a:t>
            </a:r>
            <a:endParaRPr lang="ru-RU" sz="2800" baseline="-25000" dirty="0"/>
          </a:p>
        </p:txBody>
      </p:sp>
      <p:sp>
        <p:nvSpPr>
          <p:cNvPr id="7" name="TextBox 6">
            <a:extLst>
              <a:ext uri="{FF2B5EF4-FFF2-40B4-BE49-F238E27FC236}">
                <a16:creationId xmlns:a16="http://schemas.microsoft.com/office/drawing/2014/main" id="{1DCB867F-6F95-4A14-8982-17EF7AAD6C6C}"/>
              </a:ext>
            </a:extLst>
          </p:cNvPr>
          <p:cNvSpPr txBox="1"/>
          <p:nvPr/>
        </p:nvSpPr>
        <p:spPr>
          <a:xfrm>
            <a:off x="4899379" y="5288878"/>
            <a:ext cx="5915376" cy="1015663"/>
          </a:xfrm>
          <a:prstGeom prst="rect">
            <a:avLst/>
          </a:prstGeom>
          <a:noFill/>
        </p:spPr>
        <p:txBody>
          <a:bodyPr wrap="square" rtlCol="0">
            <a:spAutoFit/>
          </a:bodyPr>
          <a:lstStyle/>
          <a:p>
            <a:r>
              <a:rPr lang="ru-RU" sz="2000" b="1" dirty="0">
                <a:cs typeface="Times New Roman" panose="02020603050405020304" pitchFamily="18" charset="0"/>
              </a:rPr>
              <a:t>Налоговая декларация не подается!</a:t>
            </a:r>
          </a:p>
          <a:p>
            <a:endParaRPr lang="ru-RU" sz="2000" b="1" dirty="0">
              <a:cs typeface="Times New Roman" panose="02020603050405020304" pitchFamily="18" charset="0"/>
            </a:endParaRPr>
          </a:p>
          <a:p>
            <a:r>
              <a:rPr lang="ru-RU" sz="2000" b="1" dirty="0">
                <a:cs typeface="Times New Roman" panose="02020603050405020304" pitchFamily="18" charset="0"/>
              </a:rPr>
              <a:t>Налоговый регистр- книга учета доходов</a:t>
            </a:r>
          </a:p>
        </p:txBody>
      </p:sp>
    </p:spTree>
    <p:extLst>
      <p:ext uri="{BB962C8B-B14F-4D97-AF65-F5344CB8AC3E}">
        <p14:creationId xmlns:p14="http://schemas.microsoft.com/office/powerpoint/2010/main" val="205578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360D56-E477-4222-B3A2-8AB73FBAB378}"/>
              </a:ext>
            </a:extLst>
          </p:cNvPr>
          <p:cNvSpPr txBox="1"/>
          <p:nvPr/>
        </p:nvSpPr>
        <p:spPr>
          <a:xfrm>
            <a:off x="3025423" y="1284785"/>
            <a:ext cx="8556978" cy="4093428"/>
          </a:xfrm>
          <a:prstGeom prst="rect">
            <a:avLst/>
          </a:prstGeom>
          <a:noFill/>
        </p:spPr>
        <p:txBody>
          <a:bodyPr wrap="square">
            <a:spAutoFit/>
          </a:bodyPr>
          <a:lstStyle/>
          <a:p>
            <a:pPr algn="just"/>
            <a:r>
              <a:rPr lang="ru-RU" sz="2000" b="0" i="0" dirty="0">
                <a:solidFill>
                  <a:srgbClr val="222222"/>
                </a:solidFill>
                <a:effectLst/>
              </a:rPr>
              <a:t>ИП получил два патента на периоды с 1 января по 30 июня и с 1 июля до 31 декабря. В августе предприниматель превысил лимит в 60 млн. рублей нарастающим итогом с начала года. </a:t>
            </a:r>
          </a:p>
          <a:p>
            <a:pPr algn="just"/>
            <a:r>
              <a:rPr lang="ru-RU" sz="2000" b="0" i="0" dirty="0">
                <a:solidFill>
                  <a:srgbClr val="222222"/>
                </a:solidFill>
                <a:effectLst/>
              </a:rPr>
              <a:t>Такой ИП считается полностью перешедшим на УСН с 1 июля. Он обязан пересчитать налоговую базу по УСН, добавив в расчёт доходы и (при необходимости) расходы, произведённые после 1 июля и относящиеся к патентной системе. </a:t>
            </a:r>
          </a:p>
          <a:p>
            <a:pPr algn="just"/>
            <a:endParaRPr lang="ru-RU" sz="2000" dirty="0">
              <a:solidFill>
                <a:srgbClr val="222222"/>
              </a:solidFill>
            </a:endParaRPr>
          </a:p>
          <a:p>
            <a:pPr algn="just"/>
            <a:endParaRPr lang="ru-RU" sz="2000" b="0" i="0" dirty="0">
              <a:solidFill>
                <a:srgbClr val="222222"/>
              </a:solidFill>
              <a:effectLst/>
            </a:endParaRPr>
          </a:p>
          <a:p>
            <a:pPr algn="just"/>
            <a:endParaRPr lang="ru-RU" sz="2000" dirty="0">
              <a:solidFill>
                <a:srgbClr val="222222"/>
              </a:solidFill>
            </a:endParaRPr>
          </a:p>
          <a:p>
            <a:pPr algn="just"/>
            <a:endParaRPr lang="ru-RU" sz="2000" b="0" i="0" dirty="0">
              <a:solidFill>
                <a:srgbClr val="222222"/>
              </a:solidFill>
              <a:effectLst/>
            </a:endParaRPr>
          </a:p>
          <a:p>
            <a:pPr algn="just"/>
            <a:endParaRPr lang="ru-RU" sz="2000" dirty="0">
              <a:solidFill>
                <a:srgbClr val="222222"/>
              </a:solidFill>
            </a:endParaRPr>
          </a:p>
          <a:p>
            <a:pPr algn="just"/>
            <a:r>
              <a:rPr lang="ru-RU" sz="2000" b="0" i="0" dirty="0">
                <a:solidFill>
                  <a:srgbClr val="222222"/>
                </a:solidFill>
                <a:effectLst/>
              </a:rPr>
              <a:t>(Письмо Минфина </a:t>
            </a:r>
            <a:r>
              <a:rPr lang="ru-RU" sz="2000" b="0" i="0" u="none" strike="noStrike" dirty="0">
                <a:solidFill>
                  <a:srgbClr val="1E79BE"/>
                </a:solidFill>
                <a:effectLst/>
              </a:rPr>
              <a:t>от 07.08.2019 № 03-11-11/59523</a:t>
            </a:r>
            <a:r>
              <a:rPr lang="ru-RU" sz="2000" b="0" i="0" dirty="0">
                <a:solidFill>
                  <a:srgbClr val="222222"/>
                </a:solidFill>
                <a:effectLst/>
              </a:rPr>
              <a:t>).</a:t>
            </a:r>
            <a:endParaRPr lang="ru-RU" sz="2000" dirty="0"/>
          </a:p>
        </p:txBody>
      </p:sp>
      <p:pic>
        <p:nvPicPr>
          <p:cNvPr id="5" name="Рисунок 4">
            <a:extLst>
              <a:ext uri="{FF2B5EF4-FFF2-40B4-BE49-F238E27FC236}">
                <a16:creationId xmlns:a16="http://schemas.microsoft.com/office/drawing/2014/main" id="{05A4B691-5AA0-4BA8-A2F9-D60951C72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52" y="1284785"/>
            <a:ext cx="2192704" cy="2460979"/>
          </a:xfrm>
          <a:prstGeom prst="rect">
            <a:avLst/>
          </a:prstGeom>
        </p:spPr>
      </p:pic>
    </p:spTree>
    <p:extLst>
      <p:ext uri="{BB962C8B-B14F-4D97-AF65-F5344CB8AC3E}">
        <p14:creationId xmlns:p14="http://schemas.microsoft.com/office/powerpoint/2010/main" val="33650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16</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932" y="156968"/>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43529" y="3999256"/>
            <a:ext cx="2974871" cy="1846659"/>
          </a:xfrm>
          <a:prstGeom prst="rect">
            <a:avLst/>
          </a:prstGeom>
          <a:noFill/>
        </p:spPr>
        <p:txBody>
          <a:bodyPr wrap="square" rtlCol="0">
            <a:spAutoFit/>
          </a:bodyPr>
          <a:lstStyle/>
          <a:p>
            <a:pPr algn="just"/>
            <a:r>
              <a:rPr lang="ru-RU" sz="1900" b="1" dirty="0">
                <a:solidFill>
                  <a:srgbClr val="002060"/>
                </a:solidFill>
              </a:rPr>
              <a:t>ИП совмещает УСН и патент, доход получает в рамках патента. Патент на 9 мес. Закончился 30.09.</a:t>
            </a:r>
          </a:p>
          <a:p>
            <a:pPr algn="just"/>
            <a:r>
              <a:rPr lang="ru-RU" sz="1900" b="1" dirty="0">
                <a:solidFill>
                  <a:srgbClr val="002060"/>
                </a:solidFill>
              </a:rPr>
              <a:t>Можно ли с 1.10. по 31.12 применять УСН?</a:t>
            </a:r>
          </a:p>
        </p:txBody>
      </p:sp>
    </p:spTree>
    <p:extLst>
      <p:ext uri="{BB962C8B-B14F-4D97-AF65-F5344CB8AC3E}">
        <p14:creationId xmlns:p14="http://schemas.microsoft.com/office/powerpoint/2010/main" val="15200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B00C5BC-B005-4ABE-BCB8-3F6BD43B81D2}"/>
              </a:ext>
            </a:extLst>
          </p:cNvPr>
          <p:cNvSpPr/>
          <p:nvPr/>
        </p:nvSpPr>
        <p:spPr>
          <a:xfrm>
            <a:off x="869245" y="495165"/>
            <a:ext cx="10634133" cy="954107"/>
          </a:xfrm>
          <a:prstGeom prst="rect">
            <a:avLst/>
          </a:prstGeom>
        </p:spPr>
        <p:txBody>
          <a:bodyPr wrap="square">
            <a:spAutoFit/>
          </a:bodyPr>
          <a:lstStyle/>
          <a:p>
            <a:pPr algn="just"/>
            <a:r>
              <a:rPr lang="ru-RU" sz="2800" b="1" dirty="0">
                <a:solidFill>
                  <a:srgbClr val="002060"/>
                </a:solidFill>
                <a:ea typeface="Calibri" panose="020F0502020204030204" pitchFamily="34" charset="0"/>
                <a:cs typeface="Times New Roman" panose="02020603050405020304" pitchFamily="18" charset="0"/>
              </a:rPr>
              <a:t>Применение ПСН индивидуальными предпринимателями предусматривает их освобождение от обязанности по уплате:</a:t>
            </a:r>
            <a:endParaRPr lang="ru-RU" sz="2800" b="1" dirty="0">
              <a:solidFill>
                <a:srgbClr val="002060"/>
              </a:solidFill>
              <a:cs typeface="Times New Roman" panose="02020603050405020304" pitchFamily="18" charset="0"/>
            </a:endParaRPr>
          </a:p>
        </p:txBody>
      </p:sp>
      <p:sp>
        <p:nvSpPr>
          <p:cNvPr id="3" name="TextBox 2">
            <a:extLst>
              <a:ext uri="{FF2B5EF4-FFF2-40B4-BE49-F238E27FC236}">
                <a16:creationId xmlns:a16="http://schemas.microsoft.com/office/drawing/2014/main" id="{4029A536-D723-48E1-95D8-3886F5841395}"/>
              </a:ext>
            </a:extLst>
          </p:cNvPr>
          <p:cNvSpPr txBox="1"/>
          <p:nvPr/>
        </p:nvSpPr>
        <p:spPr>
          <a:xfrm>
            <a:off x="2822223" y="1792111"/>
            <a:ext cx="8319910" cy="4708981"/>
          </a:xfrm>
          <a:prstGeom prst="rect">
            <a:avLst/>
          </a:prstGeom>
          <a:noFill/>
        </p:spPr>
        <p:txBody>
          <a:bodyPr wrap="square" rtlCol="0">
            <a:spAutoFit/>
          </a:bodyPr>
          <a:lstStyle/>
          <a:p>
            <a:pPr marL="342900" indent="-342900" algn="just">
              <a:buFontTx/>
              <a:buChar char="-"/>
            </a:pPr>
            <a:r>
              <a:rPr lang="ru-RU" sz="2000" dirty="0"/>
              <a:t>НДФЛ - в части доходов, полученных при осуществлении видов предпринимательской деятельности, в отношении которых применяется ПСН;</a:t>
            </a:r>
          </a:p>
          <a:p>
            <a:pPr marL="342900" indent="-342900" algn="just">
              <a:buFontTx/>
              <a:buChar char="-"/>
            </a:pPr>
            <a:endParaRPr lang="ru-RU" sz="2000" dirty="0"/>
          </a:p>
          <a:p>
            <a:pPr marL="342900" indent="-342900" algn="just">
              <a:buFontTx/>
              <a:buChar char="-"/>
            </a:pPr>
            <a:r>
              <a:rPr lang="ru-RU" sz="2000" dirty="0"/>
              <a:t>Налога на имущество физических лиц - в части имущества, используемого при осуществлении видов предпринимательской деятельности, в отношении которых применяется ПСН.</a:t>
            </a:r>
          </a:p>
          <a:p>
            <a:pPr algn="just"/>
            <a:r>
              <a:rPr lang="ru-RU" sz="2000" dirty="0"/>
              <a:t> </a:t>
            </a:r>
          </a:p>
          <a:p>
            <a:pPr algn="just"/>
            <a:endParaRPr lang="ru-RU" sz="2000" dirty="0"/>
          </a:p>
          <a:p>
            <a:pPr algn="just"/>
            <a:r>
              <a:rPr lang="ru-RU" sz="2000" dirty="0"/>
              <a:t>Данное освобождение не распространяется на некоторые объекты обложения налогом на имущество физических лиц (административно-деловые и торговые центры, включенные в специальный перечень)</a:t>
            </a:r>
          </a:p>
          <a:p>
            <a:pPr algn="just"/>
            <a:endParaRPr lang="ru-RU" sz="2000" dirty="0"/>
          </a:p>
          <a:p>
            <a:pPr algn="just"/>
            <a:endParaRPr lang="ru-RU" sz="2000" b="1" dirty="0"/>
          </a:p>
          <a:p>
            <a:pPr algn="just"/>
            <a:r>
              <a:rPr lang="ru-RU" sz="2000" b="1" dirty="0"/>
              <a:t>Функции налогового агента сохраняются</a:t>
            </a:r>
            <a:r>
              <a:rPr lang="ru-RU" sz="2000" dirty="0"/>
              <a:t>.</a:t>
            </a:r>
          </a:p>
        </p:txBody>
      </p:sp>
      <p:pic>
        <p:nvPicPr>
          <p:cNvPr id="5" name="Рисунок 4">
            <a:extLst>
              <a:ext uri="{FF2B5EF4-FFF2-40B4-BE49-F238E27FC236}">
                <a16:creationId xmlns:a16="http://schemas.microsoft.com/office/drawing/2014/main" id="{FCED1CEE-7A61-4D48-9527-2AC9A0409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87021" y="1792111"/>
            <a:ext cx="1636889" cy="1636889"/>
          </a:xfrm>
          <a:prstGeom prst="rect">
            <a:avLst/>
          </a:prstGeom>
        </p:spPr>
      </p:pic>
    </p:spTree>
    <p:extLst>
      <p:ext uri="{BB962C8B-B14F-4D97-AF65-F5344CB8AC3E}">
        <p14:creationId xmlns:p14="http://schemas.microsoft.com/office/powerpoint/2010/main" val="313736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4D09CF-F163-45FF-851B-BF866346F814}"/>
              </a:ext>
            </a:extLst>
          </p:cNvPr>
          <p:cNvSpPr txBox="1"/>
          <p:nvPr/>
        </p:nvSpPr>
        <p:spPr>
          <a:xfrm>
            <a:off x="3632826" y="286009"/>
            <a:ext cx="5328592" cy="584775"/>
          </a:xfrm>
          <a:prstGeom prst="rect">
            <a:avLst/>
          </a:prstGeom>
          <a:noFill/>
        </p:spPr>
        <p:txBody>
          <a:bodyPr wrap="square" rtlCol="0">
            <a:spAutoFit/>
          </a:bodyPr>
          <a:lstStyle/>
          <a:p>
            <a:r>
              <a:rPr lang="ru-RU" sz="3200" b="1" dirty="0">
                <a:solidFill>
                  <a:srgbClr val="002060"/>
                </a:solidFill>
              </a:rPr>
              <a:t>Порядок получения Патент</a:t>
            </a:r>
            <a:r>
              <a:rPr lang="ru-RU" sz="3200" b="1" dirty="0"/>
              <a:t>а</a:t>
            </a:r>
          </a:p>
        </p:txBody>
      </p:sp>
      <p:sp>
        <p:nvSpPr>
          <p:cNvPr id="10" name="TextBox 9">
            <a:extLst>
              <a:ext uri="{FF2B5EF4-FFF2-40B4-BE49-F238E27FC236}">
                <a16:creationId xmlns:a16="http://schemas.microsoft.com/office/drawing/2014/main" id="{FCF3E0F6-D80D-43A2-A78E-81DF4BD47C0D}"/>
              </a:ext>
            </a:extLst>
          </p:cNvPr>
          <p:cNvSpPr txBox="1"/>
          <p:nvPr/>
        </p:nvSpPr>
        <p:spPr>
          <a:xfrm>
            <a:off x="1697289" y="1052654"/>
            <a:ext cx="10302800" cy="400110"/>
          </a:xfrm>
          <a:prstGeom prst="rect">
            <a:avLst/>
          </a:prstGeom>
          <a:noFill/>
        </p:spPr>
        <p:txBody>
          <a:bodyPr wrap="square" rtlCol="0">
            <a:spAutoFit/>
          </a:bodyPr>
          <a:lstStyle/>
          <a:p>
            <a:pPr algn="just"/>
            <a:r>
              <a:rPr lang="ru-RU" sz="2000" b="1" dirty="0"/>
              <a:t>Заявление </a:t>
            </a:r>
            <a:r>
              <a:rPr lang="ru-RU" sz="2000" dirty="0"/>
              <a:t>не позднее чем </a:t>
            </a:r>
            <a:r>
              <a:rPr lang="ru-RU" sz="2000" b="1" dirty="0">
                <a:solidFill>
                  <a:srgbClr val="00B050"/>
                </a:solidFill>
              </a:rPr>
              <a:t>за 10 рабочий дней до начала применения ПСН.</a:t>
            </a:r>
            <a:r>
              <a:rPr lang="ru-RU" sz="2000" dirty="0"/>
              <a:t> </a:t>
            </a:r>
            <a:endParaRPr lang="ru-RU" sz="2000" b="1" dirty="0">
              <a:solidFill>
                <a:srgbClr val="FF0000"/>
              </a:solidFill>
            </a:endParaRPr>
          </a:p>
        </p:txBody>
      </p:sp>
      <p:sp>
        <p:nvSpPr>
          <p:cNvPr id="11" name="Стрелка: изогнутая влево 10">
            <a:extLst>
              <a:ext uri="{FF2B5EF4-FFF2-40B4-BE49-F238E27FC236}">
                <a16:creationId xmlns:a16="http://schemas.microsoft.com/office/drawing/2014/main" id="{4361EE64-4786-44FE-BAAE-E28DA92A6286}"/>
              </a:ext>
            </a:extLst>
          </p:cNvPr>
          <p:cNvSpPr/>
          <p:nvPr/>
        </p:nvSpPr>
        <p:spPr bwMode="auto">
          <a:xfrm>
            <a:off x="9416854" y="1901822"/>
            <a:ext cx="1800200" cy="4104456"/>
          </a:xfrm>
          <a:prstGeom prst="curvedLeftArrow">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2" name="Стрелка: изогнутая вправо 11">
            <a:extLst>
              <a:ext uri="{FF2B5EF4-FFF2-40B4-BE49-F238E27FC236}">
                <a16:creationId xmlns:a16="http://schemas.microsoft.com/office/drawing/2014/main" id="{0B4FA2B9-3B06-4104-A010-65A8C21C8238}"/>
              </a:ext>
            </a:extLst>
          </p:cNvPr>
          <p:cNvSpPr/>
          <p:nvPr/>
        </p:nvSpPr>
        <p:spPr bwMode="auto">
          <a:xfrm>
            <a:off x="421539" y="1503776"/>
            <a:ext cx="864096" cy="1805496"/>
          </a:xfrm>
          <a:prstGeom prst="curvedRightArrow">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3" name="Овал 12">
            <a:extLst>
              <a:ext uri="{FF2B5EF4-FFF2-40B4-BE49-F238E27FC236}">
                <a16:creationId xmlns:a16="http://schemas.microsoft.com/office/drawing/2014/main" id="{BA4B128F-ECBD-4116-B899-1EFE493508B3}"/>
              </a:ext>
            </a:extLst>
          </p:cNvPr>
          <p:cNvSpPr/>
          <p:nvPr/>
        </p:nvSpPr>
        <p:spPr bwMode="auto">
          <a:xfrm>
            <a:off x="3174945" y="1738776"/>
            <a:ext cx="5842110" cy="1828701"/>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dirty="0"/>
              <a:t>Место деятельности и место проживания</a:t>
            </a:r>
          </a:p>
          <a:p>
            <a:pPr algn="ctr" fontAlgn="base">
              <a:spcBef>
                <a:spcPct val="0"/>
              </a:spcBef>
              <a:spcAft>
                <a:spcPct val="0"/>
              </a:spcAft>
            </a:pPr>
            <a:r>
              <a:rPr lang="ru-RU" dirty="0"/>
              <a:t> совпадают, подаем в инспекцию по месту жительства</a:t>
            </a:r>
            <a:endParaRPr lang="ru-RU" baseline="-25000" dirty="0"/>
          </a:p>
        </p:txBody>
      </p:sp>
      <p:sp>
        <p:nvSpPr>
          <p:cNvPr id="14" name="Овал 13">
            <a:extLst>
              <a:ext uri="{FF2B5EF4-FFF2-40B4-BE49-F238E27FC236}">
                <a16:creationId xmlns:a16="http://schemas.microsoft.com/office/drawing/2014/main" id="{EC139935-AD52-4E3B-B87C-43776DDE35E4}"/>
              </a:ext>
            </a:extLst>
          </p:cNvPr>
          <p:cNvSpPr/>
          <p:nvPr/>
        </p:nvSpPr>
        <p:spPr bwMode="auto">
          <a:xfrm>
            <a:off x="3195563" y="4273893"/>
            <a:ext cx="5842110" cy="2064231"/>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a:r>
              <a:rPr lang="ru-RU" sz="1600" dirty="0"/>
              <a:t>     Место деятельности  </a:t>
            </a:r>
          </a:p>
          <a:p>
            <a:pPr algn="ctr"/>
            <a:r>
              <a:rPr lang="ru-RU" sz="1600" dirty="0"/>
              <a:t>и место проживания не совпадают,</a:t>
            </a:r>
          </a:p>
          <a:p>
            <a:pPr algn="ctr"/>
            <a:r>
              <a:rPr lang="ru-RU" sz="1600" dirty="0"/>
              <a:t> подаем </a:t>
            </a:r>
            <a:r>
              <a:rPr lang="ru-RU" sz="1600" u="sng" dirty="0"/>
              <a:t>по месту деятельности в любую инспекцию</a:t>
            </a:r>
          </a:p>
          <a:p>
            <a:pPr algn="just" fontAlgn="base">
              <a:spcBef>
                <a:spcPct val="0"/>
              </a:spcBef>
              <a:spcAft>
                <a:spcPct val="0"/>
              </a:spcAft>
            </a:pPr>
            <a:endParaRPr lang="ru-RU" sz="2400" baseline="-25000" dirty="0"/>
          </a:p>
        </p:txBody>
      </p:sp>
      <p:sp>
        <p:nvSpPr>
          <p:cNvPr id="15" name="Блок-схема: документ 14">
            <a:extLst>
              <a:ext uri="{FF2B5EF4-FFF2-40B4-BE49-F238E27FC236}">
                <a16:creationId xmlns:a16="http://schemas.microsoft.com/office/drawing/2014/main" id="{969AA226-A888-44FF-8F26-A04A9985ED6B}"/>
              </a:ext>
            </a:extLst>
          </p:cNvPr>
          <p:cNvSpPr/>
          <p:nvPr/>
        </p:nvSpPr>
        <p:spPr bwMode="auto">
          <a:xfrm>
            <a:off x="940409" y="3452204"/>
            <a:ext cx="2118879" cy="2767974"/>
          </a:xfrm>
          <a:prstGeom prst="flowChartDocumen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6" name="TextBox 15">
            <a:extLst>
              <a:ext uri="{FF2B5EF4-FFF2-40B4-BE49-F238E27FC236}">
                <a16:creationId xmlns:a16="http://schemas.microsoft.com/office/drawing/2014/main" id="{9721AC9A-0E0E-4235-9343-A00CA9F09C1B}"/>
              </a:ext>
            </a:extLst>
          </p:cNvPr>
          <p:cNvSpPr txBox="1"/>
          <p:nvPr/>
        </p:nvSpPr>
        <p:spPr>
          <a:xfrm>
            <a:off x="1051557" y="4055650"/>
            <a:ext cx="1896581" cy="923330"/>
          </a:xfrm>
          <a:prstGeom prst="rect">
            <a:avLst/>
          </a:prstGeom>
          <a:solidFill>
            <a:schemeClr val="accent1">
              <a:lumMod val="40000"/>
              <a:lumOff val="60000"/>
            </a:schemeClr>
          </a:solidFill>
        </p:spPr>
        <p:txBody>
          <a:bodyPr wrap="square" rtlCol="0">
            <a:spAutoFit/>
          </a:bodyPr>
          <a:lstStyle/>
          <a:p>
            <a:r>
              <a:rPr lang="ru-RU" b="1" dirty="0"/>
              <a:t>Патент в течение 5 дней с подачи </a:t>
            </a:r>
          </a:p>
          <a:p>
            <a:r>
              <a:rPr lang="ru-RU" b="1" dirty="0"/>
              <a:t>заявления</a:t>
            </a:r>
          </a:p>
        </p:txBody>
      </p:sp>
    </p:spTree>
    <p:extLst>
      <p:ext uri="{BB962C8B-B14F-4D97-AF65-F5344CB8AC3E}">
        <p14:creationId xmlns:p14="http://schemas.microsoft.com/office/powerpoint/2010/main" val="71662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B96CD7-75A4-4D85-BB98-77E8728F6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147" y="126529"/>
            <a:ext cx="4953706" cy="6604941"/>
          </a:xfrm>
          <a:prstGeom prst="rect">
            <a:avLst/>
          </a:prstGeom>
        </p:spPr>
      </p:pic>
    </p:spTree>
    <p:extLst>
      <p:ext uri="{BB962C8B-B14F-4D97-AF65-F5344CB8AC3E}">
        <p14:creationId xmlns:p14="http://schemas.microsoft.com/office/powerpoint/2010/main" val="207733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847528" y="274638"/>
            <a:ext cx="83632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800" b="1" dirty="0">
              <a:solidFill>
                <a:srgbClr val="0B66DF"/>
              </a:solidFill>
              <a:latin typeface="+mn-lt"/>
            </a:endParaRPr>
          </a:p>
        </p:txBody>
      </p:sp>
      <p:sp>
        <p:nvSpPr>
          <p:cNvPr id="3" name="TextBox 2"/>
          <p:cNvSpPr txBox="1"/>
          <p:nvPr/>
        </p:nvSpPr>
        <p:spPr>
          <a:xfrm>
            <a:off x="388760" y="281090"/>
            <a:ext cx="5140032" cy="1384995"/>
          </a:xfrm>
          <a:prstGeom prst="rect">
            <a:avLst/>
          </a:prstGeom>
          <a:noFill/>
        </p:spPr>
        <p:txBody>
          <a:bodyPr wrap="square" rtlCol="0">
            <a:spAutoFit/>
          </a:bodyPr>
          <a:lstStyle/>
          <a:p>
            <a:r>
              <a:rPr lang="ru-RU" sz="2800" dirty="0">
                <a:solidFill>
                  <a:schemeClr val="accent1">
                    <a:lumMod val="50000"/>
                  </a:schemeClr>
                </a:solidFill>
                <a:cs typeface="Arial" panose="020B0604020202020204" pitchFamily="34" charset="0"/>
              </a:rPr>
              <a:t>Упрощенная система налогообложения (УСН) «доходы»/ «доходы-расходы»</a:t>
            </a:r>
          </a:p>
        </p:txBody>
      </p:sp>
      <p:sp>
        <p:nvSpPr>
          <p:cNvPr id="9" name="TextBox 8"/>
          <p:cNvSpPr txBox="1"/>
          <p:nvPr/>
        </p:nvSpPr>
        <p:spPr>
          <a:xfrm>
            <a:off x="8816739" y="299722"/>
            <a:ext cx="3275856" cy="1384995"/>
          </a:xfrm>
          <a:prstGeom prst="rect">
            <a:avLst/>
          </a:prstGeom>
          <a:noFill/>
        </p:spPr>
        <p:txBody>
          <a:bodyPr wrap="square" rtlCol="0">
            <a:spAutoFit/>
          </a:bodyPr>
          <a:lstStyle/>
          <a:p>
            <a:r>
              <a:rPr lang="ru-RU" sz="2800" strike="sngStrike" dirty="0">
                <a:solidFill>
                  <a:srgbClr val="002060"/>
                </a:solidFill>
                <a:cs typeface="Arial" panose="020B0604020202020204" pitchFamily="34" charset="0"/>
              </a:rPr>
              <a:t>Единый налог на вмененный доход (ЕНВД)</a:t>
            </a:r>
          </a:p>
        </p:txBody>
      </p:sp>
      <p:sp>
        <p:nvSpPr>
          <p:cNvPr id="2" name="Овал 1"/>
          <p:cNvSpPr/>
          <p:nvPr/>
        </p:nvSpPr>
        <p:spPr>
          <a:xfrm>
            <a:off x="4220483" y="2449221"/>
            <a:ext cx="3816424" cy="15415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800" b="1" dirty="0">
                <a:solidFill>
                  <a:srgbClr val="002060"/>
                </a:solidFill>
                <a:cs typeface="Arial" panose="020B0604020202020204" pitchFamily="34" charset="0"/>
              </a:rPr>
              <a:t>Специальные налоговые режимы</a:t>
            </a:r>
          </a:p>
        </p:txBody>
      </p:sp>
      <p:cxnSp>
        <p:nvCxnSpPr>
          <p:cNvPr id="10" name="Прямая со стрелкой 9"/>
          <p:cNvCxnSpPr/>
          <p:nvPr/>
        </p:nvCxnSpPr>
        <p:spPr>
          <a:xfrm flipH="1">
            <a:off x="7488387" y="1733617"/>
            <a:ext cx="72008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 name="Прямая со стрелкой 5"/>
          <p:cNvCxnSpPr/>
          <p:nvPr/>
        </p:nvCxnSpPr>
        <p:spPr>
          <a:xfrm>
            <a:off x="3500403" y="1838136"/>
            <a:ext cx="72008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Прямая со стрелкой 10">
            <a:extLst>
              <a:ext uri="{FF2B5EF4-FFF2-40B4-BE49-F238E27FC236}">
                <a16:creationId xmlns:a16="http://schemas.microsoft.com/office/drawing/2014/main" id="{2D8C5A20-6CC7-4C85-BF7C-81D3DCF562C5}"/>
              </a:ext>
            </a:extLst>
          </p:cNvPr>
          <p:cNvCxnSpPr>
            <a:cxnSpLocks/>
          </p:cNvCxnSpPr>
          <p:nvPr/>
        </p:nvCxnSpPr>
        <p:spPr>
          <a:xfrm flipV="1">
            <a:off x="6251304" y="4261164"/>
            <a:ext cx="0" cy="8580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Прямая со стрелкой 11">
            <a:extLst>
              <a:ext uri="{FF2B5EF4-FFF2-40B4-BE49-F238E27FC236}">
                <a16:creationId xmlns:a16="http://schemas.microsoft.com/office/drawing/2014/main" id="{98C6FBF2-A924-4DEB-AC8F-DEF7368D6A2A}"/>
              </a:ext>
            </a:extLst>
          </p:cNvPr>
          <p:cNvCxnSpPr>
            <a:cxnSpLocks/>
          </p:cNvCxnSpPr>
          <p:nvPr/>
        </p:nvCxnSpPr>
        <p:spPr>
          <a:xfrm flipH="1" flipV="1">
            <a:off x="8477565" y="3864411"/>
            <a:ext cx="678348" cy="5505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5B7B5AAB-3A43-4179-A6B6-3E7D82E2FDAB}"/>
              </a:ext>
            </a:extLst>
          </p:cNvPr>
          <p:cNvCxnSpPr>
            <a:cxnSpLocks/>
          </p:cNvCxnSpPr>
          <p:nvPr/>
        </p:nvCxnSpPr>
        <p:spPr>
          <a:xfrm flipV="1">
            <a:off x="2958776" y="4028657"/>
            <a:ext cx="806760" cy="5409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65754C68-2D3A-41A0-B3B9-86BB67CAF7E6}"/>
              </a:ext>
            </a:extLst>
          </p:cNvPr>
          <p:cNvSpPr txBox="1"/>
          <p:nvPr/>
        </p:nvSpPr>
        <p:spPr>
          <a:xfrm>
            <a:off x="201518" y="4780184"/>
            <a:ext cx="3801669" cy="1384995"/>
          </a:xfrm>
          <a:prstGeom prst="rect">
            <a:avLst/>
          </a:prstGeom>
          <a:noFill/>
        </p:spPr>
        <p:txBody>
          <a:bodyPr wrap="square" rtlCol="0">
            <a:spAutoFit/>
          </a:bodyPr>
          <a:lstStyle/>
          <a:p>
            <a:r>
              <a:rPr lang="ru-RU" sz="2800" dirty="0">
                <a:solidFill>
                  <a:srgbClr val="FF0000"/>
                </a:solidFill>
              </a:rPr>
              <a:t>Единый сельскохозяйственный налог (ЕСХН)</a:t>
            </a:r>
          </a:p>
        </p:txBody>
      </p:sp>
      <p:sp>
        <p:nvSpPr>
          <p:cNvPr id="18" name="TextBox 17">
            <a:extLst>
              <a:ext uri="{FF2B5EF4-FFF2-40B4-BE49-F238E27FC236}">
                <a16:creationId xmlns:a16="http://schemas.microsoft.com/office/drawing/2014/main" id="{999C5A54-48A5-4D77-BFE2-2F39CBDD2EF4}"/>
              </a:ext>
            </a:extLst>
          </p:cNvPr>
          <p:cNvSpPr txBox="1"/>
          <p:nvPr/>
        </p:nvSpPr>
        <p:spPr>
          <a:xfrm>
            <a:off x="9188205" y="4619516"/>
            <a:ext cx="3003795" cy="1815882"/>
          </a:xfrm>
          <a:prstGeom prst="rect">
            <a:avLst/>
          </a:prstGeom>
          <a:noFill/>
        </p:spPr>
        <p:txBody>
          <a:bodyPr wrap="square" rtlCol="0">
            <a:spAutoFit/>
          </a:bodyPr>
          <a:lstStyle/>
          <a:p>
            <a:r>
              <a:rPr lang="ru-RU" sz="2800" b="1" dirty="0">
                <a:solidFill>
                  <a:srgbClr val="00B050"/>
                </a:solidFill>
              </a:rPr>
              <a:t>Патентная система налогообложения</a:t>
            </a:r>
          </a:p>
          <a:p>
            <a:r>
              <a:rPr lang="ru-RU" sz="2800" b="1" dirty="0">
                <a:solidFill>
                  <a:srgbClr val="00B050"/>
                </a:solidFill>
              </a:rPr>
              <a:t>Гл.26.5 НК РФ</a:t>
            </a:r>
          </a:p>
        </p:txBody>
      </p:sp>
      <p:sp>
        <p:nvSpPr>
          <p:cNvPr id="19" name="TextBox 18">
            <a:extLst>
              <a:ext uri="{FF2B5EF4-FFF2-40B4-BE49-F238E27FC236}">
                <a16:creationId xmlns:a16="http://schemas.microsoft.com/office/drawing/2014/main" id="{15BF1485-FE6F-4854-A40E-8E20037DF0B5}"/>
              </a:ext>
            </a:extLst>
          </p:cNvPr>
          <p:cNvSpPr txBox="1"/>
          <p:nvPr/>
        </p:nvSpPr>
        <p:spPr>
          <a:xfrm>
            <a:off x="4003187" y="5119256"/>
            <a:ext cx="4813552" cy="1384995"/>
          </a:xfrm>
          <a:prstGeom prst="rect">
            <a:avLst/>
          </a:prstGeom>
          <a:noFill/>
        </p:spPr>
        <p:txBody>
          <a:bodyPr wrap="square" rtlCol="0">
            <a:spAutoFit/>
          </a:bodyPr>
          <a:lstStyle/>
          <a:p>
            <a:r>
              <a:rPr lang="ru-RU" sz="2800" dirty="0"/>
              <a:t>Система налогообложения при выполнении соглашений о разделе продукции</a:t>
            </a:r>
          </a:p>
        </p:txBody>
      </p:sp>
    </p:spTree>
    <p:extLst>
      <p:ext uri="{BB962C8B-B14F-4D97-AF65-F5344CB8AC3E}">
        <p14:creationId xmlns:p14="http://schemas.microsoft.com/office/powerpoint/2010/main" val="417252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64DB465-A750-43EE-AF9A-50198246E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48352" y="1059392"/>
            <a:ext cx="6318956" cy="4739217"/>
          </a:xfrm>
          <a:prstGeom prst="rect">
            <a:avLst/>
          </a:prstGeom>
        </p:spPr>
      </p:pic>
    </p:spTree>
    <p:extLst>
      <p:ext uri="{BB962C8B-B14F-4D97-AF65-F5344CB8AC3E}">
        <p14:creationId xmlns:p14="http://schemas.microsoft.com/office/powerpoint/2010/main" val="133201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AB10D60-FE3D-46E7-AC02-0006330C4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670" y="316089"/>
            <a:ext cx="4516967" cy="6022622"/>
          </a:xfrm>
          <a:prstGeom prst="rect">
            <a:avLst/>
          </a:prstGeom>
        </p:spPr>
      </p:pic>
    </p:spTree>
    <p:extLst>
      <p:ext uri="{BB962C8B-B14F-4D97-AF65-F5344CB8AC3E}">
        <p14:creationId xmlns:p14="http://schemas.microsoft.com/office/powerpoint/2010/main" val="12050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13B358-00AC-41FA-968E-C44650EB4EDB}"/>
              </a:ext>
            </a:extLst>
          </p:cNvPr>
          <p:cNvSpPr>
            <a:spLocks noGrp="1"/>
          </p:cNvSpPr>
          <p:nvPr>
            <p:ph type="title"/>
          </p:nvPr>
        </p:nvSpPr>
        <p:spPr/>
        <p:txBody>
          <a:bodyPr/>
          <a:lstStyle/>
          <a:p>
            <a:pPr algn="ctr"/>
            <a:r>
              <a:rPr lang="ru-RU" b="1" dirty="0">
                <a:solidFill>
                  <a:srgbClr val="FF0000"/>
                </a:solidFill>
                <a:latin typeface="+mn-lt"/>
                <a:cs typeface="Times New Roman" panose="02020603050405020304" pitchFamily="18" charset="0"/>
              </a:rPr>
              <a:t>Срок действия патента</a:t>
            </a:r>
          </a:p>
        </p:txBody>
      </p:sp>
      <p:sp>
        <p:nvSpPr>
          <p:cNvPr id="3" name="TextBox 2">
            <a:extLst>
              <a:ext uri="{FF2B5EF4-FFF2-40B4-BE49-F238E27FC236}">
                <a16:creationId xmlns:a16="http://schemas.microsoft.com/office/drawing/2014/main" id="{99536F6E-414D-44BC-9947-C952A72FAB3C}"/>
              </a:ext>
            </a:extLst>
          </p:cNvPr>
          <p:cNvSpPr txBox="1"/>
          <p:nvPr/>
        </p:nvSpPr>
        <p:spPr>
          <a:xfrm>
            <a:off x="838200" y="2447084"/>
            <a:ext cx="10193215" cy="1384995"/>
          </a:xfrm>
          <a:prstGeom prst="rect">
            <a:avLst/>
          </a:prstGeom>
          <a:noFill/>
        </p:spPr>
        <p:txBody>
          <a:bodyPr wrap="square" rtlCol="0">
            <a:spAutoFit/>
          </a:bodyPr>
          <a:lstStyle/>
          <a:p>
            <a:pPr algn="just"/>
            <a:r>
              <a:rPr lang="ru-RU" sz="2800" dirty="0"/>
              <a:t>Патент выдается с </a:t>
            </a:r>
            <a:r>
              <a:rPr lang="ru-RU" sz="2800" b="1" dirty="0"/>
              <a:t>любого числа месяца</a:t>
            </a:r>
            <a:r>
              <a:rPr lang="ru-RU" sz="2800" dirty="0"/>
              <a:t>, указанного ИП в заявлении на получение патента, </a:t>
            </a:r>
            <a:r>
              <a:rPr lang="ru-RU" sz="2800" b="1" dirty="0"/>
              <a:t>на любое количество дней, но не менее месяца и в пределах </a:t>
            </a:r>
            <a:r>
              <a:rPr lang="ru-RU" sz="2800" b="1"/>
              <a:t>календарного года.</a:t>
            </a:r>
            <a:endParaRPr lang="ru-RU" sz="2800" b="1" dirty="0"/>
          </a:p>
        </p:txBody>
      </p:sp>
    </p:spTree>
    <p:extLst>
      <p:ext uri="{BB962C8B-B14F-4D97-AF65-F5344CB8AC3E}">
        <p14:creationId xmlns:p14="http://schemas.microsoft.com/office/powerpoint/2010/main" val="202508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23</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932" y="156968"/>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649059" y="4041961"/>
            <a:ext cx="2893881" cy="1569660"/>
          </a:xfrm>
          <a:prstGeom prst="rect">
            <a:avLst/>
          </a:prstGeom>
          <a:noFill/>
        </p:spPr>
        <p:txBody>
          <a:bodyPr wrap="square" rtlCol="0">
            <a:spAutoFit/>
          </a:bodyPr>
          <a:lstStyle/>
          <a:p>
            <a:r>
              <a:rPr lang="ru-RU" sz="2400" b="1" dirty="0">
                <a:solidFill>
                  <a:srgbClr val="002060"/>
                </a:solidFill>
              </a:rPr>
              <a:t>Можно купить патент на год с 01.07.2021 по 01.07.2022?</a:t>
            </a:r>
          </a:p>
        </p:txBody>
      </p:sp>
    </p:spTree>
    <p:extLst>
      <p:ext uri="{BB962C8B-B14F-4D97-AF65-F5344CB8AC3E}">
        <p14:creationId xmlns:p14="http://schemas.microsoft.com/office/powerpoint/2010/main" val="290212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24</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506"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41815" y="4041960"/>
            <a:ext cx="3108369" cy="1569660"/>
          </a:xfrm>
          <a:prstGeom prst="rect">
            <a:avLst/>
          </a:prstGeom>
          <a:noFill/>
        </p:spPr>
        <p:txBody>
          <a:bodyPr wrap="square" rtlCol="0">
            <a:spAutoFit/>
          </a:bodyPr>
          <a:lstStyle/>
          <a:p>
            <a:r>
              <a:rPr lang="ru-RU" sz="2400" b="1" dirty="0">
                <a:solidFill>
                  <a:srgbClr val="002060"/>
                </a:solidFill>
              </a:rPr>
              <a:t>Можно купить патент </a:t>
            </a:r>
          </a:p>
          <a:p>
            <a:r>
              <a:rPr lang="ru-RU" sz="2400" b="1" dirty="0">
                <a:solidFill>
                  <a:srgbClr val="002060"/>
                </a:solidFill>
              </a:rPr>
              <a:t>на 3 мес. </a:t>
            </a:r>
          </a:p>
          <a:p>
            <a:r>
              <a:rPr lang="ru-RU" sz="2400" b="1" dirty="0">
                <a:solidFill>
                  <a:srgbClr val="002060"/>
                </a:solidFill>
              </a:rPr>
              <a:t>с 10.06.2021 </a:t>
            </a:r>
          </a:p>
          <a:p>
            <a:r>
              <a:rPr lang="ru-RU" sz="2400" b="1" dirty="0">
                <a:solidFill>
                  <a:srgbClr val="002060"/>
                </a:solidFill>
              </a:rPr>
              <a:t>по 10.09.2021?</a:t>
            </a:r>
          </a:p>
        </p:txBody>
      </p:sp>
    </p:spTree>
    <p:extLst>
      <p:ext uri="{BB962C8B-B14F-4D97-AF65-F5344CB8AC3E}">
        <p14:creationId xmlns:p14="http://schemas.microsoft.com/office/powerpoint/2010/main" val="16556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25</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68074" y="4177427"/>
            <a:ext cx="2837437" cy="1200329"/>
          </a:xfrm>
          <a:prstGeom prst="rect">
            <a:avLst/>
          </a:prstGeom>
          <a:noFill/>
        </p:spPr>
        <p:txBody>
          <a:bodyPr wrap="square" rtlCol="0">
            <a:spAutoFit/>
          </a:bodyPr>
          <a:lstStyle/>
          <a:p>
            <a:r>
              <a:rPr lang="ru-RU" sz="2400" b="1" dirty="0">
                <a:solidFill>
                  <a:srgbClr val="002060"/>
                </a:solidFill>
              </a:rPr>
              <a:t>Можно купить патент с 10.06.2020 по 21.09.2020?</a:t>
            </a:r>
          </a:p>
        </p:txBody>
      </p:sp>
    </p:spTree>
    <p:extLst>
      <p:ext uri="{BB962C8B-B14F-4D97-AF65-F5344CB8AC3E}">
        <p14:creationId xmlns:p14="http://schemas.microsoft.com/office/powerpoint/2010/main" val="426324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6D575-1FA7-4813-BF9D-5650B4556D10}"/>
              </a:ext>
            </a:extLst>
          </p:cNvPr>
          <p:cNvSpPr txBox="1"/>
          <p:nvPr/>
        </p:nvSpPr>
        <p:spPr>
          <a:xfrm>
            <a:off x="688621" y="3601073"/>
            <a:ext cx="10464802" cy="2308324"/>
          </a:xfrm>
          <a:prstGeom prst="rect">
            <a:avLst/>
          </a:prstGeom>
          <a:noFill/>
        </p:spPr>
        <p:txBody>
          <a:bodyPr wrap="square" rtlCol="0">
            <a:spAutoFit/>
          </a:bodyPr>
          <a:lstStyle/>
          <a:p>
            <a:pPr algn="just"/>
            <a:r>
              <a:rPr lang="ru-RU" b="1" dirty="0"/>
              <a:t>ВС</a:t>
            </a:r>
            <a:r>
              <a:rPr lang="ru-RU" dirty="0"/>
              <a:t>: Налоговый орган </a:t>
            </a:r>
            <a:r>
              <a:rPr lang="ru-RU" b="1" dirty="0"/>
              <a:t>обязан в течение пяти дней со дня получения заявления на получение патента выдать или направить ИП патент либо отказ.</a:t>
            </a:r>
          </a:p>
          <a:p>
            <a:pPr algn="just"/>
            <a:r>
              <a:rPr lang="ru-RU" b="1" dirty="0"/>
              <a:t>Налогоплательщик вправе ожидать, что условия применения патентной системы будут установлены в патенте, выданном ему в надлежащий срок</a:t>
            </a:r>
            <a:r>
              <a:rPr lang="ru-RU" dirty="0"/>
              <a:t>. </a:t>
            </a:r>
          </a:p>
          <a:p>
            <a:pPr algn="just"/>
            <a:r>
              <a:rPr lang="ru-RU" dirty="0"/>
              <a:t>Значит, нарушение срока выдачи патента может учитываться при определении периода действия патента. Иной подход означал бы, что, оплатив патент за соответствующий период в полном объеме, н-к лишается возможности осуществлять деятельность в той части оплаченного периода, которая приходится на дни просрочки в выдаче патента.</a:t>
            </a:r>
          </a:p>
        </p:txBody>
      </p:sp>
      <p:sp>
        <p:nvSpPr>
          <p:cNvPr id="4" name="TextBox 3">
            <a:extLst>
              <a:ext uri="{FF2B5EF4-FFF2-40B4-BE49-F238E27FC236}">
                <a16:creationId xmlns:a16="http://schemas.microsoft.com/office/drawing/2014/main" id="{23B11EDD-A730-410B-988A-CACADF47DF00}"/>
              </a:ext>
            </a:extLst>
          </p:cNvPr>
          <p:cNvSpPr txBox="1"/>
          <p:nvPr/>
        </p:nvSpPr>
        <p:spPr>
          <a:xfrm>
            <a:off x="3194850" y="279608"/>
            <a:ext cx="8136904" cy="523220"/>
          </a:xfrm>
          <a:prstGeom prst="rect">
            <a:avLst/>
          </a:prstGeom>
          <a:noFill/>
        </p:spPr>
        <p:txBody>
          <a:bodyPr wrap="square" rtlCol="0">
            <a:spAutoFit/>
          </a:bodyPr>
          <a:lstStyle/>
          <a:p>
            <a:r>
              <a:rPr lang="ru-RU" sz="2800" b="1" dirty="0">
                <a:solidFill>
                  <a:srgbClr val="002060"/>
                </a:solidFill>
                <a:cs typeface="Arial" panose="020B0604020202020204" pitchFamily="34" charset="0"/>
              </a:rPr>
              <a:t>Если срок выдачи патента нарушен</a:t>
            </a:r>
            <a:r>
              <a:rPr lang="ru-RU" sz="2800" b="1" dirty="0"/>
              <a:t>…</a:t>
            </a:r>
          </a:p>
        </p:txBody>
      </p:sp>
      <p:sp>
        <p:nvSpPr>
          <p:cNvPr id="5" name="TextBox 4">
            <a:extLst>
              <a:ext uri="{FF2B5EF4-FFF2-40B4-BE49-F238E27FC236}">
                <a16:creationId xmlns:a16="http://schemas.microsoft.com/office/drawing/2014/main" id="{A747320B-7D69-4DE5-88C3-C88B224F3830}"/>
              </a:ext>
            </a:extLst>
          </p:cNvPr>
          <p:cNvSpPr txBox="1"/>
          <p:nvPr/>
        </p:nvSpPr>
        <p:spPr>
          <a:xfrm>
            <a:off x="4075288" y="5932061"/>
            <a:ext cx="8092752" cy="646331"/>
          </a:xfrm>
          <a:prstGeom prst="rect">
            <a:avLst/>
          </a:prstGeom>
          <a:noFill/>
        </p:spPr>
        <p:txBody>
          <a:bodyPr wrap="square" rtlCol="0">
            <a:spAutoFit/>
          </a:bodyPr>
          <a:lstStyle/>
          <a:p>
            <a:pPr algn="just"/>
            <a:r>
              <a:rPr lang="ru-RU" b="1" dirty="0">
                <a:solidFill>
                  <a:srgbClr val="002060"/>
                </a:solidFill>
                <a:cs typeface="Times New Roman" panose="02020603050405020304" pitchFamily="18" charset="0"/>
              </a:rPr>
              <a:t>П.18 Обзор ВС РФ  от 04.07.2018 практики рассмотрения судами дел, связанных с применением глав 26.2 и 26.5 НК РФ.</a:t>
            </a:r>
          </a:p>
        </p:txBody>
      </p:sp>
      <p:pic>
        <p:nvPicPr>
          <p:cNvPr id="3074" name="Picture 2" descr="Нарушен начальный либо конечный срок выполнения работ">
            <a:extLst>
              <a:ext uri="{FF2B5EF4-FFF2-40B4-BE49-F238E27FC236}">
                <a16:creationId xmlns:a16="http://schemas.microsoft.com/office/drawing/2014/main" id="{9031A206-1A58-4E11-A942-FC5C2F7A9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045" y="1187549"/>
            <a:ext cx="4041421" cy="217457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973DD80A-4217-4ADC-8124-A88ABF644472}"/>
              </a:ext>
            </a:extLst>
          </p:cNvPr>
          <p:cNvSpPr/>
          <p:nvPr/>
        </p:nvSpPr>
        <p:spPr>
          <a:xfrm>
            <a:off x="688621" y="1120676"/>
            <a:ext cx="6773334" cy="2308324"/>
          </a:xfrm>
          <a:prstGeom prst="rect">
            <a:avLst/>
          </a:prstGeom>
        </p:spPr>
        <p:txBody>
          <a:bodyPr wrap="square">
            <a:spAutoFit/>
          </a:bodyPr>
          <a:lstStyle/>
          <a:p>
            <a:pPr algn="just"/>
            <a:r>
              <a:rPr lang="ru-RU" b="1" dirty="0"/>
              <a:t>Фабула</a:t>
            </a:r>
            <a:r>
              <a:rPr lang="ru-RU" dirty="0"/>
              <a:t>: ИП направил в инспекцию заявление на патент, указав дату начала действия патента- начало наступающего календарного года. Инспекция оформила патент, указав начало календарного года в качестве первого дня действия патента, но </a:t>
            </a:r>
            <a:r>
              <a:rPr lang="ru-RU" b="1" dirty="0"/>
              <a:t>выдала в конце первого месяца года</a:t>
            </a:r>
            <a:r>
              <a:rPr lang="ru-RU" dirty="0"/>
              <a:t>. </a:t>
            </a:r>
          </a:p>
          <a:p>
            <a:pPr algn="just"/>
            <a:r>
              <a:rPr lang="ru-RU" dirty="0"/>
              <a:t>ИП посчитал, что срок действия патента в этом случае </a:t>
            </a:r>
            <a:r>
              <a:rPr lang="ru-RU" b="1" dirty="0"/>
              <a:t>с 01.02.2018, и сроки уплаты налога тоже.</a:t>
            </a:r>
          </a:p>
          <a:p>
            <a:pPr algn="just"/>
            <a:endParaRPr lang="ru-RU" dirty="0"/>
          </a:p>
        </p:txBody>
      </p:sp>
    </p:spTree>
    <p:extLst>
      <p:ext uri="{BB962C8B-B14F-4D97-AF65-F5344CB8AC3E}">
        <p14:creationId xmlns:p14="http://schemas.microsoft.com/office/powerpoint/2010/main" val="2417976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03F08D-651D-4BAD-954E-321E4BC3E966}"/>
              </a:ext>
            </a:extLst>
          </p:cNvPr>
          <p:cNvSpPr/>
          <p:nvPr/>
        </p:nvSpPr>
        <p:spPr>
          <a:xfrm>
            <a:off x="3607508" y="282856"/>
            <a:ext cx="4505914" cy="584775"/>
          </a:xfrm>
          <a:prstGeom prst="rect">
            <a:avLst/>
          </a:prstGeom>
        </p:spPr>
        <p:txBody>
          <a:bodyPr wrap="none">
            <a:spAutoFit/>
          </a:bodyPr>
          <a:lstStyle/>
          <a:p>
            <a:pPr algn="l"/>
            <a:r>
              <a:rPr lang="ru-RU" sz="3200" b="1" dirty="0">
                <a:solidFill>
                  <a:schemeClr val="accent1">
                    <a:lumMod val="50000"/>
                  </a:schemeClr>
                </a:solidFill>
                <a:cs typeface="Arial" panose="020B0604020202020204" pitchFamily="34" charset="0"/>
              </a:rPr>
              <a:t>Порядок расчета налога</a:t>
            </a:r>
          </a:p>
        </p:txBody>
      </p:sp>
      <p:sp>
        <p:nvSpPr>
          <p:cNvPr id="7" name="Прямоугольник 6">
            <a:extLst>
              <a:ext uri="{FF2B5EF4-FFF2-40B4-BE49-F238E27FC236}">
                <a16:creationId xmlns:a16="http://schemas.microsoft.com/office/drawing/2014/main" id="{C0C77F5E-DC00-4211-B7F7-4F52D7FA54FF}"/>
              </a:ext>
            </a:extLst>
          </p:cNvPr>
          <p:cNvSpPr/>
          <p:nvPr/>
        </p:nvSpPr>
        <p:spPr>
          <a:xfrm>
            <a:off x="948267" y="1413457"/>
            <a:ext cx="10295466" cy="2185214"/>
          </a:xfrm>
          <a:prstGeom prst="rect">
            <a:avLst/>
          </a:prstGeom>
        </p:spPr>
        <p:txBody>
          <a:bodyPr wrap="square">
            <a:spAutoFit/>
          </a:bodyPr>
          <a:lstStyle/>
          <a:p>
            <a:pPr algn="just"/>
            <a:r>
              <a:rPr lang="ru-RU" sz="2000" b="1" dirty="0"/>
              <a:t>Налоговая база </a:t>
            </a:r>
            <a:r>
              <a:rPr lang="ru-RU" sz="2000" dirty="0"/>
              <a:t>- денежное выражение </a:t>
            </a:r>
            <a:r>
              <a:rPr lang="ru-RU" sz="2000" b="1" dirty="0">
                <a:solidFill>
                  <a:srgbClr val="00B050"/>
                </a:solidFill>
              </a:rPr>
              <a:t>потенциально возможного к получению индивидуальным предпринимателем годового дохода по виду предпринимательской деятельности</a:t>
            </a:r>
            <a:r>
              <a:rPr lang="ru-RU" sz="2000" dirty="0"/>
              <a:t>, в отношении которого применяется патентная система налогообложения, устанавливаемого на календарный год законом субъекта Российской Федерации.</a:t>
            </a:r>
          </a:p>
          <a:p>
            <a:pPr algn="just"/>
            <a:endParaRPr lang="ru-RU" sz="2000" dirty="0">
              <a:solidFill>
                <a:srgbClr val="405965"/>
              </a:solidFill>
            </a:endParaRPr>
          </a:p>
          <a:p>
            <a:pPr algn="just"/>
            <a:r>
              <a:rPr lang="ru-RU" sz="2000" b="1" dirty="0"/>
              <a:t>Налоговая ставка </a:t>
            </a:r>
            <a:r>
              <a:rPr lang="ru-RU" sz="2000" dirty="0">
                <a:solidFill>
                  <a:srgbClr val="405965"/>
                </a:solidFill>
              </a:rPr>
              <a:t>- </a:t>
            </a:r>
            <a:r>
              <a:rPr lang="ru-RU" sz="3600" b="1" dirty="0">
                <a:solidFill>
                  <a:srgbClr val="002060"/>
                </a:solidFill>
              </a:rPr>
              <a:t>6</a:t>
            </a:r>
            <a:r>
              <a:rPr lang="ru-RU" sz="2000" b="1" dirty="0">
                <a:solidFill>
                  <a:srgbClr val="002060"/>
                </a:solidFill>
              </a:rPr>
              <a:t>%</a:t>
            </a:r>
          </a:p>
        </p:txBody>
      </p:sp>
      <p:sp>
        <p:nvSpPr>
          <p:cNvPr id="8" name="Прямоугольник 7">
            <a:extLst>
              <a:ext uri="{FF2B5EF4-FFF2-40B4-BE49-F238E27FC236}">
                <a16:creationId xmlns:a16="http://schemas.microsoft.com/office/drawing/2014/main" id="{EDAFD4E6-6261-480E-A8CF-1D5D487166D4}"/>
              </a:ext>
            </a:extLst>
          </p:cNvPr>
          <p:cNvSpPr/>
          <p:nvPr/>
        </p:nvSpPr>
        <p:spPr>
          <a:xfrm>
            <a:off x="3104446" y="4144497"/>
            <a:ext cx="8387644" cy="707886"/>
          </a:xfrm>
          <a:prstGeom prst="rect">
            <a:avLst/>
          </a:prstGeom>
        </p:spPr>
        <p:txBody>
          <a:bodyPr wrap="square">
            <a:spAutoFit/>
          </a:bodyPr>
          <a:lstStyle/>
          <a:p>
            <a:pPr algn="just"/>
            <a:r>
              <a:rPr lang="ru-RU" sz="2000" b="1" dirty="0">
                <a:solidFill>
                  <a:srgbClr val="002060"/>
                </a:solidFill>
              </a:rPr>
              <a:t>Размер налога = (налоговая база / количество дней в календарном году Х срок патента в днях) Х 6%</a:t>
            </a:r>
          </a:p>
        </p:txBody>
      </p:sp>
      <p:pic>
        <p:nvPicPr>
          <p:cNvPr id="9" name="Рисунок 8">
            <a:extLst>
              <a:ext uri="{FF2B5EF4-FFF2-40B4-BE49-F238E27FC236}">
                <a16:creationId xmlns:a16="http://schemas.microsoft.com/office/drawing/2014/main" id="{92477279-6CEF-4123-86ED-F7A7E75D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30" y="3910204"/>
            <a:ext cx="2187600" cy="2455251"/>
          </a:xfrm>
          <a:prstGeom prst="rect">
            <a:avLst/>
          </a:prstGeom>
        </p:spPr>
      </p:pic>
    </p:spTree>
    <p:extLst>
      <p:ext uri="{BB962C8B-B14F-4D97-AF65-F5344CB8AC3E}">
        <p14:creationId xmlns:p14="http://schemas.microsoft.com/office/powerpoint/2010/main" val="3480489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A61BC2C-359D-403D-A0E4-23946112D82B}"/>
              </a:ext>
            </a:extLst>
          </p:cNvPr>
          <p:cNvSpPr/>
          <p:nvPr/>
        </p:nvSpPr>
        <p:spPr>
          <a:xfrm>
            <a:off x="798688" y="1263459"/>
            <a:ext cx="10594623" cy="3477875"/>
          </a:xfrm>
          <a:prstGeom prst="rect">
            <a:avLst/>
          </a:prstGeom>
        </p:spPr>
        <p:txBody>
          <a:bodyPr wrap="square">
            <a:spAutoFit/>
          </a:bodyPr>
          <a:lstStyle/>
          <a:p>
            <a:r>
              <a:rPr lang="ru-RU" sz="2000" b="1" dirty="0">
                <a:solidFill>
                  <a:srgbClr val="FF0000"/>
                </a:solidFill>
                <a:latin typeface="Open Sans"/>
              </a:rPr>
              <a:t>Срок действия патента меньше 6 месяцев:</a:t>
            </a:r>
            <a:br>
              <a:rPr lang="ru-RU" sz="2000" dirty="0">
                <a:solidFill>
                  <a:srgbClr val="FF0000"/>
                </a:solidFill>
                <a:latin typeface="Open Sans"/>
              </a:rPr>
            </a:br>
            <a:br>
              <a:rPr lang="ru-RU" sz="2000" dirty="0">
                <a:solidFill>
                  <a:srgbClr val="FF0000"/>
                </a:solidFill>
                <a:latin typeface="Open Sans"/>
              </a:rPr>
            </a:br>
            <a:r>
              <a:rPr lang="ru-RU" sz="2000" dirty="0">
                <a:latin typeface="Open Sans"/>
              </a:rPr>
              <a:t>- В размере полной суммы налога в срок не позднее срока окончания действия патента.</a:t>
            </a:r>
          </a:p>
          <a:p>
            <a:endParaRPr lang="ru-RU" sz="2000" b="1" dirty="0">
              <a:solidFill>
                <a:srgbClr val="405965"/>
              </a:solidFill>
              <a:latin typeface="Open Sans"/>
            </a:endParaRPr>
          </a:p>
          <a:p>
            <a:r>
              <a:rPr lang="ru-RU" sz="2000" b="1" dirty="0">
                <a:solidFill>
                  <a:srgbClr val="FF0000"/>
                </a:solidFill>
                <a:latin typeface="Open Sans"/>
              </a:rPr>
              <a:t>Срок действия патента от 6 до 12месяцев:</a:t>
            </a:r>
            <a:br>
              <a:rPr lang="ru-RU" sz="2000" dirty="0">
                <a:solidFill>
                  <a:srgbClr val="405965"/>
                </a:solidFill>
                <a:latin typeface="Open Sans"/>
              </a:rPr>
            </a:br>
            <a:br>
              <a:rPr lang="ru-RU" sz="2000" dirty="0">
                <a:solidFill>
                  <a:srgbClr val="405965"/>
                </a:solidFill>
                <a:latin typeface="Open Sans"/>
              </a:rPr>
            </a:br>
            <a:r>
              <a:rPr lang="ru-RU" sz="2000" dirty="0">
                <a:latin typeface="Open Sans"/>
              </a:rPr>
              <a:t>- В размере 1/3 суммы налога в срок не позднее 90 календарных дней после начала </a:t>
            </a:r>
          </a:p>
          <a:p>
            <a:r>
              <a:rPr lang="ru-RU" sz="2000" dirty="0">
                <a:latin typeface="Open Sans"/>
              </a:rPr>
              <a:t>  действия патента;</a:t>
            </a:r>
            <a:br>
              <a:rPr lang="ru-RU" sz="2000" dirty="0">
                <a:latin typeface="Open Sans"/>
              </a:rPr>
            </a:br>
            <a:r>
              <a:rPr lang="ru-RU" sz="2000" dirty="0">
                <a:latin typeface="Open Sans"/>
              </a:rPr>
              <a:t>- В размере 2/3 суммы налога в срок не позднее срока окончания действия патента.</a:t>
            </a:r>
          </a:p>
          <a:p>
            <a:br>
              <a:rPr lang="ru-RU" sz="2000" dirty="0"/>
            </a:br>
            <a:endParaRPr lang="ru-RU" sz="2000" dirty="0"/>
          </a:p>
        </p:txBody>
      </p:sp>
      <p:sp>
        <p:nvSpPr>
          <p:cNvPr id="5" name="TextBox 4">
            <a:extLst>
              <a:ext uri="{FF2B5EF4-FFF2-40B4-BE49-F238E27FC236}">
                <a16:creationId xmlns:a16="http://schemas.microsoft.com/office/drawing/2014/main" id="{B9A8453B-FF7F-48C3-9A54-6967B4163A38}"/>
              </a:ext>
            </a:extLst>
          </p:cNvPr>
          <p:cNvSpPr txBox="1"/>
          <p:nvPr/>
        </p:nvSpPr>
        <p:spPr>
          <a:xfrm>
            <a:off x="3814653" y="319865"/>
            <a:ext cx="5760640" cy="523220"/>
          </a:xfrm>
          <a:prstGeom prst="rect">
            <a:avLst/>
          </a:prstGeom>
          <a:noFill/>
        </p:spPr>
        <p:txBody>
          <a:bodyPr wrap="square" rtlCol="0">
            <a:spAutoFit/>
          </a:bodyPr>
          <a:lstStyle/>
          <a:p>
            <a:r>
              <a:rPr lang="ru-RU" sz="2800" b="1" dirty="0">
                <a:solidFill>
                  <a:srgbClr val="002060"/>
                </a:solidFill>
              </a:rPr>
              <a:t>Порядок оплаты патента</a:t>
            </a:r>
          </a:p>
        </p:txBody>
      </p:sp>
      <p:pic>
        <p:nvPicPr>
          <p:cNvPr id="6" name="Рисунок 5">
            <a:extLst>
              <a:ext uri="{FF2B5EF4-FFF2-40B4-BE49-F238E27FC236}">
                <a16:creationId xmlns:a16="http://schemas.microsoft.com/office/drawing/2014/main" id="{B978C019-E780-4E37-8744-32A4BA14F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068" y="4652891"/>
            <a:ext cx="2622505" cy="1885244"/>
          </a:xfrm>
          <a:prstGeom prst="rect">
            <a:avLst/>
          </a:prstGeom>
        </p:spPr>
      </p:pic>
    </p:spTree>
    <p:extLst>
      <p:ext uri="{BB962C8B-B14F-4D97-AF65-F5344CB8AC3E}">
        <p14:creationId xmlns:p14="http://schemas.microsoft.com/office/powerpoint/2010/main" val="37308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03F08D-651D-4BAD-954E-321E4BC3E966}"/>
              </a:ext>
            </a:extLst>
          </p:cNvPr>
          <p:cNvSpPr/>
          <p:nvPr/>
        </p:nvSpPr>
        <p:spPr>
          <a:xfrm>
            <a:off x="4530487" y="293350"/>
            <a:ext cx="2661306" cy="646331"/>
          </a:xfrm>
          <a:prstGeom prst="rect">
            <a:avLst/>
          </a:prstGeom>
        </p:spPr>
        <p:txBody>
          <a:bodyPr wrap="none">
            <a:spAutoFit/>
          </a:bodyPr>
          <a:lstStyle/>
          <a:p>
            <a:pPr algn="l"/>
            <a:r>
              <a:rPr lang="en-US" sz="3600" b="1" dirty="0">
                <a:solidFill>
                  <a:srgbClr val="FF0000"/>
                </a:solidFill>
                <a:cs typeface="Arial" panose="020B0604020202020204" pitchFamily="34" charset="0"/>
              </a:rPr>
              <a:t>NEW-2021!!!</a:t>
            </a:r>
            <a:endParaRPr lang="ru-RU" sz="3600" b="1" dirty="0">
              <a:solidFill>
                <a:srgbClr val="FF0000"/>
              </a:solidFill>
              <a:cs typeface="Arial" panose="020B0604020202020204" pitchFamily="34" charset="0"/>
            </a:endParaRPr>
          </a:p>
        </p:txBody>
      </p:sp>
      <p:sp>
        <p:nvSpPr>
          <p:cNvPr id="7" name="Прямоугольник 6">
            <a:extLst>
              <a:ext uri="{FF2B5EF4-FFF2-40B4-BE49-F238E27FC236}">
                <a16:creationId xmlns:a16="http://schemas.microsoft.com/office/drawing/2014/main" id="{C0C77F5E-DC00-4211-B7F7-4F52D7FA54FF}"/>
              </a:ext>
            </a:extLst>
          </p:cNvPr>
          <p:cNvSpPr/>
          <p:nvPr/>
        </p:nvSpPr>
        <p:spPr>
          <a:xfrm>
            <a:off x="1151467" y="1447323"/>
            <a:ext cx="9990666" cy="2246769"/>
          </a:xfrm>
          <a:prstGeom prst="rect">
            <a:avLst/>
          </a:prstGeom>
        </p:spPr>
        <p:txBody>
          <a:bodyPr wrap="square">
            <a:spAutoFit/>
          </a:bodyPr>
          <a:lstStyle/>
          <a:p>
            <a:pPr algn="just"/>
            <a:r>
              <a:rPr lang="ru-RU" sz="2000" b="1" dirty="0">
                <a:solidFill>
                  <a:srgbClr val="002060"/>
                </a:solidFill>
              </a:rPr>
              <a:t>Сумма налога, исчисленная за </a:t>
            </a:r>
            <a:r>
              <a:rPr lang="ru-RU" sz="2000" b="1" u="sng" dirty="0">
                <a:solidFill>
                  <a:schemeClr val="tx1">
                    <a:lumMod val="95000"/>
                    <a:lumOff val="5000"/>
                  </a:schemeClr>
                </a:solidFill>
              </a:rPr>
              <a:t>налоговый период</a:t>
            </a:r>
            <a:r>
              <a:rPr lang="ru-RU" sz="2000" b="1" dirty="0">
                <a:solidFill>
                  <a:srgbClr val="002060"/>
                </a:solidFill>
              </a:rPr>
              <a:t>, уменьшается на сумму страховых взносов, уплаченных (в пределах исчисленных сумм) в данном налоговом периоде + расходы по больничным за первые три дня.</a:t>
            </a:r>
          </a:p>
          <a:p>
            <a:pPr algn="just"/>
            <a:endParaRPr lang="ru-RU" sz="2000" b="1" dirty="0">
              <a:solidFill>
                <a:srgbClr val="002060"/>
              </a:solidFill>
            </a:endParaRPr>
          </a:p>
          <a:p>
            <a:pPr algn="just"/>
            <a:r>
              <a:rPr lang="ru-RU" sz="2000" b="1" dirty="0">
                <a:solidFill>
                  <a:srgbClr val="002060"/>
                </a:solidFill>
              </a:rPr>
              <a:t>С сотрудниками не более чем на 50%</a:t>
            </a:r>
          </a:p>
          <a:p>
            <a:pPr algn="just"/>
            <a:r>
              <a:rPr lang="ru-RU" sz="2000" b="1" dirty="0">
                <a:solidFill>
                  <a:srgbClr val="002060"/>
                </a:solidFill>
              </a:rPr>
              <a:t>ИП без сотрудников в полном объеме</a:t>
            </a:r>
          </a:p>
          <a:p>
            <a:pPr algn="just"/>
            <a:endParaRPr lang="ru-RU" sz="2000" b="1" dirty="0">
              <a:solidFill>
                <a:srgbClr val="002060"/>
              </a:solidFill>
            </a:endParaRPr>
          </a:p>
        </p:txBody>
      </p:sp>
      <p:sp>
        <p:nvSpPr>
          <p:cNvPr id="8" name="Прямоугольник 7">
            <a:extLst>
              <a:ext uri="{FF2B5EF4-FFF2-40B4-BE49-F238E27FC236}">
                <a16:creationId xmlns:a16="http://schemas.microsoft.com/office/drawing/2014/main" id="{EDAFD4E6-6261-480E-A8CF-1D5D487166D4}"/>
              </a:ext>
            </a:extLst>
          </p:cNvPr>
          <p:cNvSpPr/>
          <p:nvPr/>
        </p:nvSpPr>
        <p:spPr>
          <a:xfrm>
            <a:off x="3147379" y="3862625"/>
            <a:ext cx="8782755" cy="400110"/>
          </a:xfrm>
          <a:prstGeom prst="rect">
            <a:avLst/>
          </a:prstGeom>
        </p:spPr>
        <p:txBody>
          <a:bodyPr wrap="square">
            <a:spAutoFit/>
          </a:bodyPr>
          <a:lstStyle/>
          <a:p>
            <a:r>
              <a:rPr lang="ru-RU" sz="2000" b="1" dirty="0">
                <a:solidFill>
                  <a:srgbClr val="002060"/>
                </a:solidFill>
              </a:rPr>
              <a:t>Уведомление об уменьшении суммы налога на сумму взносов.</a:t>
            </a:r>
          </a:p>
        </p:txBody>
      </p:sp>
      <p:pic>
        <p:nvPicPr>
          <p:cNvPr id="9" name="Рисунок 8">
            <a:extLst>
              <a:ext uri="{FF2B5EF4-FFF2-40B4-BE49-F238E27FC236}">
                <a16:creationId xmlns:a16="http://schemas.microsoft.com/office/drawing/2014/main" id="{92477279-6CEF-4123-86ED-F7A7E75D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84" y="3951422"/>
            <a:ext cx="2187600" cy="2455251"/>
          </a:xfrm>
          <a:prstGeom prst="rect">
            <a:avLst/>
          </a:prstGeom>
        </p:spPr>
      </p:pic>
      <p:sp>
        <p:nvSpPr>
          <p:cNvPr id="5" name="TextBox 4">
            <a:extLst>
              <a:ext uri="{FF2B5EF4-FFF2-40B4-BE49-F238E27FC236}">
                <a16:creationId xmlns:a16="http://schemas.microsoft.com/office/drawing/2014/main" id="{FB398DDB-F795-42FB-979D-4F26BEE047B5}"/>
              </a:ext>
            </a:extLst>
          </p:cNvPr>
          <p:cNvSpPr txBox="1"/>
          <p:nvPr/>
        </p:nvSpPr>
        <p:spPr>
          <a:xfrm>
            <a:off x="3147379" y="4437292"/>
            <a:ext cx="7450749" cy="400110"/>
          </a:xfrm>
          <a:prstGeom prst="rect">
            <a:avLst/>
          </a:prstGeom>
          <a:noFill/>
        </p:spPr>
        <p:txBody>
          <a:bodyPr wrap="square" rtlCol="0">
            <a:spAutoFit/>
          </a:bodyPr>
          <a:lstStyle/>
          <a:p>
            <a:r>
              <a:rPr lang="ru-RU" sz="2000" b="1" dirty="0"/>
              <a:t>Срок подачи уведомления не установлен</a:t>
            </a:r>
          </a:p>
        </p:txBody>
      </p:sp>
    </p:spTree>
    <p:extLst>
      <p:ext uri="{BB962C8B-B14F-4D97-AF65-F5344CB8AC3E}">
        <p14:creationId xmlns:p14="http://schemas.microsoft.com/office/powerpoint/2010/main" val="26057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 стрелкой 11">
            <a:extLst>
              <a:ext uri="{FF2B5EF4-FFF2-40B4-BE49-F238E27FC236}">
                <a16:creationId xmlns:a16="http://schemas.microsoft.com/office/drawing/2014/main" id="{4DB8347A-FB83-410D-88BD-93F3AEA7BD57}"/>
              </a:ext>
            </a:extLst>
          </p:cNvPr>
          <p:cNvCxnSpPr/>
          <p:nvPr/>
        </p:nvCxnSpPr>
        <p:spPr bwMode="auto">
          <a:xfrm flipH="1">
            <a:off x="4583832" y="2090464"/>
            <a:ext cx="792088" cy="690464"/>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040CF7E6-78AF-49FF-B242-24A1A1A6790B}"/>
              </a:ext>
            </a:extLst>
          </p:cNvPr>
          <p:cNvSpPr txBox="1"/>
          <p:nvPr/>
        </p:nvSpPr>
        <p:spPr>
          <a:xfrm>
            <a:off x="4439816" y="260649"/>
            <a:ext cx="5688632" cy="646331"/>
          </a:xfrm>
          <a:prstGeom prst="rect">
            <a:avLst/>
          </a:prstGeom>
          <a:noFill/>
        </p:spPr>
        <p:txBody>
          <a:bodyPr wrap="square" rtlCol="0">
            <a:spAutoFit/>
          </a:bodyPr>
          <a:lstStyle/>
          <a:p>
            <a:r>
              <a:rPr lang="ru-RU" sz="3600" b="1" dirty="0">
                <a:solidFill>
                  <a:srgbClr val="002060"/>
                </a:solidFill>
              </a:rPr>
              <a:t>Принцип «2-х ключей»</a:t>
            </a:r>
          </a:p>
        </p:txBody>
      </p:sp>
      <p:sp>
        <p:nvSpPr>
          <p:cNvPr id="4" name="TextBox 3">
            <a:extLst>
              <a:ext uri="{FF2B5EF4-FFF2-40B4-BE49-F238E27FC236}">
                <a16:creationId xmlns:a16="http://schemas.microsoft.com/office/drawing/2014/main" id="{B52C3544-4C7B-4955-BC99-40D0F896029E}"/>
              </a:ext>
            </a:extLst>
          </p:cNvPr>
          <p:cNvSpPr txBox="1"/>
          <p:nvPr/>
        </p:nvSpPr>
        <p:spPr>
          <a:xfrm>
            <a:off x="3971764" y="1798076"/>
            <a:ext cx="7560840" cy="584775"/>
          </a:xfrm>
          <a:prstGeom prst="rect">
            <a:avLst/>
          </a:prstGeom>
          <a:noFill/>
        </p:spPr>
        <p:txBody>
          <a:bodyPr wrap="square" rtlCol="0">
            <a:spAutoFit/>
          </a:bodyPr>
          <a:lstStyle/>
          <a:p>
            <a:pPr algn="l"/>
            <a:r>
              <a:rPr lang="ru-RU" sz="3200" dirty="0"/>
              <a:t>Устанавливается НК</a:t>
            </a:r>
          </a:p>
        </p:txBody>
      </p:sp>
      <p:pic>
        <p:nvPicPr>
          <p:cNvPr id="6" name="Рисунок 5">
            <a:extLst>
              <a:ext uri="{FF2B5EF4-FFF2-40B4-BE49-F238E27FC236}">
                <a16:creationId xmlns:a16="http://schemas.microsoft.com/office/drawing/2014/main" id="{E126D6AC-C295-44D5-B541-5C4BFE74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591" y="1455068"/>
            <a:ext cx="1350587" cy="1350587"/>
          </a:xfrm>
          <a:prstGeom prst="rect">
            <a:avLst/>
          </a:prstGeom>
        </p:spPr>
      </p:pic>
      <p:sp>
        <p:nvSpPr>
          <p:cNvPr id="7" name="Прямоугольник 6">
            <a:extLst>
              <a:ext uri="{FF2B5EF4-FFF2-40B4-BE49-F238E27FC236}">
                <a16:creationId xmlns:a16="http://schemas.microsoft.com/office/drawing/2014/main" id="{039804F5-7C2A-407A-8C4F-98A0C83A709E}"/>
              </a:ext>
            </a:extLst>
          </p:cNvPr>
          <p:cNvSpPr/>
          <p:nvPr/>
        </p:nvSpPr>
        <p:spPr>
          <a:xfrm>
            <a:off x="3971763" y="3164849"/>
            <a:ext cx="7560841" cy="2062103"/>
          </a:xfrm>
          <a:prstGeom prst="rect">
            <a:avLst/>
          </a:prstGeom>
        </p:spPr>
        <p:txBody>
          <a:bodyPr wrap="square">
            <a:spAutoFit/>
          </a:bodyPr>
          <a:lstStyle/>
          <a:p>
            <a:pPr algn="just"/>
            <a:r>
              <a:rPr lang="ru-RU" sz="3200" dirty="0"/>
              <a:t>Вводится в действие законами субъектов и применяется на территории субъектов</a:t>
            </a:r>
          </a:p>
          <a:p>
            <a:pPr algn="just"/>
            <a:r>
              <a:rPr lang="en-US" sz="3200" b="1" dirty="0"/>
              <a:t>https://www.nalog.ru/rn50/taxation/taxes/patent/</a:t>
            </a:r>
            <a:endParaRPr lang="ru-RU" sz="3200" b="1" dirty="0"/>
          </a:p>
        </p:txBody>
      </p:sp>
      <p:pic>
        <p:nvPicPr>
          <p:cNvPr id="10" name="Рисунок 9">
            <a:extLst>
              <a:ext uri="{FF2B5EF4-FFF2-40B4-BE49-F238E27FC236}">
                <a16:creationId xmlns:a16="http://schemas.microsoft.com/office/drawing/2014/main" id="{496C204C-81F4-4DD1-940E-BE221BC51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69" y="2934090"/>
            <a:ext cx="2785304" cy="2785304"/>
          </a:xfrm>
          <a:prstGeom prst="rect">
            <a:avLst/>
          </a:prstGeom>
        </p:spPr>
      </p:pic>
    </p:spTree>
    <p:extLst>
      <p:ext uri="{BB962C8B-B14F-4D97-AF65-F5344CB8AC3E}">
        <p14:creationId xmlns:p14="http://schemas.microsoft.com/office/powerpoint/2010/main" val="20884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03F08D-651D-4BAD-954E-321E4BC3E966}"/>
              </a:ext>
            </a:extLst>
          </p:cNvPr>
          <p:cNvSpPr/>
          <p:nvPr/>
        </p:nvSpPr>
        <p:spPr>
          <a:xfrm>
            <a:off x="2067740" y="638072"/>
            <a:ext cx="7524624" cy="584775"/>
          </a:xfrm>
          <a:prstGeom prst="rect">
            <a:avLst/>
          </a:prstGeom>
        </p:spPr>
        <p:txBody>
          <a:bodyPr wrap="none">
            <a:spAutoFit/>
          </a:bodyPr>
          <a:lstStyle/>
          <a:p>
            <a:pPr algn="l"/>
            <a:r>
              <a:rPr lang="ru-RU" sz="3200" b="1" dirty="0">
                <a:solidFill>
                  <a:srgbClr val="FF0000"/>
                </a:solidFill>
                <a:cs typeface="Arial" panose="020B0604020202020204" pitchFamily="34" charset="0"/>
              </a:rPr>
              <a:t>Письмо ФНС от 02.06.21 №СД-4-3/7704</a:t>
            </a:r>
            <a:r>
              <a:rPr lang="en-US" sz="3200" b="1" dirty="0">
                <a:solidFill>
                  <a:srgbClr val="FF0000"/>
                </a:solidFill>
                <a:cs typeface="Arial" panose="020B0604020202020204" pitchFamily="34" charset="0"/>
              </a:rPr>
              <a:t>@</a:t>
            </a:r>
            <a:endParaRPr lang="ru-RU" sz="3200" b="1" dirty="0">
              <a:solidFill>
                <a:srgbClr val="FF0000"/>
              </a:solidFill>
              <a:cs typeface="Arial" panose="020B0604020202020204" pitchFamily="34" charset="0"/>
            </a:endParaRPr>
          </a:p>
        </p:txBody>
      </p:sp>
      <p:sp>
        <p:nvSpPr>
          <p:cNvPr id="2" name="TextBox 1">
            <a:extLst>
              <a:ext uri="{FF2B5EF4-FFF2-40B4-BE49-F238E27FC236}">
                <a16:creationId xmlns:a16="http://schemas.microsoft.com/office/drawing/2014/main" id="{DBF80508-B496-49AE-B697-FC513C90F91C}"/>
              </a:ext>
            </a:extLst>
          </p:cNvPr>
          <p:cNvSpPr txBox="1"/>
          <p:nvPr/>
        </p:nvSpPr>
        <p:spPr>
          <a:xfrm>
            <a:off x="835378" y="1805085"/>
            <a:ext cx="10848622" cy="3970318"/>
          </a:xfrm>
          <a:prstGeom prst="rect">
            <a:avLst/>
          </a:prstGeom>
          <a:noFill/>
        </p:spPr>
        <p:txBody>
          <a:bodyPr wrap="square" rtlCol="0">
            <a:spAutoFit/>
          </a:bodyPr>
          <a:lstStyle/>
          <a:p>
            <a:r>
              <a:rPr lang="ru-RU" sz="2800" dirty="0"/>
              <a:t>Патент - 01.01.2021 - 31.03.2021;</a:t>
            </a:r>
          </a:p>
          <a:p>
            <a:r>
              <a:rPr lang="ru-RU" sz="2800" dirty="0"/>
              <a:t>Сумма по патенту – 15000;</a:t>
            </a:r>
          </a:p>
          <a:p>
            <a:r>
              <a:rPr lang="ru-RU" sz="2800" dirty="0"/>
              <a:t>01.02.2021 - нанят сотрудник;</a:t>
            </a:r>
          </a:p>
          <a:p>
            <a:r>
              <a:rPr lang="ru-RU" sz="2800" dirty="0"/>
              <a:t>Страховые взносы за сотрудника в марте – 4000;</a:t>
            </a:r>
          </a:p>
          <a:p>
            <a:r>
              <a:rPr lang="ru-RU" sz="2800" dirty="0"/>
              <a:t>Страховые взносы за себя в феврале – 5000;</a:t>
            </a:r>
          </a:p>
          <a:p>
            <a:endParaRPr lang="ru-RU" sz="2800" dirty="0"/>
          </a:p>
          <a:p>
            <a:r>
              <a:rPr lang="ru-RU" sz="2800" b="1" dirty="0"/>
              <a:t>Учтем не 9000, а 7500!!!</a:t>
            </a:r>
          </a:p>
          <a:p>
            <a:endParaRPr lang="ru-RU" sz="2800" dirty="0"/>
          </a:p>
          <a:p>
            <a:r>
              <a:rPr lang="ru-RU" sz="2800" dirty="0"/>
              <a:t>Уведомление </a:t>
            </a:r>
            <a:r>
              <a:rPr lang="ru-RU" sz="2800" b="1" dirty="0"/>
              <a:t>в конце марта – </a:t>
            </a:r>
            <a:r>
              <a:rPr lang="ru-RU" sz="2800" dirty="0"/>
              <a:t>15000 - 7500 (50%) = 7500 к уплате.</a:t>
            </a:r>
          </a:p>
        </p:txBody>
      </p:sp>
    </p:spTree>
    <p:extLst>
      <p:ext uri="{BB962C8B-B14F-4D97-AF65-F5344CB8AC3E}">
        <p14:creationId xmlns:p14="http://schemas.microsoft.com/office/powerpoint/2010/main" val="264322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03F08D-651D-4BAD-954E-321E4BC3E966}"/>
              </a:ext>
            </a:extLst>
          </p:cNvPr>
          <p:cNvSpPr/>
          <p:nvPr/>
        </p:nvSpPr>
        <p:spPr>
          <a:xfrm>
            <a:off x="2250131" y="385684"/>
            <a:ext cx="7524624" cy="584775"/>
          </a:xfrm>
          <a:prstGeom prst="rect">
            <a:avLst/>
          </a:prstGeom>
        </p:spPr>
        <p:txBody>
          <a:bodyPr wrap="none">
            <a:spAutoFit/>
          </a:bodyPr>
          <a:lstStyle/>
          <a:p>
            <a:pPr algn="l"/>
            <a:r>
              <a:rPr lang="ru-RU" sz="3200" b="1" dirty="0">
                <a:solidFill>
                  <a:srgbClr val="FF0000"/>
                </a:solidFill>
                <a:cs typeface="Arial" panose="020B0604020202020204" pitchFamily="34" charset="0"/>
              </a:rPr>
              <a:t>Письмо ФНС от 02.06.21 №СД-4-3/7704</a:t>
            </a:r>
            <a:r>
              <a:rPr lang="en-US" sz="3200" b="1" dirty="0">
                <a:solidFill>
                  <a:srgbClr val="FF0000"/>
                </a:solidFill>
                <a:cs typeface="Arial" panose="020B0604020202020204" pitchFamily="34" charset="0"/>
              </a:rPr>
              <a:t>@</a:t>
            </a:r>
            <a:endParaRPr lang="ru-RU" sz="3200" b="1" dirty="0">
              <a:solidFill>
                <a:srgbClr val="FF0000"/>
              </a:solidFill>
              <a:cs typeface="Arial" panose="020B0604020202020204" pitchFamily="34" charset="0"/>
            </a:endParaRPr>
          </a:p>
        </p:txBody>
      </p:sp>
      <p:sp>
        <p:nvSpPr>
          <p:cNvPr id="2" name="TextBox 1">
            <a:extLst>
              <a:ext uri="{FF2B5EF4-FFF2-40B4-BE49-F238E27FC236}">
                <a16:creationId xmlns:a16="http://schemas.microsoft.com/office/drawing/2014/main" id="{DBF80508-B496-49AE-B697-FC513C90F91C}"/>
              </a:ext>
            </a:extLst>
          </p:cNvPr>
          <p:cNvSpPr txBox="1"/>
          <p:nvPr/>
        </p:nvSpPr>
        <p:spPr>
          <a:xfrm>
            <a:off x="869244" y="1613175"/>
            <a:ext cx="10713155" cy="4154984"/>
          </a:xfrm>
          <a:prstGeom prst="rect">
            <a:avLst/>
          </a:prstGeom>
          <a:noFill/>
        </p:spPr>
        <p:txBody>
          <a:bodyPr wrap="square" rtlCol="0">
            <a:spAutoFit/>
          </a:bodyPr>
          <a:lstStyle/>
          <a:p>
            <a:r>
              <a:rPr lang="ru-RU" sz="2400" dirty="0"/>
              <a:t>ИП получил три патента</a:t>
            </a:r>
          </a:p>
          <a:p>
            <a:r>
              <a:rPr lang="ru-RU" sz="2400" dirty="0"/>
              <a:t>Патент №1 - 01.01.2021 - 31.03.2021</a:t>
            </a:r>
          </a:p>
          <a:p>
            <a:r>
              <a:rPr lang="ru-RU" sz="2400" dirty="0"/>
              <a:t>Патент №2 - 01.01.2021 - 31.12.2021</a:t>
            </a:r>
          </a:p>
          <a:p>
            <a:r>
              <a:rPr lang="ru-RU" sz="2400" dirty="0"/>
              <a:t>Патент №3 - 01.07.2021 - 01.10.2021</a:t>
            </a:r>
          </a:p>
          <a:p>
            <a:endParaRPr lang="ru-RU" sz="2400" dirty="0"/>
          </a:p>
          <a:p>
            <a:r>
              <a:rPr lang="ru-RU" sz="2400" dirty="0"/>
              <a:t>05.08.2021 ИП нанял работника по виду деятельности в рамках патента №3</a:t>
            </a:r>
          </a:p>
          <a:p>
            <a:r>
              <a:rPr lang="ru-RU" sz="2400" dirty="0"/>
              <a:t>Уведомление подал 10.10.2021</a:t>
            </a:r>
          </a:p>
          <a:p>
            <a:endParaRPr lang="ru-RU" sz="2400" dirty="0"/>
          </a:p>
          <a:p>
            <a:r>
              <a:rPr lang="ru-RU" sz="2400" dirty="0"/>
              <a:t>Патент №1 можно уменьшить на всю сумму взносов за себя</a:t>
            </a:r>
          </a:p>
          <a:p>
            <a:r>
              <a:rPr lang="ru-RU" sz="2400" dirty="0"/>
              <a:t>Патент №2 и №3 в размере 50% (остаток взносов за себя + взносы за сотрудника)</a:t>
            </a:r>
          </a:p>
        </p:txBody>
      </p:sp>
    </p:spTree>
    <p:extLst>
      <p:ext uri="{BB962C8B-B14F-4D97-AF65-F5344CB8AC3E}">
        <p14:creationId xmlns:p14="http://schemas.microsoft.com/office/powerpoint/2010/main" val="312666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32</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156969"/>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34893" y="3771027"/>
            <a:ext cx="3139951" cy="2246769"/>
          </a:xfrm>
          <a:prstGeom prst="rect">
            <a:avLst/>
          </a:prstGeom>
          <a:noFill/>
        </p:spPr>
        <p:txBody>
          <a:bodyPr wrap="square" rtlCol="0">
            <a:spAutoFit/>
          </a:bodyPr>
          <a:lstStyle/>
          <a:p>
            <a:r>
              <a:rPr lang="ru-RU" sz="2000" b="1" dirty="0">
                <a:solidFill>
                  <a:srgbClr val="002060"/>
                </a:solidFill>
              </a:rPr>
              <a:t>ИП получил патент </a:t>
            </a:r>
          </a:p>
          <a:p>
            <a:r>
              <a:rPr lang="ru-RU" sz="2000" b="1" dirty="0">
                <a:solidFill>
                  <a:srgbClr val="002060"/>
                </a:solidFill>
              </a:rPr>
              <a:t>01.04.2021-31.08.2021</a:t>
            </a:r>
          </a:p>
          <a:p>
            <a:r>
              <a:rPr lang="ru-RU" sz="2000" b="1" dirty="0">
                <a:solidFill>
                  <a:srgbClr val="002060"/>
                </a:solidFill>
              </a:rPr>
              <a:t>01.07.2021 заплатил 1% свыше 300 тыс. за прошлый год.</a:t>
            </a:r>
          </a:p>
          <a:p>
            <a:r>
              <a:rPr lang="ru-RU" sz="2000" b="1" dirty="0">
                <a:solidFill>
                  <a:srgbClr val="002060"/>
                </a:solidFill>
              </a:rPr>
              <a:t>Можно учесть в уменьшение патента?</a:t>
            </a:r>
          </a:p>
        </p:txBody>
      </p:sp>
    </p:spTree>
    <p:extLst>
      <p:ext uri="{BB962C8B-B14F-4D97-AF65-F5344CB8AC3E}">
        <p14:creationId xmlns:p14="http://schemas.microsoft.com/office/powerpoint/2010/main" val="1865417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79F4D6-6769-4C98-8186-F2C910CB3AC0}"/>
              </a:ext>
            </a:extLst>
          </p:cNvPr>
          <p:cNvSpPr txBox="1"/>
          <p:nvPr/>
        </p:nvSpPr>
        <p:spPr>
          <a:xfrm>
            <a:off x="2523279" y="180842"/>
            <a:ext cx="7145442" cy="646331"/>
          </a:xfrm>
          <a:prstGeom prst="rect">
            <a:avLst/>
          </a:prstGeom>
          <a:noFill/>
        </p:spPr>
        <p:txBody>
          <a:bodyPr wrap="square" rtlCol="0">
            <a:spAutoFit/>
          </a:bodyPr>
          <a:lstStyle/>
          <a:p>
            <a:pPr algn="ctr"/>
            <a:r>
              <a:rPr lang="ru-RU" sz="3600" b="1" dirty="0">
                <a:solidFill>
                  <a:srgbClr val="002060"/>
                </a:solidFill>
              </a:rPr>
              <a:t>Пример: аренда (в 2022 году!)</a:t>
            </a:r>
          </a:p>
        </p:txBody>
      </p:sp>
      <p:sp>
        <p:nvSpPr>
          <p:cNvPr id="6" name="TextBox 5">
            <a:extLst>
              <a:ext uri="{FF2B5EF4-FFF2-40B4-BE49-F238E27FC236}">
                <a16:creationId xmlns:a16="http://schemas.microsoft.com/office/drawing/2014/main" id="{2B8A4613-0777-4649-AEA2-A47EAFD34875}"/>
              </a:ext>
            </a:extLst>
          </p:cNvPr>
          <p:cNvSpPr txBox="1"/>
          <p:nvPr/>
        </p:nvSpPr>
        <p:spPr>
          <a:xfrm>
            <a:off x="969776" y="984053"/>
            <a:ext cx="10252448" cy="2246769"/>
          </a:xfrm>
          <a:prstGeom prst="rect">
            <a:avLst/>
          </a:prstGeom>
          <a:solidFill>
            <a:schemeClr val="accent1">
              <a:lumMod val="40000"/>
              <a:lumOff val="60000"/>
            </a:schemeClr>
          </a:solidFill>
        </p:spPr>
        <p:txBody>
          <a:bodyPr wrap="square" rtlCol="0">
            <a:spAutoFit/>
          </a:bodyPr>
          <a:lstStyle/>
          <a:p>
            <a:pPr algn="just"/>
            <a:r>
              <a:rPr lang="ru-RU" sz="2000" b="1" dirty="0">
                <a:solidFill>
                  <a:srgbClr val="002060"/>
                </a:solidFill>
              </a:rPr>
              <a:t>Закон о ПСН на территории г. Москвы</a:t>
            </a:r>
          </a:p>
          <a:p>
            <a:pPr algn="just"/>
            <a:r>
              <a:rPr lang="ru-RU" sz="2000" b="1" dirty="0"/>
              <a:t>П.19.1</a:t>
            </a:r>
          </a:p>
          <a:p>
            <a:pPr algn="just"/>
            <a:r>
              <a:rPr lang="ru-RU" sz="2000" b="1" dirty="0"/>
              <a:t>Сдача в аренду (наем) нежилых помещений, принадлежащих ИП на праве собственности (размер потенциально возможного к получению годового дохода на 1 объект от метров и места.)</a:t>
            </a:r>
          </a:p>
          <a:p>
            <a:pPr algn="just"/>
            <a:r>
              <a:rPr lang="ru-RU" sz="2000" b="1" dirty="0"/>
              <a:t>15</a:t>
            </a:r>
            <a:r>
              <a:rPr lang="en-US" sz="2000" b="1" dirty="0"/>
              <a:t>1</a:t>
            </a:r>
            <a:r>
              <a:rPr lang="ru-RU" sz="2000" b="1" dirty="0"/>
              <a:t> м. в ЦАО – 4500000 руб. Стоимость патента на год = 4500000*6% = </a:t>
            </a:r>
            <a:r>
              <a:rPr lang="ru-RU" sz="2000" b="1" dirty="0">
                <a:solidFill>
                  <a:srgbClr val="00B050"/>
                </a:solidFill>
              </a:rPr>
              <a:t>270000</a:t>
            </a:r>
          </a:p>
          <a:p>
            <a:pPr algn="just"/>
            <a:endParaRPr lang="ru-RU" sz="2000" b="1" dirty="0"/>
          </a:p>
        </p:txBody>
      </p:sp>
      <p:sp>
        <p:nvSpPr>
          <p:cNvPr id="7" name="TextBox 6">
            <a:extLst>
              <a:ext uri="{FF2B5EF4-FFF2-40B4-BE49-F238E27FC236}">
                <a16:creationId xmlns:a16="http://schemas.microsoft.com/office/drawing/2014/main" id="{E7D3914B-AC24-43B0-9BEE-0B4BE5D853FA}"/>
              </a:ext>
            </a:extLst>
          </p:cNvPr>
          <p:cNvSpPr txBox="1"/>
          <p:nvPr/>
        </p:nvSpPr>
        <p:spPr>
          <a:xfrm>
            <a:off x="969776" y="3455023"/>
            <a:ext cx="10252448" cy="2554545"/>
          </a:xfrm>
          <a:prstGeom prst="rect">
            <a:avLst/>
          </a:prstGeom>
          <a:solidFill>
            <a:schemeClr val="accent1">
              <a:lumMod val="40000"/>
              <a:lumOff val="60000"/>
            </a:schemeClr>
          </a:solidFill>
        </p:spPr>
        <p:txBody>
          <a:bodyPr wrap="square" rtlCol="0">
            <a:spAutoFit/>
          </a:bodyPr>
          <a:lstStyle/>
          <a:p>
            <a:pPr algn="just"/>
            <a:r>
              <a:rPr lang="ru-RU" sz="2000" b="1" dirty="0">
                <a:solidFill>
                  <a:srgbClr val="002060"/>
                </a:solidFill>
              </a:rPr>
              <a:t>Закон Московской области о ПСН</a:t>
            </a:r>
            <a:r>
              <a:rPr lang="ru-RU" sz="2000" b="1" u="sng" dirty="0"/>
              <a:t>.</a:t>
            </a:r>
          </a:p>
          <a:p>
            <a:pPr algn="just"/>
            <a:r>
              <a:rPr lang="ru-RU" sz="2000" b="1" u="sng" dirty="0"/>
              <a:t>Таблица 3</a:t>
            </a:r>
          </a:p>
          <a:p>
            <a:pPr algn="just"/>
            <a:r>
              <a:rPr lang="ru-RU" sz="2000" b="1" dirty="0"/>
              <a:t>Размер потенциального возможного годового дохода надо посчитать</a:t>
            </a:r>
          </a:p>
          <a:p>
            <a:pPr algn="just"/>
            <a:r>
              <a:rPr lang="ru-RU" sz="2000" b="1" dirty="0"/>
              <a:t>Свыше 151 м до 1000 м.   Базовый размер потенциального дохода + доход на 1 м. свыше 150 м</a:t>
            </a:r>
          </a:p>
          <a:p>
            <a:pPr algn="just"/>
            <a:r>
              <a:rPr lang="ru-RU" sz="2000" b="1" dirty="0"/>
              <a:t>Стоимость патента на год (нежилое больше 15</a:t>
            </a:r>
            <a:r>
              <a:rPr lang="en-US" sz="2000" b="1" dirty="0"/>
              <a:t>1</a:t>
            </a:r>
            <a:r>
              <a:rPr lang="ru-RU" sz="2000" b="1" dirty="0"/>
              <a:t> м) = 2647733+2015 (151 - 150) = 2649748*6%=</a:t>
            </a:r>
            <a:r>
              <a:rPr lang="ru-RU" sz="2000" b="1" dirty="0">
                <a:solidFill>
                  <a:srgbClr val="00B050"/>
                </a:solidFill>
              </a:rPr>
              <a:t> 158985</a:t>
            </a:r>
          </a:p>
          <a:p>
            <a:pPr algn="just"/>
            <a:endParaRPr lang="ru-RU" sz="2000" b="1" dirty="0"/>
          </a:p>
        </p:txBody>
      </p:sp>
      <p:sp>
        <p:nvSpPr>
          <p:cNvPr id="2" name="TextBox 1">
            <a:extLst>
              <a:ext uri="{FF2B5EF4-FFF2-40B4-BE49-F238E27FC236}">
                <a16:creationId xmlns:a16="http://schemas.microsoft.com/office/drawing/2014/main" id="{7C53F607-C6A3-47FE-BAEB-59C2D31A520A}"/>
              </a:ext>
            </a:extLst>
          </p:cNvPr>
          <p:cNvSpPr txBox="1"/>
          <p:nvPr/>
        </p:nvSpPr>
        <p:spPr>
          <a:xfrm>
            <a:off x="969775" y="6030827"/>
            <a:ext cx="10252447" cy="646331"/>
          </a:xfrm>
          <a:prstGeom prst="rect">
            <a:avLst/>
          </a:prstGeom>
          <a:noFill/>
        </p:spPr>
        <p:txBody>
          <a:bodyPr wrap="square" rtlCol="0">
            <a:spAutoFit/>
          </a:bodyPr>
          <a:lstStyle/>
          <a:p>
            <a:pPr algn="just"/>
            <a:r>
              <a:rPr lang="ru-RU" dirty="0"/>
              <a:t>Максимальный размер потенциально возможного дохода по конкретному виду деятельности ранее </a:t>
            </a:r>
          </a:p>
          <a:p>
            <a:pPr algn="just"/>
            <a:r>
              <a:rPr lang="ru-RU" dirty="0"/>
              <a:t>1 млн. увеличенный в 10 раз - до 2021 года.</a:t>
            </a:r>
          </a:p>
        </p:txBody>
      </p:sp>
    </p:spTree>
    <p:extLst>
      <p:ext uri="{BB962C8B-B14F-4D97-AF65-F5344CB8AC3E}">
        <p14:creationId xmlns:p14="http://schemas.microsoft.com/office/powerpoint/2010/main" val="76756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16EEB39-AB98-4840-AF1C-CB12CD4AD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453" y="1953693"/>
            <a:ext cx="2347374" cy="2347374"/>
          </a:xfrm>
          <a:prstGeom prst="rect">
            <a:avLst/>
          </a:prstGeom>
        </p:spPr>
      </p:pic>
      <p:sp>
        <p:nvSpPr>
          <p:cNvPr id="3" name="TextBox 2">
            <a:extLst>
              <a:ext uri="{FF2B5EF4-FFF2-40B4-BE49-F238E27FC236}">
                <a16:creationId xmlns:a16="http://schemas.microsoft.com/office/drawing/2014/main" id="{8C1922A5-BA27-46C0-9DEA-AE0DE75A594A}"/>
              </a:ext>
            </a:extLst>
          </p:cNvPr>
          <p:cNvSpPr txBox="1"/>
          <p:nvPr/>
        </p:nvSpPr>
        <p:spPr>
          <a:xfrm>
            <a:off x="4771292" y="323745"/>
            <a:ext cx="7057293" cy="707886"/>
          </a:xfrm>
          <a:prstGeom prst="rect">
            <a:avLst/>
          </a:prstGeom>
          <a:noFill/>
        </p:spPr>
        <p:txBody>
          <a:bodyPr wrap="square" rtlCol="0">
            <a:spAutoFit/>
          </a:bodyPr>
          <a:lstStyle/>
          <a:p>
            <a:r>
              <a:rPr lang="ru-RU" sz="4000" b="1" dirty="0">
                <a:solidFill>
                  <a:srgbClr val="FF0000"/>
                </a:solidFill>
              </a:rPr>
              <a:t>Субъекты РФ могут:</a:t>
            </a:r>
          </a:p>
        </p:txBody>
      </p:sp>
      <p:sp>
        <p:nvSpPr>
          <p:cNvPr id="4" name="TextBox 3">
            <a:extLst>
              <a:ext uri="{FF2B5EF4-FFF2-40B4-BE49-F238E27FC236}">
                <a16:creationId xmlns:a16="http://schemas.microsoft.com/office/drawing/2014/main" id="{5AA6EAA5-12F2-4D7B-8898-5243BFD366A3}"/>
              </a:ext>
            </a:extLst>
          </p:cNvPr>
          <p:cNvSpPr txBox="1"/>
          <p:nvPr/>
        </p:nvSpPr>
        <p:spPr>
          <a:xfrm>
            <a:off x="3070578" y="1660352"/>
            <a:ext cx="8613422" cy="3785652"/>
          </a:xfrm>
          <a:prstGeom prst="rect">
            <a:avLst/>
          </a:prstGeom>
          <a:noFill/>
        </p:spPr>
        <p:txBody>
          <a:bodyPr wrap="square" rtlCol="0">
            <a:spAutoFit/>
          </a:bodyPr>
          <a:lstStyle/>
          <a:p>
            <a:pPr algn="just"/>
            <a:r>
              <a:rPr lang="ru-RU" sz="2400" b="1" dirty="0"/>
              <a:t>- Устанавливать виды деятельности</a:t>
            </a:r>
            <a:r>
              <a:rPr lang="en-US" sz="2400" b="1" dirty="0"/>
              <a:t> NEW!!!</a:t>
            </a:r>
            <a:endParaRPr lang="ru-RU" sz="2400" b="1" dirty="0"/>
          </a:p>
          <a:p>
            <a:pPr algn="just"/>
            <a:endParaRPr lang="ru-RU" sz="2400" dirty="0"/>
          </a:p>
          <a:p>
            <a:pPr algn="just"/>
            <a:r>
              <a:rPr lang="ru-RU" sz="2400" dirty="0"/>
              <a:t>-Устанавливать ограничения по площади по аренде, по количеству транспорта, по площадям торговых объектов;</a:t>
            </a:r>
          </a:p>
          <a:p>
            <a:pPr algn="just"/>
            <a:endParaRPr lang="ru-RU" sz="2400" dirty="0"/>
          </a:p>
          <a:p>
            <a:pPr algn="just"/>
            <a:r>
              <a:rPr lang="ru-RU" sz="2400" dirty="0"/>
              <a:t>- Устанавливать размер потенциального доходов на 1 м., 1 чел.,  </a:t>
            </a:r>
          </a:p>
          <a:p>
            <a:pPr algn="just"/>
            <a:r>
              <a:rPr lang="ru-RU" sz="2400" dirty="0"/>
              <a:t>  1 ед. тр., а также в зависимости от территории патента;</a:t>
            </a:r>
          </a:p>
          <a:p>
            <a:pPr algn="just"/>
            <a:endParaRPr lang="ru-RU" sz="2400" dirty="0"/>
          </a:p>
          <a:p>
            <a:pPr algn="just"/>
            <a:r>
              <a:rPr lang="ru-RU" sz="2400" b="1" dirty="0"/>
              <a:t>- Размер  МАКС потенциального дохода по виду деятельности устанавливается субъектом </a:t>
            </a:r>
            <a:r>
              <a:rPr lang="en-US" sz="2400" b="1" dirty="0"/>
              <a:t>NEW!!!</a:t>
            </a:r>
            <a:endParaRPr lang="ru-RU" sz="2400" b="1" dirty="0"/>
          </a:p>
        </p:txBody>
      </p:sp>
    </p:spTree>
    <p:extLst>
      <p:ext uri="{BB962C8B-B14F-4D97-AF65-F5344CB8AC3E}">
        <p14:creationId xmlns:p14="http://schemas.microsoft.com/office/powerpoint/2010/main" val="231938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12B076-37E4-48CD-B60C-3B18E7B65374}"/>
              </a:ext>
            </a:extLst>
          </p:cNvPr>
          <p:cNvSpPr/>
          <p:nvPr/>
        </p:nvSpPr>
        <p:spPr>
          <a:xfrm>
            <a:off x="2488254" y="2421935"/>
            <a:ext cx="9116723" cy="2246769"/>
          </a:xfrm>
          <a:prstGeom prst="rect">
            <a:avLst/>
          </a:prstGeom>
        </p:spPr>
        <p:txBody>
          <a:bodyPr wrap="square">
            <a:spAutoFit/>
          </a:bodyPr>
          <a:lstStyle/>
          <a:p>
            <a:pPr algn="just"/>
            <a:r>
              <a:rPr lang="ru-RU" sz="2000" dirty="0">
                <a:solidFill>
                  <a:srgbClr val="0A0A0A"/>
                </a:solidFill>
                <a:cs typeface="Times New Roman" panose="02020603050405020304" pitchFamily="18" charset="0"/>
              </a:rPr>
              <a:t>Доход в виде возмещения убытков, штрафов, пеней, компенсации при расторжении договора аренды по инициативе арендатора признает частью дохода от предпринимательской деятельности по сдаче в аренду нежилых помещений, следовательно, облагает налогом по ПСН. </a:t>
            </a:r>
          </a:p>
          <a:p>
            <a:pPr algn="just"/>
            <a:r>
              <a:rPr lang="ru-RU" sz="2000" dirty="0">
                <a:solidFill>
                  <a:srgbClr val="0A0A0A"/>
                </a:solidFill>
                <a:cs typeface="Times New Roman" panose="02020603050405020304" pitchFamily="18" charset="0"/>
              </a:rPr>
              <a:t>Иными словами, приобретение патента на сдачу недвижимости в аренду уже включает в себя налоги, которые должны быть исчислены с компенсаций и неустоек.</a:t>
            </a:r>
            <a:endParaRPr lang="ru-RU" sz="2000" dirty="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E23A176-C698-4CCD-A0C2-04D9D6789D17}"/>
              </a:ext>
            </a:extLst>
          </p:cNvPr>
          <p:cNvSpPr/>
          <p:nvPr/>
        </p:nvSpPr>
        <p:spPr>
          <a:xfrm>
            <a:off x="1151465" y="564438"/>
            <a:ext cx="10453512" cy="1015663"/>
          </a:xfrm>
          <a:prstGeom prst="rect">
            <a:avLst/>
          </a:prstGeom>
        </p:spPr>
        <p:txBody>
          <a:bodyPr wrap="square">
            <a:spAutoFit/>
          </a:bodyPr>
          <a:lstStyle/>
          <a:p>
            <a:pPr algn="just"/>
            <a:r>
              <a:rPr lang="ru-RU" sz="2000" b="1" dirty="0">
                <a:solidFill>
                  <a:srgbClr val="002060"/>
                </a:solidFill>
                <a:cs typeface="Arial" panose="020B0604020202020204" pitchFamily="34" charset="0"/>
              </a:rPr>
              <a:t>По какой системе налогообложения облагать штрафы, неустойки и компенсации, полученные от арендатора при условии, что арендодатель применяет ПСН по сдаваемой в аренду недвижимость.</a:t>
            </a:r>
          </a:p>
        </p:txBody>
      </p:sp>
      <p:pic>
        <p:nvPicPr>
          <p:cNvPr id="4" name="Рисунок 3">
            <a:extLst>
              <a:ext uri="{FF2B5EF4-FFF2-40B4-BE49-F238E27FC236}">
                <a16:creationId xmlns:a16="http://schemas.microsoft.com/office/drawing/2014/main" id="{779B230C-B010-4884-AB6D-EC99E7296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80" y="2538257"/>
            <a:ext cx="1909705" cy="2014127"/>
          </a:xfrm>
          <a:prstGeom prst="rect">
            <a:avLst/>
          </a:prstGeom>
        </p:spPr>
      </p:pic>
      <p:sp>
        <p:nvSpPr>
          <p:cNvPr id="5" name="Прямоугольник 4">
            <a:extLst>
              <a:ext uri="{FF2B5EF4-FFF2-40B4-BE49-F238E27FC236}">
                <a16:creationId xmlns:a16="http://schemas.microsoft.com/office/drawing/2014/main" id="{CECA51D2-F52A-49A3-BEA2-6CBDD630CF0B}"/>
              </a:ext>
            </a:extLst>
          </p:cNvPr>
          <p:cNvSpPr/>
          <p:nvPr/>
        </p:nvSpPr>
        <p:spPr>
          <a:xfrm>
            <a:off x="4730045" y="5095039"/>
            <a:ext cx="7303911" cy="830997"/>
          </a:xfrm>
          <a:prstGeom prst="rect">
            <a:avLst/>
          </a:prstGeom>
        </p:spPr>
        <p:txBody>
          <a:bodyPr wrap="square">
            <a:spAutoFit/>
          </a:bodyPr>
          <a:lstStyle/>
          <a:p>
            <a:r>
              <a:rPr lang="ru-RU" sz="2400" dirty="0">
                <a:solidFill>
                  <a:schemeClr val="accent1"/>
                </a:solidFill>
                <a:cs typeface="Times New Roman" panose="02020603050405020304" pitchFamily="18" charset="0"/>
              </a:rPr>
              <a:t>Письмо Минфина от 10.10.2017 № 03-11-12/66090</a:t>
            </a:r>
          </a:p>
          <a:p>
            <a:endParaRPr lang="ru-RU"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785375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12B076-37E4-48CD-B60C-3B18E7B65374}"/>
              </a:ext>
            </a:extLst>
          </p:cNvPr>
          <p:cNvSpPr/>
          <p:nvPr/>
        </p:nvSpPr>
        <p:spPr>
          <a:xfrm>
            <a:off x="2517419" y="2353452"/>
            <a:ext cx="9082856" cy="1323439"/>
          </a:xfrm>
          <a:prstGeom prst="rect">
            <a:avLst/>
          </a:prstGeom>
        </p:spPr>
        <p:txBody>
          <a:bodyPr wrap="square">
            <a:spAutoFit/>
          </a:bodyPr>
          <a:lstStyle/>
          <a:p>
            <a:pPr algn="just"/>
            <a:r>
              <a:rPr lang="ru-RU" sz="2000" dirty="0">
                <a:solidFill>
                  <a:srgbClr val="0A0A0A"/>
                </a:solidFill>
                <a:cs typeface="Times New Roman" panose="02020603050405020304" pitchFamily="18" charset="0"/>
              </a:rPr>
              <a:t>Если в отношении передачи нежилого помещения в аренду применяется патентная система налогообложения, то сумма возмещения коммунальных расходов, включенная в арендную плату, признается частью дохода, который получен в связи с осуществлением данной деятельности.</a:t>
            </a:r>
            <a:endParaRPr lang="ru-RU" sz="2000" dirty="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E23A176-C698-4CCD-A0C2-04D9D6789D17}"/>
              </a:ext>
            </a:extLst>
          </p:cNvPr>
          <p:cNvSpPr/>
          <p:nvPr/>
        </p:nvSpPr>
        <p:spPr>
          <a:xfrm>
            <a:off x="966141" y="627045"/>
            <a:ext cx="10453512" cy="1015663"/>
          </a:xfrm>
          <a:prstGeom prst="rect">
            <a:avLst/>
          </a:prstGeom>
        </p:spPr>
        <p:txBody>
          <a:bodyPr wrap="square">
            <a:spAutoFit/>
          </a:bodyPr>
          <a:lstStyle/>
          <a:p>
            <a:pPr algn="just"/>
            <a:r>
              <a:rPr lang="ru-RU" sz="2000" b="1" dirty="0">
                <a:solidFill>
                  <a:srgbClr val="002060"/>
                </a:solidFill>
                <a:cs typeface="Arial" panose="020B0604020202020204" pitchFamily="34" charset="0"/>
              </a:rPr>
              <a:t>По какой системе налогообложения облагать коммунальные платежи, полученные от арендатора при условии, что арендодатель применяет ПСН по сдаваемой в аренду недвижимость.</a:t>
            </a:r>
          </a:p>
        </p:txBody>
      </p:sp>
      <p:pic>
        <p:nvPicPr>
          <p:cNvPr id="4" name="Рисунок 3">
            <a:extLst>
              <a:ext uri="{FF2B5EF4-FFF2-40B4-BE49-F238E27FC236}">
                <a16:creationId xmlns:a16="http://schemas.microsoft.com/office/drawing/2014/main" id="{779B230C-B010-4884-AB6D-EC99E7296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10" y="2305615"/>
            <a:ext cx="1909705" cy="2014127"/>
          </a:xfrm>
          <a:prstGeom prst="rect">
            <a:avLst/>
          </a:prstGeom>
        </p:spPr>
      </p:pic>
      <p:sp>
        <p:nvSpPr>
          <p:cNvPr id="5" name="Прямоугольник 4">
            <a:extLst>
              <a:ext uri="{FF2B5EF4-FFF2-40B4-BE49-F238E27FC236}">
                <a16:creationId xmlns:a16="http://schemas.microsoft.com/office/drawing/2014/main" id="{CECA51D2-F52A-49A3-BEA2-6CBDD630CF0B}"/>
              </a:ext>
            </a:extLst>
          </p:cNvPr>
          <p:cNvSpPr/>
          <p:nvPr/>
        </p:nvSpPr>
        <p:spPr>
          <a:xfrm>
            <a:off x="5113866" y="4466657"/>
            <a:ext cx="6863644" cy="830997"/>
          </a:xfrm>
          <a:prstGeom prst="rect">
            <a:avLst/>
          </a:prstGeom>
        </p:spPr>
        <p:txBody>
          <a:bodyPr wrap="square">
            <a:spAutoFit/>
          </a:bodyPr>
          <a:lstStyle/>
          <a:p>
            <a:r>
              <a:rPr lang="ru-RU" sz="2400" dirty="0">
                <a:solidFill>
                  <a:schemeClr val="accent1"/>
                </a:solidFill>
                <a:latin typeface="+mj-lt"/>
                <a:cs typeface="Times New Roman" panose="02020603050405020304" pitchFamily="18" charset="0"/>
              </a:rPr>
              <a:t>Письмо Минфина от 14.05.2013 № 03-11-12/16633</a:t>
            </a:r>
          </a:p>
          <a:p>
            <a:endParaRPr lang="ru-RU" sz="2400" dirty="0">
              <a:solidFill>
                <a:schemeClr val="accent1"/>
              </a:solidFill>
              <a:latin typeface="+mj-lt"/>
              <a:cs typeface="Times New Roman" panose="02020603050405020304" pitchFamily="18" charset="0"/>
            </a:endParaRPr>
          </a:p>
        </p:txBody>
      </p:sp>
    </p:spTree>
    <p:extLst>
      <p:ext uri="{BB962C8B-B14F-4D97-AF65-F5344CB8AC3E}">
        <p14:creationId xmlns:p14="http://schemas.microsoft.com/office/powerpoint/2010/main" val="89692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263A5DD-2292-40C3-9E16-5FF7B0412546}"/>
              </a:ext>
            </a:extLst>
          </p:cNvPr>
          <p:cNvSpPr>
            <a:spLocks noGrp="1"/>
          </p:cNvSpPr>
          <p:nvPr>
            <p:ph type="sldNum" sz="quarter" idx="12"/>
          </p:nvPr>
        </p:nvSpPr>
        <p:spPr/>
        <p:txBody>
          <a:bodyPr/>
          <a:lstStyle/>
          <a:p>
            <a:fld id="{E1DE560F-5184-42AF-AFD1-915541F7928C}" type="slidenum">
              <a:rPr lang="ru-RU" smtClean="0"/>
              <a:t>37</a:t>
            </a:fld>
            <a:endParaRPr lang="ru-RU"/>
          </a:p>
        </p:txBody>
      </p:sp>
      <p:pic>
        <p:nvPicPr>
          <p:cNvPr id="7" name="Рисунок 6">
            <a:extLst>
              <a:ext uri="{FF2B5EF4-FFF2-40B4-BE49-F238E27FC236}">
                <a16:creationId xmlns:a16="http://schemas.microsoft.com/office/drawing/2014/main" id="{931C9F24-4845-4AC1-B1A5-FEF8B7D37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136525"/>
            <a:ext cx="10961511" cy="6533939"/>
          </a:xfrm>
          <a:prstGeom prst="rect">
            <a:avLst/>
          </a:prstGeom>
        </p:spPr>
      </p:pic>
      <p:sp>
        <p:nvSpPr>
          <p:cNvPr id="8" name="TextBox 7">
            <a:extLst>
              <a:ext uri="{FF2B5EF4-FFF2-40B4-BE49-F238E27FC236}">
                <a16:creationId xmlns:a16="http://schemas.microsoft.com/office/drawing/2014/main" id="{809F10C0-0C3B-40F4-8723-C048CD020E08}"/>
              </a:ext>
            </a:extLst>
          </p:cNvPr>
          <p:cNvSpPr txBox="1"/>
          <p:nvPr/>
        </p:nvSpPr>
        <p:spPr>
          <a:xfrm>
            <a:off x="6838280" y="4509120"/>
            <a:ext cx="3826768"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ПЕРЕМЕНКА</a:t>
            </a:r>
          </a:p>
        </p:txBody>
      </p:sp>
    </p:spTree>
    <p:extLst>
      <p:ext uri="{BB962C8B-B14F-4D97-AF65-F5344CB8AC3E}">
        <p14:creationId xmlns:p14="http://schemas.microsoft.com/office/powerpoint/2010/main" val="941201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9B8A5-5932-41A3-A49A-08F6B392D262}"/>
              </a:ext>
            </a:extLst>
          </p:cNvPr>
          <p:cNvSpPr txBox="1"/>
          <p:nvPr/>
        </p:nvSpPr>
        <p:spPr>
          <a:xfrm>
            <a:off x="-661793" y="264398"/>
            <a:ext cx="13515585" cy="584775"/>
          </a:xfrm>
          <a:prstGeom prst="rect">
            <a:avLst/>
          </a:prstGeom>
          <a:noFill/>
        </p:spPr>
        <p:txBody>
          <a:bodyPr wrap="square" rtlCol="0">
            <a:spAutoFit/>
          </a:bodyPr>
          <a:lstStyle/>
          <a:p>
            <a:pPr algn="ctr"/>
            <a:r>
              <a:rPr lang="ru-RU" sz="3200" b="1" dirty="0">
                <a:solidFill>
                  <a:srgbClr val="002060"/>
                </a:solidFill>
                <a:cs typeface="Times New Roman" panose="02020603050405020304" pitchFamily="18" charset="0"/>
              </a:rPr>
              <a:t>Закон Московской области о ПСН на 01.01.2022</a:t>
            </a:r>
          </a:p>
        </p:txBody>
      </p:sp>
      <p:sp>
        <p:nvSpPr>
          <p:cNvPr id="3" name="Овал 2">
            <a:extLst>
              <a:ext uri="{FF2B5EF4-FFF2-40B4-BE49-F238E27FC236}">
                <a16:creationId xmlns:a16="http://schemas.microsoft.com/office/drawing/2014/main" id="{C3EEB6F9-7760-4FD5-86A1-37D1E90468BF}"/>
              </a:ext>
            </a:extLst>
          </p:cNvPr>
          <p:cNvSpPr/>
          <p:nvPr/>
        </p:nvSpPr>
        <p:spPr bwMode="auto">
          <a:xfrm>
            <a:off x="257479" y="1674334"/>
            <a:ext cx="3777038" cy="1574696"/>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800" baseline="-25000" dirty="0">
                <a:solidFill>
                  <a:srgbClr val="002060"/>
                </a:solidFill>
              </a:rPr>
              <a:t>Ремонт обуви </a:t>
            </a:r>
          </a:p>
          <a:p>
            <a:pPr algn="ctr" fontAlgn="base">
              <a:spcBef>
                <a:spcPct val="0"/>
              </a:spcBef>
              <a:spcAft>
                <a:spcPct val="0"/>
              </a:spcAft>
            </a:pPr>
            <a:r>
              <a:rPr lang="ru-RU" sz="2800" baseline="-25000" dirty="0">
                <a:solidFill>
                  <a:srgbClr val="002060"/>
                </a:solidFill>
              </a:rPr>
              <a:t>(ИП без сотрудника)</a:t>
            </a:r>
          </a:p>
        </p:txBody>
      </p:sp>
      <p:sp>
        <p:nvSpPr>
          <p:cNvPr id="7" name="Овал 6">
            <a:extLst>
              <a:ext uri="{FF2B5EF4-FFF2-40B4-BE49-F238E27FC236}">
                <a16:creationId xmlns:a16="http://schemas.microsoft.com/office/drawing/2014/main" id="{A39BE234-F016-4471-970A-73A701095F12}"/>
              </a:ext>
            </a:extLst>
          </p:cNvPr>
          <p:cNvSpPr/>
          <p:nvPr/>
        </p:nvSpPr>
        <p:spPr bwMode="auto">
          <a:xfrm>
            <a:off x="4207480" y="1698806"/>
            <a:ext cx="3777038" cy="1574696"/>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800" baseline="-25000" dirty="0">
                <a:solidFill>
                  <a:srgbClr val="002060"/>
                </a:solidFill>
              </a:rPr>
              <a:t>Сдача в аренду офиса </a:t>
            </a:r>
          </a:p>
          <a:p>
            <a:pPr algn="ctr" fontAlgn="base">
              <a:spcBef>
                <a:spcPct val="0"/>
              </a:spcBef>
              <a:spcAft>
                <a:spcPct val="0"/>
              </a:spcAft>
            </a:pPr>
            <a:r>
              <a:rPr lang="ru-RU" sz="2000" dirty="0">
                <a:solidFill>
                  <a:srgbClr val="002060"/>
                </a:solidFill>
              </a:rPr>
              <a:t>До 70 м</a:t>
            </a:r>
            <a:endParaRPr lang="ru-RU" sz="2800" baseline="-25000" dirty="0">
              <a:solidFill>
                <a:srgbClr val="002060"/>
              </a:solidFill>
            </a:endParaRPr>
          </a:p>
        </p:txBody>
      </p:sp>
      <p:sp>
        <p:nvSpPr>
          <p:cNvPr id="2" name="Стрелка: вправо с вырезом 1">
            <a:extLst>
              <a:ext uri="{FF2B5EF4-FFF2-40B4-BE49-F238E27FC236}">
                <a16:creationId xmlns:a16="http://schemas.microsoft.com/office/drawing/2014/main" id="{05967F5A-70CC-4FE9-AC9C-4347E0970226}"/>
              </a:ext>
            </a:extLst>
          </p:cNvPr>
          <p:cNvSpPr/>
          <p:nvPr/>
        </p:nvSpPr>
        <p:spPr bwMode="auto">
          <a:xfrm rot="5400000">
            <a:off x="1533929" y="3388641"/>
            <a:ext cx="942559" cy="1219251"/>
          </a:xfrm>
          <a:prstGeom prst="notchedRightArrow">
            <a:avLst/>
          </a:prstGeom>
          <a:solidFill>
            <a:schemeClr val="accent2"/>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0" name="Стрелка: вправо с вырезом 9">
            <a:extLst>
              <a:ext uri="{FF2B5EF4-FFF2-40B4-BE49-F238E27FC236}">
                <a16:creationId xmlns:a16="http://schemas.microsoft.com/office/drawing/2014/main" id="{8E9F622A-FF5F-4084-B4DA-A10D53791E89}"/>
              </a:ext>
            </a:extLst>
          </p:cNvPr>
          <p:cNvSpPr/>
          <p:nvPr/>
        </p:nvSpPr>
        <p:spPr bwMode="auto">
          <a:xfrm rot="5400000">
            <a:off x="5630067" y="3470626"/>
            <a:ext cx="942559" cy="1219251"/>
          </a:xfrm>
          <a:prstGeom prst="notchedRightArrow">
            <a:avLst/>
          </a:prstGeom>
          <a:solidFill>
            <a:schemeClr val="accent2"/>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1" name="Овал 10">
            <a:extLst>
              <a:ext uri="{FF2B5EF4-FFF2-40B4-BE49-F238E27FC236}">
                <a16:creationId xmlns:a16="http://schemas.microsoft.com/office/drawing/2014/main" id="{07B2F7B9-7BD1-4536-80FE-12ABD217D28C}"/>
              </a:ext>
            </a:extLst>
          </p:cNvPr>
          <p:cNvSpPr/>
          <p:nvPr/>
        </p:nvSpPr>
        <p:spPr bwMode="auto">
          <a:xfrm>
            <a:off x="8108280" y="1710943"/>
            <a:ext cx="3777038" cy="1574696"/>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800" baseline="-25000" dirty="0">
                <a:solidFill>
                  <a:srgbClr val="002060"/>
                </a:solidFill>
              </a:rPr>
              <a:t>Услуги по присмотру</a:t>
            </a:r>
          </a:p>
          <a:p>
            <a:pPr algn="ctr" fontAlgn="base">
              <a:spcBef>
                <a:spcPct val="0"/>
              </a:spcBef>
              <a:spcAft>
                <a:spcPct val="0"/>
              </a:spcAft>
            </a:pPr>
            <a:r>
              <a:rPr lang="ru-RU" sz="2800" baseline="-25000" dirty="0">
                <a:solidFill>
                  <a:srgbClr val="002060"/>
                </a:solidFill>
              </a:rPr>
              <a:t> и уходу за детьми </a:t>
            </a:r>
          </a:p>
          <a:p>
            <a:pPr algn="ctr" fontAlgn="base">
              <a:spcBef>
                <a:spcPct val="0"/>
              </a:spcBef>
              <a:spcAft>
                <a:spcPct val="0"/>
              </a:spcAft>
            </a:pPr>
            <a:r>
              <a:rPr lang="ru-RU" sz="2800" baseline="-25000" dirty="0">
                <a:solidFill>
                  <a:srgbClr val="002060"/>
                </a:solidFill>
              </a:rPr>
              <a:t>с 1 </a:t>
            </a:r>
            <a:r>
              <a:rPr lang="ru-RU" sz="2800" baseline="-25000" dirty="0" err="1">
                <a:solidFill>
                  <a:srgbClr val="002060"/>
                </a:solidFill>
              </a:rPr>
              <a:t>сотр</a:t>
            </a:r>
            <a:r>
              <a:rPr lang="ru-RU" sz="2800" baseline="-25000" dirty="0">
                <a:solidFill>
                  <a:srgbClr val="002060"/>
                </a:solidFill>
              </a:rPr>
              <a:t>.</a:t>
            </a:r>
          </a:p>
        </p:txBody>
      </p:sp>
      <p:sp>
        <p:nvSpPr>
          <p:cNvPr id="4" name="Прямоугольник: скругленные углы 3">
            <a:extLst>
              <a:ext uri="{FF2B5EF4-FFF2-40B4-BE49-F238E27FC236}">
                <a16:creationId xmlns:a16="http://schemas.microsoft.com/office/drawing/2014/main" id="{325B87A1-F011-4F41-84FB-454A24F87F52}"/>
              </a:ext>
            </a:extLst>
          </p:cNvPr>
          <p:cNvSpPr/>
          <p:nvPr/>
        </p:nvSpPr>
        <p:spPr bwMode="auto">
          <a:xfrm>
            <a:off x="631743" y="4747503"/>
            <a:ext cx="2746930" cy="1101895"/>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400" baseline="-25000" dirty="0"/>
              <a:t>Патент на год</a:t>
            </a:r>
          </a:p>
          <a:p>
            <a:pPr algn="ctr" fontAlgn="base">
              <a:spcBef>
                <a:spcPct val="0"/>
              </a:spcBef>
              <a:spcAft>
                <a:spcPct val="0"/>
              </a:spcAft>
            </a:pPr>
            <a:r>
              <a:rPr lang="ru-RU" sz="2400" baseline="-25000" dirty="0"/>
              <a:t>= 952950*6% = </a:t>
            </a:r>
            <a:r>
              <a:rPr lang="ru-RU" sz="2400" baseline="-25000" dirty="0">
                <a:solidFill>
                  <a:srgbClr val="00B050"/>
                </a:solidFill>
              </a:rPr>
              <a:t>57177</a:t>
            </a:r>
          </a:p>
        </p:txBody>
      </p:sp>
      <p:sp>
        <p:nvSpPr>
          <p:cNvPr id="12" name="Прямоугольник: скругленные углы 11">
            <a:extLst>
              <a:ext uri="{FF2B5EF4-FFF2-40B4-BE49-F238E27FC236}">
                <a16:creationId xmlns:a16="http://schemas.microsoft.com/office/drawing/2014/main" id="{CD0113ED-5D0E-4771-A46B-1B050058141C}"/>
              </a:ext>
            </a:extLst>
          </p:cNvPr>
          <p:cNvSpPr/>
          <p:nvPr/>
        </p:nvSpPr>
        <p:spPr bwMode="auto">
          <a:xfrm>
            <a:off x="4083721" y="4747502"/>
            <a:ext cx="3568004" cy="1101897"/>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dirty="0"/>
              <a:t>Патент на год </a:t>
            </a:r>
          </a:p>
          <a:p>
            <a:pPr algn="ctr" fontAlgn="base">
              <a:spcBef>
                <a:spcPct val="0"/>
              </a:spcBef>
              <a:spcAft>
                <a:spcPct val="0"/>
              </a:spcAft>
            </a:pPr>
            <a:r>
              <a:rPr lang="ru-RU" dirty="0"/>
              <a:t>= 720183*6% = </a:t>
            </a:r>
            <a:r>
              <a:rPr lang="ru-RU" dirty="0">
                <a:solidFill>
                  <a:srgbClr val="00B050"/>
                </a:solidFill>
              </a:rPr>
              <a:t>43211</a:t>
            </a:r>
          </a:p>
        </p:txBody>
      </p:sp>
      <p:sp>
        <p:nvSpPr>
          <p:cNvPr id="13" name="Стрелка: вправо с вырезом 12">
            <a:extLst>
              <a:ext uri="{FF2B5EF4-FFF2-40B4-BE49-F238E27FC236}">
                <a16:creationId xmlns:a16="http://schemas.microsoft.com/office/drawing/2014/main" id="{9C911A57-27D7-4794-9DCB-6EDE8CAAE35D}"/>
              </a:ext>
            </a:extLst>
          </p:cNvPr>
          <p:cNvSpPr/>
          <p:nvPr/>
        </p:nvSpPr>
        <p:spPr bwMode="auto">
          <a:xfrm rot="5400000">
            <a:off x="9525519" y="3470626"/>
            <a:ext cx="942559" cy="1219251"/>
          </a:xfrm>
          <a:prstGeom prst="notchedRightArrow">
            <a:avLst/>
          </a:prstGeom>
          <a:solidFill>
            <a:schemeClr val="accent2"/>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sp>
        <p:nvSpPr>
          <p:cNvPr id="14" name="Прямоугольник: скругленные углы 13">
            <a:extLst>
              <a:ext uri="{FF2B5EF4-FFF2-40B4-BE49-F238E27FC236}">
                <a16:creationId xmlns:a16="http://schemas.microsoft.com/office/drawing/2014/main" id="{879D0126-D36C-4DD3-9F63-07D0F6F3F418}"/>
              </a:ext>
            </a:extLst>
          </p:cNvPr>
          <p:cNvSpPr/>
          <p:nvPr/>
        </p:nvSpPr>
        <p:spPr bwMode="auto">
          <a:xfrm>
            <a:off x="8005004" y="4747503"/>
            <a:ext cx="3568004" cy="1101895"/>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a:r>
              <a:rPr lang="ru-RU" dirty="0"/>
              <a:t>Патент на год </a:t>
            </a:r>
          </a:p>
          <a:p>
            <a:pPr algn="ctr"/>
            <a:r>
              <a:rPr lang="ru-RU" dirty="0"/>
              <a:t>= 997950*6% = </a:t>
            </a:r>
            <a:r>
              <a:rPr lang="ru-RU" dirty="0">
                <a:solidFill>
                  <a:srgbClr val="00B050"/>
                </a:solidFill>
              </a:rPr>
              <a:t>59877</a:t>
            </a:r>
          </a:p>
        </p:txBody>
      </p:sp>
    </p:spTree>
    <p:extLst>
      <p:ext uri="{BB962C8B-B14F-4D97-AF65-F5344CB8AC3E}">
        <p14:creationId xmlns:p14="http://schemas.microsoft.com/office/powerpoint/2010/main" val="2153966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9B8A5-5932-41A3-A49A-08F6B392D262}"/>
              </a:ext>
            </a:extLst>
          </p:cNvPr>
          <p:cNvSpPr txBox="1"/>
          <p:nvPr/>
        </p:nvSpPr>
        <p:spPr>
          <a:xfrm>
            <a:off x="1689607" y="430388"/>
            <a:ext cx="9211733" cy="584775"/>
          </a:xfrm>
          <a:prstGeom prst="rect">
            <a:avLst/>
          </a:prstGeom>
          <a:noFill/>
        </p:spPr>
        <p:txBody>
          <a:bodyPr wrap="square" rtlCol="0">
            <a:sp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Закон Ростовской области о ПСН на 01.01.2022</a:t>
            </a:r>
          </a:p>
        </p:txBody>
      </p:sp>
      <p:sp>
        <p:nvSpPr>
          <p:cNvPr id="3" name="Овал 2">
            <a:extLst>
              <a:ext uri="{FF2B5EF4-FFF2-40B4-BE49-F238E27FC236}">
                <a16:creationId xmlns:a16="http://schemas.microsoft.com/office/drawing/2014/main" id="{C3EEB6F9-7760-4FD5-86A1-37D1E90468BF}"/>
              </a:ext>
            </a:extLst>
          </p:cNvPr>
          <p:cNvSpPr/>
          <p:nvPr/>
        </p:nvSpPr>
        <p:spPr bwMode="auto">
          <a:xfrm>
            <a:off x="997764" y="1403974"/>
            <a:ext cx="2574292" cy="1749388"/>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400" baseline="-25000" dirty="0">
                <a:solidFill>
                  <a:srgbClr val="002060"/>
                </a:solidFill>
                <a:latin typeface="Arial" panose="020B0604020202020204" pitchFamily="34" charset="0"/>
              </a:rPr>
              <a:t>Ремонт обуви </a:t>
            </a:r>
          </a:p>
          <a:p>
            <a:pPr algn="ctr" fontAlgn="base">
              <a:spcBef>
                <a:spcPct val="0"/>
              </a:spcBef>
              <a:spcAft>
                <a:spcPct val="0"/>
              </a:spcAft>
            </a:pPr>
            <a:r>
              <a:rPr lang="ru-RU" sz="2400" baseline="-25000" dirty="0">
                <a:solidFill>
                  <a:srgbClr val="002060"/>
                </a:solidFill>
                <a:latin typeface="Arial" panose="020B0604020202020204" pitchFamily="34" charset="0"/>
              </a:rPr>
              <a:t>(ИП без сотрудника)</a:t>
            </a:r>
          </a:p>
        </p:txBody>
      </p:sp>
      <p:sp>
        <p:nvSpPr>
          <p:cNvPr id="7" name="Овал 6">
            <a:extLst>
              <a:ext uri="{FF2B5EF4-FFF2-40B4-BE49-F238E27FC236}">
                <a16:creationId xmlns:a16="http://schemas.microsoft.com/office/drawing/2014/main" id="{A39BE234-F016-4471-970A-73A701095F12}"/>
              </a:ext>
            </a:extLst>
          </p:cNvPr>
          <p:cNvSpPr/>
          <p:nvPr/>
        </p:nvSpPr>
        <p:spPr bwMode="auto">
          <a:xfrm>
            <a:off x="4775034" y="1367987"/>
            <a:ext cx="2574292" cy="1749388"/>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400" baseline="-25000" dirty="0">
                <a:solidFill>
                  <a:srgbClr val="002060"/>
                </a:solidFill>
                <a:latin typeface="Arial" panose="020B0604020202020204" pitchFamily="34" charset="0"/>
              </a:rPr>
              <a:t>Сдача в аренду офиса </a:t>
            </a:r>
          </a:p>
          <a:p>
            <a:pPr algn="ctr" fontAlgn="base">
              <a:spcBef>
                <a:spcPct val="0"/>
              </a:spcBef>
              <a:spcAft>
                <a:spcPct val="0"/>
              </a:spcAft>
            </a:pPr>
            <a:r>
              <a:rPr lang="ru-RU" dirty="0">
                <a:solidFill>
                  <a:srgbClr val="002060"/>
                </a:solidFill>
              </a:rPr>
              <a:t>70 м</a:t>
            </a:r>
            <a:endParaRPr lang="ru-RU" sz="2400" baseline="-25000" dirty="0">
              <a:solidFill>
                <a:srgbClr val="002060"/>
              </a:solidFill>
            </a:endParaRPr>
          </a:p>
        </p:txBody>
      </p:sp>
      <p:sp>
        <p:nvSpPr>
          <p:cNvPr id="2" name="Стрелка: вправо с вырезом 1">
            <a:extLst>
              <a:ext uri="{FF2B5EF4-FFF2-40B4-BE49-F238E27FC236}">
                <a16:creationId xmlns:a16="http://schemas.microsoft.com/office/drawing/2014/main" id="{05967F5A-70CC-4FE9-AC9C-4347E0970226}"/>
              </a:ext>
            </a:extLst>
          </p:cNvPr>
          <p:cNvSpPr/>
          <p:nvPr/>
        </p:nvSpPr>
        <p:spPr bwMode="auto">
          <a:xfrm rot="5400000">
            <a:off x="1581544" y="3585246"/>
            <a:ext cx="1047122" cy="830997"/>
          </a:xfrm>
          <a:prstGeom prst="notchedRightArrow">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latin typeface="Arial" panose="020B0604020202020204" pitchFamily="34" charset="0"/>
            </a:endParaRPr>
          </a:p>
        </p:txBody>
      </p:sp>
      <p:sp>
        <p:nvSpPr>
          <p:cNvPr id="10" name="Стрелка: вправо с вырезом 9">
            <a:extLst>
              <a:ext uri="{FF2B5EF4-FFF2-40B4-BE49-F238E27FC236}">
                <a16:creationId xmlns:a16="http://schemas.microsoft.com/office/drawing/2014/main" id="{8E9F622A-FF5F-4084-B4DA-A10D53791E89}"/>
              </a:ext>
            </a:extLst>
          </p:cNvPr>
          <p:cNvSpPr/>
          <p:nvPr/>
        </p:nvSpPr>
        <p:spPr bwMode="auto">
          <a:xfrm rot="5400000">
            <a:off x="5455390" y="3502209"/>
            <a:ext cx="1047122" cy="830997"/>
          </a:xfrm>
          <a:prstGeom prst="notchedRightArrow">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latin typeface="Arial" panose="020B0604020202020204" pitchFamily="34" charset="0"/>
            </a:endParaRPr>
          </a:p>
        </p:txBody>
      </p:sp>
      <p:sp>
        <p:nvSpPr>
          <p:cNvPr id="11" name="Овал 10">
            <a:extLst>
              <a:ext uri="{FF2B5EF4-FFF2-40B4-BE49-F238E27FC236}">
                <a16:creationId xmlns:a16="http://schemas.microsoft.com/office/drawing/2014/main" id="{07B2F7B9-7BD1-4536-80FE-12ABD217D28C}"/>
              </a:ext>
            </a:extLst>
          </p:cNvPr>
          <p:cNvSpPr/>
          <p:nvPr/>
        </p:nvSpPr>
        <p:spPr bwMode="auto">
          <a:xfrm>
            <a:off x="8327048" y="1347387"/>
            <a:ext cx="2574292" cy="1749388"/>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400" baseline="-25000" dirty="0">
                <a:solidFill>
                  <a:srgbClr val="002060"/>
                </a:solidFill>
                <a:latin typeface="Arial" panose="020B0604020202020204" pitchFamily="34" charset="0"/>
              </a:rPr>
              <a:t>Услуги по присмотру</a:t>
            </a:r>
          </a:p>
          <a:p>
            <a:pPr algn="ctr" fontAlgn="base">
              <a:spcBef>
                <a:spcPct val="0"/>
              </a:spcBef>
              <a:spcAft>
                <a:spcPct val="0"/>
              </a:spcAft>
            </a:pPr>
            <a:r>
              <a:rPr lang="ru-RU" sz="2400" baseline="-25000" dirty="0">
                <a:solidFill>
                  <a:srgbClr val="002060"/>
                </a:solidFill>
                <a:latin typeface="Arial" panose="020B0604020202020204" pitchFamily="34" charset="0"/>
              </a:rPr>
              <a:t> и уходу за детьми </a:t>
            </a:r>
          </a:p>
          <a:p>
            <a:pPr algn="ctr" fontAlgn="base">
              <a:spcBef>
                <a:spcPct val="0"/>
              </a:spcBef>
              <a:spcAft>
                <a:spcPct val="0"/>
              </a:spcAft>
            </a:pPr>
            <a:r>
              <a:rPr lang="ru-RU" sz="2400" baseline="-25000" dirty="0">
                <a:solidFill>
                  <a:srgbClr val="002060"/>
                </a:solidFill>
                <a:latin typeface="Arial" panose="020B0604020202020204" pitchFamily="34" charset="0"/>
              </a:rPr>
              <a:t>с 1 сотрудником</a:t>
            </a:r>
          </a:p>
        </p:txBody>
      </p:sp>
      <p:sp>
        <p:nvSpPr>
          <p:cNvPr id="4" name="Прямоугольник: скругленные углы 3">
            <a:extLst>
              <a:ext uri="{FF2B5EF4-FFF2-40B4-BE49-F238E27FC236}">
                <a16:creationId xmlns:a16="http://schemas.microsoft.com/office/drawing/2014/main" id="{325B87A1-F011-4F41-84FB-454A24F87F52}"/>
              </a:ext>
            </a:extLst>
          </p:cNvPr>
          <p:cNvSpPr/>
          <p:nvPr/>
        </p:nvSpPr>
        <p:spPr bwMode="auto">
          <a:xfrm>
            <a:off x="300192" y="4678224"/>
            <a:ext cx="3598984" cy="1749388"/>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ru-RU" sz="2400" baseline="-25000" dirty="0">
                <a:latin typeface="Arial" panose="020B0604020202020204" pitchFamily="34" charset="0"/>
              </a:rPr>
              <a:t>Патент на год = 100000*6% =</a:t>
            </a:r>
          </a:p>
          <a:p>
            <a:pPr fontAlgn="base">
              <a:spcBef>
                <a:spcPct val="0"/>
              </a:spcBef>
              <a:spcAft>
                <a:spcPct val="0"/>
              </a:spcAft>
            </a:pPr>
            <a:r>
              <a:rPr lang="ru-RU" dirty="0">
                <a:solidFill>
                  <a:srgbClr val="00B050"/>
                </a:solidFill>
              </a:rPr>
              <a:t>6000 - </a:t>
            </a:r>
            <a:r>
              <a:rPr lang="ru-RU" dirty="0"/>
              <a:t>область</a:t>
            </a:r>
          </a:p>
          <a:p>
            <a:pPr fontAlgn="base">
              <a:spcBef>
                <a:spcPct val="0"/>
              </a:spcBef>
              <a:spcAft>
                <a:spcPct val="0"/>
              </a:spcAft>
            </a:pPr>
            <a:r>
              <a:rPr lang="ru-RU" sz="2400" baseline="-25000" dirty="0">
                <a:latin typeface="Arial" panose="020B0604020202020204" pitchFamily="34" charset="0"/>
              </a:rPr>
              <a:t>Патент на год = 370000*6% =</a:t>
            </a:r>
          </a:p>
          <a:p>
            <a:pPr fontAlgn="base">
              <a:spcBef>
                <a:spcPct val="0"/>
              </a:spcBef>
              <a:spcAft>
                <a:spcPct val="0"/>
              </a:spcAft>
            </a:pPr>
            <a:r>
              <a:rPr lang="ru-RU" dirty="0">
                <a:solidFill>
                  <a:srgbClr val="00B050"/>
                </a:solidFill>
              </a:rPr>
              <a:t>22200 - </a:t>
            </a:r>
            <a:r>
              <a:rPr lang="ru-RU" dirty="0" err="1"/>
              <a:t>Ростов</a:t>
            </a:r>
            <a:r>
              <a:rPr lang="ru-RU" dirty="0"/>
              <a:t>-на-Дону</a:t>
            </a:r>
          </a:p>
          <a:p>
            <a:pPr fontAlgn="base">
              <a:spcBef>
                <a:spcPct val="0"/>
              </a:spcBef>
              <a:spcAft>
                <a:spcPct val="0"/>
              </a:spcAft>
            </a:pPr>
            <a:endParaRPr lang="ru-RU" sz="2400" baseline="-25000" dirty="0">
              <a:solidFill>
                <a:srgbClr val="00B050"/>
              </a:solidFill>
            </a:endParaRPr>
          </a:p>
        </p:txBody>
      </p:sp>
      <p:sp>
        <p:nvSpPr>
          <p:cNvPr id="12" name="Прямоугольник: скругленные углы 11">
            <a:extLst>
              <a:ext uri="{FF2B5EF4-FFF2-40B4-BE49-F238E27FC236}">
                <a16:creationId xmlns:a16="http://schemas.microsoft.com/office/drawing/2014/main" id="{CD0113ED-5D0E-4771-A46B-1B050058141C}"/>
              </a:ext>
            </a:extLst>
          </p:cNvPr>
          <p:cNvSpPr/>
          <p:nvPr/>
        </p:nvSpPr>
        <p:spPr bwMode="auto">
          <a:xfrm>
            <a:off x="4337538" y="4678224"/>
            <a:ext cx="3598985" cy="1749388"/>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ru-RU" sz="2400" baseline="-25000" dirty="0">
                <a:latin typeface="Arial" panose="020B0604020202020204" pitchFamily="34" charset="0"/>
              </a:rPr>
              <a:t>Патент на год = 140000*6%=</a:t>
            </a:r>
            <a:r>
              <a:rPr lang="ru-RU" dirty="0"/>
              <a:t> </a:t>
            </a:r>
          </a:p>
          <a:p>
            <a:pPr fontAlgn="base">
              <a:spcBef>
                <a:spcPct val="0"/>
              </a:spcBef>
              <a:spcAft>
                <a:spcPct val="0"/>
              </a:spcAft>
            </a:pPr>
            <a:r>
              <a:rPr lang="ru-RU" sz="2400" baseline="-25000" dirty="0">
                <a:solidFill>
                  <a:srgbClr val="00B050"/>
                </a:solidFill>
                <a:latin typeface="Arial" panose="020B0604020202020204" pitchFamily="34" charset="0"/>
              </a:rPr>
              <a:t>8400 - </a:t>
            </a:r>
            <a:r>
              <a:rPr lang="ru-RU" sz="2400" baseline="-25000" dirty="0">
                <a:latin typeface="Arial" panose="020B0604020202020204" pitchFamily="34" charset="0"/>
              </a:rPr>
              <a:t>область</a:t>
            </a:r>
          </a:p>
          <a:p>
            <a:pPr fontAlgn="base">
              <a:spcBef>
                <a:spcPct val="0"/>
              </a:spcBef>
              <a:spcAft>
                <a:spcPct val="0"/>
              </a:spcAft>
            </a:pPr>
            <a:r>
              <a:rPr lang="ru-RU" sz="2400" baseline="-25000" dirty="0">
                <a:latin typeface="Arial" panose="020B0604020202020204" pitchFamily="34" charset="0"/>
              </a:rPr>
              <a:t>Патент на год = 280000*6% =</a:t>
            </a:r>
          </a:p>
          <a:p>
            <a:pPr fontAlgn="base">
              <a:spcBef>
                <a:spcPct val="0"/>
              </a:spcBef>
              <a:spcAft>
                <a:spcPct val="0"/>
              </a:spcAft>
            </a:pPr>
            <a:r>
              <a:rPr lang="ru-RU" dirty="0">
                <a:solidFill>
                  <a:srgbClr val="00B050"/>
                </a:solidFill>
              </a:rPr>
              <a:t>16800 - </a:t>
            </a:r>
            <a:r>
              <a:rPr lang="ru-RU" dirty="0" err="1"/>
              <a:t>Ростов</a:t>
            </a:r>
            <a:r>
              <a:rPr lang="ru-RU" dirty="0"/>
              <a:t>-на-Дону</a:t>
            </a:r>
          </a:p>
          <a:p>
            <a:pPr fontAlgn="base">
              <a:spcBef>
                <a:spcPct val="0"/>
              </a:spcBef>
              <a:spcAft>
                <a:spcPct val="0"/>
              </a:spcAft>
            </a:pPr>
            <a:endParaRPr lang="ru-RU" sz="2400" baseline="-25000" dirty="0">
              <a:solidFill>
                <a:srgbClr val="00B050"/>
              </a:solidFill>
              <a:latin typeface="Arial" panose="020B0604020202020204" pitchFamily="34" charset="0"/>
            </a:endParaRPr>
          </a:p>
        </p:txBody>
      </p:sp>
      <p:sp>
        <p:nvSpPr>
          <p:cNvPr id="13" name="Стрелка: вправо с вырезом 12">
            <a:extLst>
              <a:ext uri="{FF2B5EF4-FFF2-40B4-BE49-F238E27FC236}">
                <a16:creationId xmlns:a16="http://schemas.microsoft.com/office/drawing/2014/main" id="{9C911A57-27D7-4794-9DCB-6EDE8CAAE35D}"/>
              </a:ext>
            </a:extLst>
          </p:cNvPr>
          <p:cNvSpPr/>
          <p:nvPr/>
        </p:nvSpPr>
        <p:spPr bwMode="auto">
          <a:xfrm rot="5400000">
            <a:off x="9038645" y="3537063"/>
            <a:ext cx="1047122" cy="830997"/>
          </a:xfrm>
          <a:prstGeom prst="notchedRightArrow">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latin typeface="Arial" panose="020B0604020202020204" pitchFamily="34" charset="0"/>
            </a:endParaRPr>
          </a:p>
        </p:txBody>
      </p:sp>
      <p:sp>
        <p:nvSpPr>
          <p:cNvPr id="14" name="Прямоугольник: скругленные углы 13">
            <a:extLst>
              <a:ext uri="{FF2B5EF4-FFF2-40B4-BE49-F238E27FC236}">
                <a16:creationId xmlns:a16="http://schemas.microsoft.com/office/drawing/2014/main" id="{879D0126-D36C-4DD3-9F63-07D0F6F3F418}"/>
              </a:ext>
            </a:extLst>
          </p:cNvPr>
          <p:cNvSpPr/>
          <p:nvPr/>
        </p:nvSpPr>
        <p:spPr bwMode="auto">
          <a:xfrm>
            <a:off x="8181407" y="4678224"/>
            <a:ext cx="3332221" cy="1749388"/>
          </a:xfrm>
          <a:prstGeom prst="roundRect">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endParaRPr lang="ru-RU" dirty="0"/>
          </a:p>
          <a:p>
            <a:r>
              <a:rPr lang="ru-RU" dirty="0"/>
              <a:t>Патент на год = 96000*6% =</a:t>
            </a:r>
          </a:p>
          <a:p>
            <a:r>
              <a:rPr lang="ru-RU" dirty="0">
                <a:solidFill>
                  <a:srgbClr val="00B050"/>
                </a:solidFill>
              </a:rPr>
              <a:t>5760 </a:t>
            </a:r>
            <a:r>
              <a:rPr lang="ru-RU" dirty="0"/>
              <a:t>область</a:t>
            </a:r>
          </a:p>
          <a:p>
            <a:r>
              <a:rPr lang="ru-RU" dirty="0"/>
              <a:t>Патент на год = 406000*6% =</a:t>
            </a:r>
          </a:p>
          <a:p>
            <a:r>
              <a:rPr lang="ru-RU" dirty="0">
                <a:solidFill>
                  <a:srgbClr val="00B050"/>
                </a:solidFill>
              </a:rPr>
              <a:t>24360 </a:t>
            </a:r>
            <a:r>
              <a:rPr lang="ru-RU" dirty="0" err="1"/>
              <a:t>Ростов</a:t>
            </a:r>
            <a:r>
              <a:rPr lang="ru-RU" dirty="0"/>
              <a:t>-на-Дону</a:t>
            </a:r>
          </a:p>
          <a:p>
            <a:endParaRPr lang="ru-RU" dirty="0">
              <a:solidFill>
                <a:srgbClr val="00B050"/>
              </a:solidFill>
            </a:endParaRPr>
          </a:p>
        </p:txBody>
      </p:sp>
    </p:spTree>
    <p:extLst>
      <p:ext uri="{BB962C8B-B14F-4D97-AF65-F5344CB8AC3E}">
        <p14:creationId xmlns:p14="http://schemas.microsoft.com/office/powerpoint/2010/main" val="286604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54223-18E8-485A-9412-9C1BB2FC7FB8}"/>
              </a:ext>
            </a:extLst>
          </p:cNvPr>
          <p:cNvSpPr txBox="1"/>
          <p:nvPr/>
        </p:nvSpPr>
        <p:spPr>
          <a:xfrm>
            <a:off x="1919536" y="457201"/>
            <a:ext cx="8352928" cy="2554545"/>
          </a:xfrm>
          <a:prstGeom prst="rect">
            <a:avLst/>
          </a:prstGeom>
          <a:noFill/>
        </p:spPr>
        <p:txBody>
          <a:bodyPr wrap="square" rtlCol="0">
            <a:spAutoFit/>
          </a:bodyPr>
          <a:lstStyle/>
          <a:p>
            <a:pPr algn="ctr"/>
            <a:r>
              <a:rPr lang="ru-RU" sz="3200" b="1" dirty="0">
                <a:cs typeface="Arial" panose="020B0604020202020204" pitchFamily="34" charset="0"/>
              </a:rPr>
              <a:t>Патент действует наряду с иными системами налогообложения </a:t>
            </a:r>
          </a:p>
          <a:p>
            <a:pPr algn="ctr"/>
            <a:endParaRPr lang="ru-RU" sz="3200" b="1" dirty="0">
              <a:solidFill>
                <a:srgbClr val="00B050"/>
              </a:solidFill>
              <a:cs typeface="Arial" panose="020B0604020202020204" pitchFamily="34" charset="0"/>
            </a:endParaRPr>
          </a:p>
          <a:p>
            <a:pPr algn="ctr"/>
            <a:r>
              <a:rPr lang="ru-RU" sz="3200" b="1" dirty="0">
                <a:solidFill>
                  <a:srgbClr val="00B050"/>
                </a:solidFill>
                <a:cs typeface="Arial" panose="020B0604020202020204" pitchFamily="34" charset="0"/>
              </a:rPr>
              <a:t>ТОЛЬКО ДЛЯ ИНДИВИДУАЛЬНЫХПРЕДПРИНИМАТЕЛЕЙ!!!</a:t>
            </a:r>
          </a:p>
        </p:txBody>
      </p:sp>
      <p:pic>
        <p:nvPicPr>
          <p:cNvPr id="1028" name="Picture 4" descr="Картинки по запросу индивидуальный предприниматель">
            <a:extLst>
              <a:ext uri="{FF2B5EF4-FFF2-40B4-BE49-F238E27FC236}">
                <a16:creationId xmlns:a16="http://schemas.microsoft.com/office/drawing/2014/main" id="{B685968A-342E-4C4C-8F09-D5B148432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454" y="3429000"/>
            <a:ext cx="4752622" cy="315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6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фе-мороженое | Nestlé">
            <a:extLst>
              <a:ext uri="{FF2B5EF4-FFF2-40B4-BE49-F238E27FC236}">
                <a16:creationId xmlns:a16="http://schemas.microsoft.com/office/drawing/2014/main" id="{C308FE04-E8B3-4370-BCF4-6E54B7AC1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56" y="703269"/>
            <a:ext cx="3753231" cy="2725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Бессовестный способ наживаться на мороженом в торговом центре ...">
            <a:extLst>
              <a:ext uri="{FF2B5EF4-FFF2-40B4-BE49-F238E27FC236}">
                <a16:creationId xmlns:a16="http://schemas.microsoft.com/office/drawing/2014/main" id="{2EE552CE-6335-402F-933C-F0F92DFD2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952" y="703269"/>
            <a:ext cx="3638992" cy="2725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770EDC-7541-4D9C-9BFC-399563658CAA}"/>
              </a:ext>
            </a:extLst>
          </p:cNvPr>
          <p:cNvSpPr txBox="1"/>
          <p:nvPr/>
        </p:nvSpPr>
        <p:spPr>
          <a:xfrm>
            <a:off x="5047969" y="1553090"/>
            <a:ext cx="2336800" cy="646331"/>
          </a:xfrm>
          <a:prstGeom prst="rect">
            <a:avLst/>
          </a:prstGeom>
          <a:noFill/>
        </p:spPr>
        <p:txBody>
          <a:bodyPr wrap="square" rtlCol="0">
            <a:spAutoFit/>
          </a:bodyPr>
          <a:lstStyle/>
          <a:p>
            <a:pPr algn="ctr"/>
            <a:r>
              <a:rPr lang="ru-RU" sz="3600" b="1" dirty="0">
                <a:solidFill>
                  <a:srgbClr val="FF0000"/>
                </a:solidFill>
              </a:rPr>
              <a:t>Патент?</a:t>
            </a:r>
          </a:p>
        </p:txBody>
      </p:sp>
      <p:sp>
        <p:nvSpPr>
          <p:cNvPr id="4" name="TextBox 3">
            <a:extLst>
              <a:ext uri="{FF2B5EF4-FFF2-40B4-BE49-F238E27FC236}">
                <a16:creationId xmlns:a16="http://schemas.microsoft.com/office/drawing/2014/main" id="{122B3CF7-A358-4AF9-A94E-0496A57EDF96}"/>
              </a:ext>
            </a:extLst>
          </p:cNvPr>
          <p:cNvSpPr txBox="1"/>
          <p:nvPr/>
        </p:nvSpPr>
        <p:spPr>
          <a:xfrm>
            <a:off x="678201" y="3836486"/>
            <a:ext cx="10810413" cy="2554545"/>
          </a:xfrm>
          <a:prstGeom prst="rect">
            <a:avLst/>
          </a:prstGeom>
          <a:noFill/>
        </p:spPr>
        <p:txBody>
          <a:bodyPr wrap="square" rtlCol="0">
            <a:spAutoFit/>
          </a:bodyPr>
          <a:lstStyle/>
          <a:p>
            <a:pPr algn="just"/>
            <a:r>
              <a:rPr lang="ru-RU" sz="2000" dirty="0"/>
              <a:t>Розничная торговля через объекты стационарной торговой сети, не имеющей торговых залов, а также через объекты нестационарной торговой сети (пп.46 п.2 ст.346.43 НК РФ).</a:t>
            </a:r>
          </a:p>
          <a:p>
            <a:pPr algn="just"/>
            <a:endParaRPr lang="ru-RU" sz="2000" dirty="0"/>
          </a:p>
          <a:p>
            <a:pPr algn="just"/>
            <a:r>
              <a:rPr lang="ru-RU" sz="2000" b="1" dirty="0"/>
              <a:t>Закрытый</a:t>
            </a:r>
            <a:r>
              <a:rPr lang="ru-RU" sz="2000" dirty="0"/>
              <a:t> перечень: </a:t>
            </a:r>
            <a:r>
              <a:rPr lang="ru-RU" sz="2000" b="1" dirty="0"/>
              <a:t>киоски, палатки</a:t>
            </a:r>
            <a:r>
              <a:rPr lang="ru-RU" sz="2000" dirty="0"/>
              <a:t>, торговые автоматы и </a:t>
            </a:r>
            <a:r>
              <a:rPr lang="ru-RU" sz="2000" b="1" dirty="0"/>
              <a:t>ДРУГИЕ</a:t>
            </a:r>
            <a:r>
              <a:rPr lang="ru-RU" sz="2000" dirty="0"/>
              <a:t> аналогичные объекты.</a:t>
            </a:r>
          </a:p>
          <a:p>
            <a:pPr algn="just"/>
            <a:endParaRPr lang="ru-RU" sz="2000" b="1" dirty="0"/>
          </a:p>
          <a:p>
            <a:pPr algn="just"/>
            <a:r>
              <a:rPr lang="ru-RU" sz="2000" b="1" dirty="0"/>
              <a:t>Киоск </a:t>
            </a:r>
            <a:r>
              <a:rPr lang="ru-RU" sz="2000" dirty="0"/>
              <a:t>- это строение, которое не имеет торгового зала и рассчитано на одно рабочее место продавца.</a:t>
            </a:r>
          </a:p>
          <a:p>
            <a:pPr algn="just"/>
            <a:r>
              <a:rPr lang="ru-RU" sz="2000" b="1" dirty="0"/>
              <a:t>Палатка </a:t>
            </a:r>
            <a:r>
              <a:rPr lang="ru-RU" sz="2000" dirty="0"/>
              <a:t>- сборно- разборная конструкция, оснащенная прилавком, не имеющая торгового зала.</a:t>
            </a:r>
          </a:p>
        </p:txBody>
      </p:sp>
    </p:spTree>
    <p:extLst>
      <p:ext uri="{BB962C8B-B14F-4D97-AF65-F5344CB8AC3E}">
        <p14:creationId xmlns:p14="http://schemas.microsoft.com/office/powerpoint/2010/main" val="402214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41</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34893" y="3933509"/>
            <a:ext cx="3322212" cy="1754326"/>
          </a:xfrm>
          <a:prstGeom prst="rect">
            <a:avLst/>
          </a:prstGeom>
          <a:noFill/>
        </p:spPr>
        <p:txBody>
          <a:bodyPr wrap="square" rtlCol="0">
            <a:spAutoFit/>
          </a:bodyPr>
          <a:lstStyle/>
          <a:p>
            <a:r>
              <a:rPr lang="ru-RU" dirty="0">
                <a:solidFill>
                  <a:srgbClr val="002060"/>
                </a:solidFill>
              </a:rPr>
              <a:t>Организация курсов через Интернет по ЗОЖ (включает в себя занятия спортом - инструктор показывает упражнения)</a:t>
            </a:r>
          </a:p>
          <a:p>
            <a:r>
              <a:rPr lang="ru-RU" dirty="0">
                <a:solidFill>
                  <a:srgbClr val="002060"/>
                </a:solidFill>
              </a:rPr>
              <a:t>Патентная деятельность?</a:t>
            </a:r>
          </a:p>
        </p:txBody>
      </p:sp>
      <p:sp>
        <p:nvSpPr>
          <p:cNvPr id="2" name="Прямоугольник 1">
            <a:extLst>
              <a:ext uri="{FF2B5EF4-FFF2-40B4-BE49-F238E27FC236}">
                <a16:creationId xmlns:a16="http://schemas.microsoft.com/office/drawing/2014/main" id="{26A960FA-ECE4-42A8-8D95-E291F1D157E3}"/>
              </a:ext>
            </a:extLst>
          </p:cNvPr>
          <p:cNvSpPr/>
          <p:nvPr/>
        </p:nvSpPr>
        <p:spPr>
          <a:xfrm>
            <a:off x="7689145" y="1170703"/>
            <a:ext cx="4502855" cy="1508105"/>
          </a:xfrm>
          <a:prstGeom prst="rect">
            <a:avLst/>
          </a:prstGeom>
        </p:spPr>
        <p:txBody>
          <a:bodyPr wrap="square">
            <a:spAutoFit/>
          </a:bodyPr>
          <a:lstStyle/>
          <a:p>
            <a:r>
              <a:rPr lang="ru-RU" sz="4800" b="1" dirty="0">
                <a:solidFill>
                  <a:srgbClr val="FF0000"/>
                </a:solidFill>
              </a:rPr>
              <a:t>?</a:t>
            </a:r>
            <a:r>
              <a:rPr lang="ru-RU" sz="2000" b="1" dirty="0">
                <a:solidFill>
                  <a:srgbClr val="FF0000"/>
                </a:solidFill>
              </a:rPr>
              <a:t>  </a:t>
            </a:r>
            <a:r>
              <a:rPr lang="ru-RU" sz="2000" dirty="0"/>
              <a:t>Услуги по обучению населения на курсах и по репетиторству</a:t>
            </a:r>
            <a:r>
              <a:rPr lang="ru-RU" sz="4400" b="1" dirty="0">
                <a:solidFill>
                  <a:srgbClr val="FF0000"/>
                </a:solidFill>
              </a:rPr>
              <a:t>?</a:t>
            </a:r>
          </a:p>
        </p:txBody>
      </p:sp>
    </p:spTree>
    <p:extLst>
      <p:ext uri="{BB962C8B-B14F-4D97-AF65-F5344CB8AC3E}">
        <p14:creationId xmlns:p14="http://schemas.microsoft.com/office/powerpoint/2010/main" val="135373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42</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2044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65534" y="3926849"/>
            <a:ext cx="3060929" cy="1938992"/>
          </a:xfrm>
          <a:prstGeom prst="rect">
            <a:avLst/>
          </a:prstGeom>
          <a:noFill/>
        </p:spPr>
        <p:txBody>
          <a:bodyPr wrap="square" rtlCol="0">
            <a:spAutoFit/>
          </a:bodyPr>
          <a:lstStyle/>
          <a:p>
            <a:r>
              <a:rPr lang="ru-RU" sz="2000" dirty="0">
                <a:solidFill>
                  <a:srgbClr val="002060"/>
                </a:solidFill>
              </a:rPr>
              <a:t>Организация и проведение городских квестов.</a:t>
            </a:r>
          </a:p>
          <a:p>
            <a:endParaRPr lang="ru-RU" sz="2000" dirty="0">
              <a:solidFill>
                <a:srgbClr val="002060"/>
              </a:solidFill>
            </a:endParaRPr>
          </a:p>
          <a:p>
            <a:r>
              <a:rPr lang="ru-RU" sz="2000" dirty="0">
                <a:solidFill>
                  <a:srgbClr val="002060"/>
                </a:solidFill>
              </a:rPr>
              <a:t>Патентная деятельность?</a:t>
            </a:r>
          </a:p>
          <a:p>
            <a:endParaRPr lang="ru-RU" sz="2000" dirty="0">
              <a:solidFill>
                <a:srgbClr val="002060"/>
              </a:solidFill>
            </a:endParaRPr>
          </a:p>
        </p:txBody>
      </p:sp>
      <p:sp>
        <p:nvSpPr>
          <p:cNvPr id="2" name="Прямоугольник 1">
            <a:extLst>
              <a:ext uri="{FF2B5EF4-FFF2-40B4-BE49-F238E27FC236}">
                <a16:creationId xmlns:a16="http://schemas.microsoft.com/office/drawing/2014/main" id="{26A960FA-ECE4-42A8-8D95-E291F1D157E3}"/>
              </a:ext>
            </a:extLst>
          </p:cNvPr>
          <p:cNvSpPr/>
          <p:nvPr/>
        </p:nvSpPr>
        <p:spPr>
          <a:xfrm>
            <a:off x="8151990" y="1398026"/>
            <a:ext cx="4040010" cy="1446550"/>
          </a:xfrm>
          <a:prstGeom prst="rect">
            <a:avLst/>
          </a:prstGeom>
        </p:spPr>
        <p:txBody>
          <a:bodyPr wrap="square">
            <a:spAutoFit/>
          </a:bodyPr>
          <a:lstStyle/>
          <a:p>
            <a:r>
              <a:rPr lang="ru-RU" sz="2400" b="1" dirty="0">
                <a:solidFill>
                  <a:srgbClr val="FF0000"/>
                </a:solidFill>
              </a:rPr>
              <a:t>?</a:t>
            </a:r>
            <a:r>
              <a:rPr lang="ru-RU" sz="3200" b="1" dirty="0">
                <a:solidFill>
                  <a:srgbClr val="FF0000"/>
                </a:solidFill>
              </a:rPr>
              <a:t>  </a:t>
            </a:r>
            <a:r>
              <a:rPr lang="ru-RU" sz="2400" dirty="0"/>
              <a:t>Экскурсионные и туристические услуги </a:t>
            </a:r>
            <a:r>
              <a:rPr lang="ru-RU" sz="2400" b="1" dirty="0">
                <a:solidFill>
                  <a:srgbClr val="FF0000"/>
                </a:solidFill>
              </a:rPr>
              <a:t>?</a:t>
            </a:r>
          </a:p>
          <a:p>
            <a:endParaRPr lang="ru-RU" sz="3200" b="1" dirty="0">
              <a:solidFill>
                <a:srgbClr val="FF0000"/>
              </a:solidFill>
            </a:endParaRPr>
          </a:p>
        </p:txBody>
      </p:sp>
    </p:spTree>
    <p:extLst>
      <p:ext uri="{BB962C8B-B14F-4D97-AF65-F5344CB8AC3E}">
        <p14:creationId xmlns:p14="http://schemas.microsoft.com/office/powerpoint/2010/main" val="4259162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43</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53199" y="4099964"/>
            <a:ext cx="3322212" cy="1323439"/>
          </a:xfrm>
          <a:prstGeom prst="rect">
            <a:avLst/>
          </a:prstGeom>
          <a:noFill/>
        </p:spPr>
        <p:txBody>
          <a:bodyPr wrap="square" rtlCol="0">
            <a:spAutoFit/>
          </a:bodyPr>
          <a:lstStyle/>
          <a:p>
            <a:r>
              <a:rPr lang="ru-RU" sz="2000" dirty="0">
                <a:solidFill>
                  <a:srgbClr val="002060"/>
                </a:solidFill>
              </a:rPr>
              <a:t>Курсы в записи.</a:t>
            </a:r>
          </a:p>
          <a:p>
            <a:endParaRPr lang="ru-RU" sz="2000" dirty="0">
              <a:solidFill>
                <a:srgbClr val="002060"/>
              </a:solidFill>
            </a:endParaRPr>
          </a:p>
          <a:p>
            <a:r>
              <a:rPr lang="ru-RU" sz="2000" dirty="0">
                <a:solidFill>
                  <a:srgbClr val="002060"/>
                </a:solidFill>
              </a:rPr>
              <a:t>Патентная деятельность?</a:t>
            </a:r>
          </a:p>
          <a:p>
            <a:endParaRPr lang="ru-RU" sz="2000" dirty="0">
              <a:solidFill>
                <a:srgbClr val="002060"/>
              </a:solidFill>
            </a:endParaRPr>
          </a:p>
        </p:txBody>
      </p:sp>
      <p:sp>
        <p:nvSpPr>
          <p:cNvPr id="2" name="Прямоугольник 1">
            <a:extLst>
              <a:ext uri="{FF2B5EF4-FFF2-40B4-BE49-F238E27FC236}">
                <a16:creationId xmlns:a16="http://schemas.microsoft.com/office/drawing/2014/main" id="{26A960FA-ECE4-42A8-8D95-E291F1D157E3}"/>
              </a:ext>
            </a:extLst>
          </p:cNvPr>
          <p:cNvSpPr/>
          <p:nvPr/>
        </p:nvSpPr>
        <p:spPr>
          <a:xfrm>
            <a:off x="7339189" y="1471145"/>
            <a:ext cx="4999566" cy="1200329"/>
          </a:xfrm>
          <a:prstGeom prst="rect">
            <a:avLst/>
          </a:prstGeom>
        </p:spPr>
        <p:txBody>
          <a:bodyPr wrap="square">
            <a:spAutoFit/>
          </a:bodyPr>
          <a:lstStyle/>
          <a:p>
            <a:r>
              <a:rPr lang="ru-RU" sz="2800" b="1" dirty="0">
                <a:solidFill>
                  <a:srgbClr val="FF0000"/>
                </a:solidFill>
              </a:rPr>
              <a:t>?</a:t>
            </a:r>
            <a:r>
              <a:rPr lang="ru-RU" sz="3600" b="1" dirty="0">
                <a:solidFill>
                  <a:srgbClr val="FF0000"/>
                </a:solidFill>
              </a:rPr>
              <a:t> </a:t>
            </a:r>
            <a:r>
              <a:rPr lang="ru-RU" sz="2800" dirty="0"/>
              <a:t>Образовательные услуги </a:t>
            </a:r>
            <a:r>
              <a:rPr lang="ru-RU" sz="2800" b="1" dirty="0">
                <a:solidFill>
                  <a:srgbClr val="FF0000"/>
                </a:solidFill>
              </a:rPr>
              <a:t>?</a:t>
            </a:r>
          </a:p>
          <a:p>
            <a:endParaRPr lang="ru-RU" sz="3600" b="1" dirty="0">
              <a:solidFill>
                <a:srgbClr val="FF0000"/>
              </a:solidFill>
            </a:endParaRPr>
          </a:p>
        </p:txBody>
      </p:sp>
    </p:spTree>
    <p:extLst>
      <p:ext uri="{BB962C8B-B14F-4D97-AF65-F5344CB8AC3E}">
        <p14:creationId xmlns:p14="http://schemas.microsoft.com/office/powerpoint/2010/main" val="314254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725E425-360C-43AB-86AA-A9FE7903C3BD}"/>
              </a:ext>
            </a:extLst>
          </p:cNvPr>
          <p:cNvSpPr txBox="1"/>
          <p:nvPr/>
        </p:nvSpPr>
        <p:spPr>
          <a:xfrm>
            <a:off x="2825811" y="183496"/>
            <a:ext cx="8496944" cy="584775"/>
          </a:xfrm>
          <a:prstGeom prst="rect">
            <a:avLst/>
          </a:prstGeom>
          <a:noFill/>
        </p:spPr>
        <p:txBody>
          <a:bodyPr wrap="square" rtlCol="0">
            <a:spAutoFit/>
          </a:bodyPr>
          <a:lstStyle/>
          <a:p>
            <a:r>
              <a:rPr lang="ru-RU" sz="3200" b="1" dirty="0">
                <a:solidFill>
                  <a:srgbClr val="002060"/>
                </a:solidFill>
                <a:latin typeface="Microsoft Sans Serif" panose="020B0604020202020204" pitchFamily="34" charset="0"/>
                <a:cs typeface="Microsoft Sans Serif" panose="020B0604020202020204" pitchFamily="34" charset="0"/>
              </a:rPr>
              <a:t>Когда могут отказать в патенте?</a:t>
            </a:r>
          </a:p>
        </p:txBody>
      </p:sp>
      <p:sp>
        <p:nvSpPr>
          <p:cNvPr id="9" name="TextBox 8">
            <a:extLst>
              <a:ext uri="{FF2B5EF4-FFF2-40B4-BE49-F238E27FC236}">
                <a16:creationId xmlns:a16="http://schemas.microsoft.com/office/drawing/2014/main" id="{22877CDD-1B81-446D-BA83-F8964F6BA46A}"/>
              </a:ext>
            </a:extLst>
          </p:cNvPr>
          <p:cNvSpPr txBox="1"/>
          <p:nvPr/>
        </p:nvSpPr>
        <p:spPr>
          <a:xfrm>
            <a:off x="1991544" y="4429116"/>
            <a:ext cx="7812868" cy="369332"/>
          </a:xfrm>
          <a:prstGeom prst="rect">
            <a:avLst/>
          </a:prstGeom>
          <a:noFill/>
        </p:spPr>
        <p:txBody>
          <a:bodyPr wrap="square" rtlCol="0">
            <a:spAutoFit/>
          </a:bodyPr>
          <a:lstStyle/>
          <a:p>
            <a:pPr algn="l"/>
            <a:endParaRPr lang="ru-RU" dirty="0"/>
          </a:p>
        </p:txBody>
      </p:sp>
      <p:sp>
        <p:nvSpPr>
          <p:cNvPr id="2" name="Прямоугольник 1">
            <a:extLst>
              <a:ext uri="{FF2B5EF4-FFF2-40B4-BE49-F238E27FC236}">
                <a16:creationId xmlns:a16="http://schemas.microsoft.com/office/drawing/2014/main" id="{40C29EA4-65AC-45B0-9FC1-6CAF69797608}"/>
              </a:ext>
            </a:extLst>
          </p:cNvPr>
          <p:cNvSpPr/>
          <p:nvPr/>
        </p:nvSpPr>
        <p:spPr>
          <a:xfrm>
            <a:off x="574285" y="1480110"/>
            <a:ext cx="8197182" cy="4524315"/>
          </a:xfrm>
          <a:prstGeom prst="rect">
            <a:avLst/>
          </a:prstGeom>
        </p:spPr>
        <p:txBody>
          <a:bodyPr wrap="square">
            <a:spAutoFit/>
          </a:bodyPr>
          <a:lstStyle/>
          <a:p>
            <a:pPr algn="just">
              <a:buFont typeface="+mj-lt"/>
              <a:buAutoNum type="arabicPeriod"/>
            </a:pPr>
            <a:r>
              <a:rPr lang="ru-RU" dirty="0">
                <a:latin typeface="Times New Roman" panose="02020603050405020304" pitchFamily="18" charset="0"/>
                <a:cs typeface="Times New Roman" panose="02020603050405020304" pitchFamily="18" charset="0"/>
              </a:rPr>
              <a:t>Не тот вид деятельности.</a:t>
            </a:r>
          </a:p>
          <a:p>
            <a:pPr algn="just">
              <a:buFont typeface="+mj-lt"/>
              <a:buAutoNum type="arabicPeriod"/>
            </a:pPr>
            <a:endParaRPr lang="ru-RU" dirty="0">
              <a:latin typeface="Times New Roman" panose="02020603050405020304" pitchFamily="18" charset="0"/>
              <a:cs typeface="Times New Roman" panose="02020603050405020304" pitchFamily="18" charset="0"/>
            </a:endParaRPr>
          </a:p>
          <a:p>
            <a:pPr algn="just">
              <a:buFont typeface="+mj-lt"/>
              <a:buAutoNum type="arabicPeriod"/>
            </a:pPr>
            <a:r>
              <a:rPr lang="ru-RU" dirty="0">
                <a:latin typeface="Times New Roman" panose="02020603050405020304" pitchFamily="18" charset="0"/>
                <a:cs typeface="Times New Roman" panose="02020603050405020304" pitchFamily="18" charset="0"/>
              </a:rPr>
              <a:t>Неверный срок патента(патент выдается по выбору индивидуального предпринимателя на любой период больше 1 мес. в пределах календарного года).</a:t>
            </a:r>
          </a:p>
          <a:p>
            <a:pPr algn="just">
              <a:buFont typeface="+mj-lt"/>
              <a:buAutoNum type="arabicPeriod"/>
            </a:pPr>
            <a:endParaRPr lang="ru-RU" dirty="0">
              <a:latin typeface="Times New Roman" panose="02020603050405020304" pitchFamily="18" charset="0"/>
              <a:cs typeface="Times New Roman" panose="02020603050405020304" pitchFamily="18" charset="0"/>
            </a:endParaRPr>
          </a:p>
          <a:p>
            <a:pPr algn="just">
              <a:buFont typeface="+mj-lt"/>
              <a:buAutoNum type="arabicPeriod"/>
            </a:pPr>
            <a:r>
              <a:rPr lang="ru-RU" dirty="0">
                <a:latin typeface="Times New Roman" panose="02020603050405020304" pitchFamily="18" charset="0"/>
                <a:cs typeface="Times New Roman" panose="02020603050405020304" pitchFamily="18" charset="0"/>
              </a:rPr>
              <a:t> Нарушение условия перехода на патентную систему налогообложения. </a:t>
            </a:r>
          </a:p>
          <a:p>
            <a:pPr algn="just"/>
            <a:r>
              <a:rPr lang="ru-RU" dirty="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Индивидуальный предприниматель, утративший право на применение патентной системы налогообложения или прекративший предпринимательскую деятельность, в отношении которой применялась патентная система налогообложения, до истечения срока действия патента, вправе вновь перейти на патентную систему налогообложения по этому же виду предпринимательской деятельности не ранее чем со следующего календарного года.).</a:t>
            </a:r>
          </a:p>
          <a:p>
            <a:pPr algn="just">
              <a:buFont typeface="+mj-lt"/>
              <a:buAutoNum type="arabicPeriod"/>
            </a:pP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4.Наличие недоимки по налогу, уплачиваемому в связи с применением патентной системы налогообложения.</a:t>
            </a:r>
          </a:p>
        </p:txBody>
      </p:sp>
      <p:pic>
        <p:nvPicPr>
          <p:cNvPr id="5" name="Picture 2" descr="Запрет на выезд из России">
            <a:extLst>
              <a:ext uri="{FF2B5EF4-FFF2-40B4-BE49-F238E27FC236}">
                <a16:creationId xmlns:a16="http://schemas.microsoft.com/office/drawing/2014/main" id="{212DE5AE-9D8E-414E-8CD0-C5CA58643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561" y="2230839"/>
            <a:ext cx="2567609" cy="256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55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63E113-008D-46F6-944A-4AC497768843}"/>
              </a:ext>
            </a:extLst>
          </p:cNvPr>
          <p:cNvSpPr/>
          <p:nvPr/>
        </p:nvSpPr>
        <p:spPr>
          <a:xfrm>
            <a:off x="785966" y="290038"/>
            <a:ext cx="9453057" cy="1077218"/>
          </a:xfrm>
          <a:prstGeom prst="rect">
            <a:avLst/>
          </a:prstGeom>
        </p:spPr>
        <p:txBody>
          <a:bodyPr wrap="square">
            <a:spAutoFit/>
          </a:bodyPr>
          <a:lstStyle/>
          <a:p>
            <a:pPr algn="ctr"/>
            <a:r>
              <a:rPr lang="ru-RU" sz="3200" b="1" dirty="0">
                <a:solidFill>
                  <a:srgbClr val="002060"/>
                </a:solidFill>
              </a:rPr>
              <a:t>Утрата права на применение </a:t>
            </a:r>
          </a:p>
          <a:p>
            <a:pPr algn="ctr"/>
            <a:r>
              <a:rPr lang="ru-RU" sz="3200" b="1" dirty="0">
                <a:solidFill>
                  <a:srgbClr val="002060"/>
                </a:solidFill>
              </a:rPr>
              <a:t>патентной системы налогообложения</a:t>
            </a:r>
          </a:p>
        </p:txBody>
      </p:sp>
      <p:sp>
        <p:nvSpPr>
          <p:cNvPr id="3" name="Прямоугольник 2">
            <a:extLst>
              <a:ext uri="{FF2B5EF4-FFF2-40B4-BE49-F238E27FC236}">
                <a16:creationId xmlns:a16="http://schemas.microsoft.com/office/drawing/2014/main" id="{9C0165FC-F419-47A7-B2AC-58B4F7F926FA}"/>
              </a:ext>
            </a:extLst>
          </p:cNvPr>
          <p:cNvSpPr/>
          <p:nvPr/>
        </p:nvSpPr>
        <p:spPr>
          <a:xfrm>
            <a:off x="632179" y="1784104"/>
            <a:ext cx="9606844" cy="4524315"/>
          </a:xfrm>
          <a:prstGeom prst="rect">
            <a:avLst/>
          </a:prstGeom>
        </p:spPr>
        <p:txBody>
          <a:bodyPr wrap="square">
            <a:spAutoFit/>
          </a:bodyPr>
          <a:lstStyle/>
          <a:p>
            <a:pPr algn="just"/>
            <a:r>
              <a:rPr lang="ru-RU" dirty="0">
                <a:solidFill>
                  <a:srgbClr val="405965"/>
                </a:solidFill>
              </a:rPr>
              <a:t>1. </a:t>
            </a:r>
            <a:r>
              <a:rPr lang="ru-RU" dirty="0">
                <a:cs typeface="Times New Roman" panose="02020603050405020304" pitchFamily="18" charset="0"/>
              </a:rPr>
              <a:t>Если с начала календарного года доходы налогоплательщика от реализации, по всем видам предпринимательской деятельности, в отношении которых применяется патентная система налогообложения, </a:t>
            </a:r>
            <a:r>
              <a:rPr lang="ru-RU" b="1" dirty="0">
                <a:cs typeface="Times New Roman" panose="02020603050405020304" pitchFamily="18" charset="0"/>
              </a:rPr>
              <a:t>превысили 60 млн. рублей.</a:t>
            </a:r>
          </a:p>
          <a:p>
            <a:pPr algn="just"/>
            <a:endParaRPr lang="ru-RU" dirty="0">
              <a:cs typeface="Times New Roman" panose="02020603050405020304" pitchFamily="18" charset="0"/>
            </a:endParaRPr>
          </a:p>
          <a:p>
            <a:pPr algn="just"/>
            <a:r>
              <a:rPr lang="ru-RU" dirty="0">
                <a:cs typeface="Times New Roman" panose="02020603050405020304" pitchFamily="18" charset="0"/>
              </a:rPr>
              <a:t>(</a:t>
            </a:r>
            <a:r>
              <a:rPr lang="ru-RU" i="1" dirty="0">
                <a:cs typeface="Times New Roman" panose="02020603050405020304" pitchFamily="18" charset="0"/>
              </a:rPr>
              <a:t>При применении одновременно патентной систему налогообложения и упрощенной системы налогообложения, учитываются доходы от реализации по обоим налоговым режимам</a:t>
            </a:r>
            <a:r>
              <a:rPr lang="ru-RU" dirty="0">
                <a:cs typeface="Times New Roman" panose="02020603050405020304" pitchFamily="18" charset="0"/>
              </a:rPr>
              <a:t>.)</a:t>
            </a:r>
          </a:p>
          <a:p>
            <a:pPr algn="just"/>
            <a:br>
              <a:rPr lang="ru-RU" dirty="0">
                <a:cs typeface="Times New Roman" panose="02020603050405020304" pitchFamily="18" charset="0"/>
              </a:rPr>
            </a:br>
            <a:endParaRPr lang="ru-RU" dirty="0">
              <a:cs typeface="Times New Roman" panose="02020603050405020304" pitchFamily="18" charset="0"/>
            </a:endParaRPr>
          </a:p>
          <a:p>
            <a:pPr algn="just"/>
            <a:r>
              <a:rPr lang="ru-RU" dirty="0">
                <a:cs typeface="Times New Roman" panose="02020603050405020304" pitchFamily="18" charset="0"/>
              </a:rPr>
              <a:t>2. Если в течение налогового периода средняя численность наемных работников, по всем видам предпринимательской деятельности, </a:t>
            </a:r>
            <a:r>
              <a:rPr lang="ru-RU" b="1" dirty="0">
                <a:cs typeface="Times New Roman" panose="02020603050405020304" pitchFamily="18" charset="0"/>
              </a:rPr>
              <a:t>превысила</a:t>
            </a:r>
            <a:r>
              <a:rPr lang="ru-RU" dirty="0">
                <a:cs typeface="Times New Roman" panose="02020603050405020304" pitchFamily="18" charset="0"/>
              </a:rPr>
              <a:t> </a:t>
            </a:r>
            <a:r>
              <a:rPr lang="ru-RU" b="1" dirty="0">
                <a:cs typeface="Times New Roman" panose="02020603050405020304" pitchFamily="18" charset="0"/>
              </a:rPr>
              <a:t>15 человек.</a:t>
            </a:r>
          </a:p>
          <a:p>
            <a:pPr algn="just"/>
            <a:endParaRPr lang="ru-RU" dirty="0">
              <a:cs typeface="Times New Roman" panose="02020603050405020304" pitchFamily="18" charset="0"/>
            </a:endParaRPr>
          </a:p>
          <a:p>
            <a:pPr algn="just"/>
            <a:r>
              <a:rPr lang="ru-RU" dirty="0">
                <a:cs typeface="Times New Roman" panose="02020603050405020304" pitchFamily="18" charset="0"/>
              </a:rPr>
              <a:t>(</a:t>
            </a:r>
            <a:r>
              <a:rPr lang="ru-RU" i="1" dirty="0">
                <a:cs typeface="Times New Roman" panose="02020603050405020304" pitchFamily="18" charset="0"/>
              </a:rPr>
              <a:t>Заявление об утрате права на применение патентной системы налогообложения подается в налоговый орган в течение 10 календарных дней со дня наступления обстоятельства, являющегося основанием для утраты права на применение патентной системы налогообложения (п. 8 ст. 346.45 НК РФ).</a:t>
            </a:r>
          </a:p>
        </p:txBody>
      </p:sp>
      <p:pic>
        <p:nvPicPr>
          <p:cNvPr id="4" name="Рисунок 3">
            <a:extLst>
              <a:ext uri="{FF2B5EF4-FFF2-40B4-BE49-F238E27FC236}">
                <a16:creationId xmlns:a16="http://schemas.microsoft.com/office/drawing/2014/main" id="{3C2B976C-BF96-4059-8EA5-59CA31ABF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4532" y="269197"/>
            <a:ext cx="1836573" cy="1736578"/>
          </a:xfrm>
          <a:prstGeom prst="rect">
            <a:avLst/>
          </a:prstGeom>
        </p:spPr>
      </p:pic>
    </p:spTree>
    <p:extLst>
      <p:ext uri="{BB962C8B-B14F-4D97-AF65-F5344CB8AC3E}">
        <p14:creationId xmlns:p14="http://schemas.microsoft.com/office/powerpoint/2010/main" val="400968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090B6EE-2FE8-4959-AFDD-7653AB55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97" y="1230199"/>
            <a:ext cx="2187600" cy="2455251"/>
          </a:xfrm>
          <a:prstGeom prst="rect">
            <a:avLst/>
          </a:prstGeom>
        </p:spPr>
      </p:pic>
      <p:sp>
        <p:nvSpPr>
          <p:cNvPr id="3" name="Овал 2">
            <a:extLst>
              <a:ext uri="{FF2B5EF4-FFF2-40B4-BE49-F238E27FC236}">
                <a16:creationId xmlns:a16="http://schemas.microsoft.com/office/drawing/2014/main" id="{3E90094B-7832-4BE6-AD9E-A7D7EBB3B2DB}"/>
              </a:ext>
            </a:extLst>
          </p:cNvPr>
          <p:cNvSpPr/>
          <p:nvPr/>
        </p:nvSpPr>
        <p:spPr bwMode="auto">
          <a:xfrm>
            <a:off x="4605753" y="398854"/>
            <a:ext cx="6558957" cy="2736304"/>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just"/>
            <a:r>
              <a:rPr lang="ru-RU" sz="2400" baseline="-25000" dirty="0"/>
              <a:t>ИП получил патент на ремонт и пошив одежды</a:t>
            </a:r>
          </a:p>
          <a:p>
            <a:pPr algn="just"/>
            <a:r>
              <a:rPr lang="ru-RU" sz="2400" baseline="-25000" dirty="0"/>
              <a:t>по индивидуальным заказам.</a:t>
            </a:r>
          </a:p>
          <a:p>
            <a:pPr algn="just"/>
            <a:r>
              <a:rPr lang="ru-RU" sz="2400" baseline="-25000" dirty="0"/>
              <a:t>Имеет ли он право в рамках данного патента </a:t>
            </a:r>
          </a:p>
          <a:p>
            <a:pPr algn="just"/>
            <a:r>
              <a:rPr lang="ru-RU" sz="2400" baseline="-25000" dirty="0"/>
              <a:t>продавать изделия собственного пошива?</a:t>
            </a:r>
          </a:p>
        </p:txBody>
      </p:sp>
      <p:sp>
        <p:nvSpPr>
          <p:cNvPr id="4" name="TextBox 3">
            <a:extLst>
              <a:ext uri="{FF2B5EF4-FFF2-40B4-BE49-F238E27FC236}">
                <a16:creationId xmlns:a16="http://schemas.microsoft.com/office/drawing/2014/main" id="{8788549A-15E7-79BD-F6AD-BECD5039D95E}"/>
              </a:ext>
            </a:extLst>
          </p:cNvPr>
          <p:cNvSpPr txBox="1"/>
          <p:nvPr/>
        </p:nvSpPr>
        <p:spPr>
          <a:xfrm>
            <a:off x="5046133" y="5825067"/>
            <a:ext cx="6457245" cy="369332"/>
          </a:xfrm>
          <a:prstGeom prst="rect">
            <a:avLst/>
          </a:prstGeom>
          <a:noFill/>
        </p:spPr>
        <p:txBody>
          <a:bodyPr wrap="square" rtlCol="0">
            <a:spAutoFit/>
          </a:bodyPr>
          <a:lstStyle/>
          <a:p>
            <a:r>
              <a:rPr lang="ru-RU" dirty="0"/>
              <a:t>Письмо Минфина от 20.08.2020 №03-11-09/73386</a:t>
            </a:r>
          </a:p>
        </p:txBody>
      </p:sp>
    </p:spTree>
    <p:extLst>
      <p:ext uri="{BB962C8B-B14F-4D97-AF65-F5344CB8AC3E}">
        <p14:creationId xmlns:p14="http://schemas.microsoft.com/office/powerpoint/2010/main" val="293215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090B6EE-2FE8-4959-AFDD-7653AB55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78" y="591228"/>
            <a:ext cx="2187600" cy="2455251"/>
          </a:xfrm>
          <a:prstGeom prst="rect">
            <a:avLst/>
          </a:prstGeom>
        </p:spPr>
      </p:pic>
      <p:sp>
        <p:nvSpPr>
          <p:cNvPr id="3" name="Овал 2">
            <a:extLst>
              <a:ext uri="{FF2B5EF4-FFF2-40B4-BE49-F238E27FC236}">
                <a16:creationId xmlns:a16="http://schemas.microsoft.com/office/drawing/2014/main" id="{3E90094B-7832-4BE6-AD9E-A7D7EBB3B2DB}"/>
              </a:ext>
            </a:extLst>
          </p:cNvPr>
          <p:cNvSpPr/>
          <p:nvPr/>
        </p:nvSpPr>
        <p:spPr bwMode="auto">
          <a:xfrm>
            <a:off x="4075176" y="561693"/>
            <a:ext cx="7403179" cy="2675466"/>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just"/>
            <a:r>
              <a:rPr lang="ru-RU" sz="2400" baseline="-25000" dirty="0"/>
              <a:t>ИП занимается обучением населения на курсах. </a:t>
            </a:r>
          </a:p>
          <a:p>
            <a:pPr algn="just"/>
            <a:r>
              <a:rPr lang="ru-RU" sz="2400" baseline="-25000" dirty="0"/>
              <a:t>Она решила привлечь специалистов-лекторов из других</a:t>
            </a:r>
          </a:p>
          <a:p>
            <a:pPr algn="just"/>
            <a:r>
              <a:rPr lang="ru-RU" sz="2400" baseline="-25000" dirty="0"/>
              <a:t>Компаний и хотела заключить договор с Компанией,</a:t>
            </a:r>
          </a:p>
          <a:p>
            <a:pPr algn="just"/>
            <a:r>
              <a:rPr lang="ru-RU" sz="2400" baseline="-25000" dirty="0"/>
              <a:t>где они работали. Ведь это выгодно!</a:t>
            </a:r>
          </a:p>
          <a:p>
            <a:pPr algn="just"/>
            <a:r>
              <a:rPr lang="ru-RU" sz="2400" baseline="-25000" dirty="0"/>
              <a:t>Но можно ли?</a:t>
            </a:r>
          </a:p>
        </p:txBody>
      </p:sp>
      <p:sp>
        <p:nvSpPr>
          <p:cNvPr id="4" name="TextBox 3">
            <a:extLst>
              <a:ext uri="{FF2B5EF4-FFF2-40B4-BE49-F238E27FC236}">
                <a16:creationId xmlns:a16="http://schemas.microsoft.com/office/drawing/2014/main" id="{2369B179-4D45-49B0-904C-5322B872D7CA}"/>
              </a:ext>
            </a:extLst>
          </p:cNvPr>
          <p:cNvSpPr txBox="1"/>
          <p:nvPr/>
        </p:nvSpPr>
        <p:spPr>
          <a:xfrm>
            <a:off x="882978" y="3340978"/>
            <a:ext cx="8500533" cy="461665"/>
          </a:xfrm>
          <a:prstGeom prst="rect">
            <a:avLst/>
          </a:prstGeom>
          <a:noFill/>
        </p:spPr>
        <p:txBody>
          <a:bodyPr wrap="square" rtlCol="0">
            <a:spAutoFit/>
          </a:bodyPr>
          <a:lstStyle/>
          <a:p>
            <a:r>
              <a:rPr lang="ru-RU" sz="2400" b="1" dirty="0"/>
              <a:t>П.5 ст. 346.43 НК РФ </a:t>
            </a:r>
          </a:p>
        </p:txBody>
      </p:sp>
      <p:sp>
        <p:nvSpPr>
          <p:cNvPr id="6" name="TextBox 5">
            <a:extLst>
              <a:ext uri="{FF2B5EF4-FFF2-40B4-BE49-F238E27FC236}">
                <a16:creationId xmlns:a16="http://schemas.microsoft.com/office/drawing/2014/main" id="{43E56A41-CE95-421D-940E-D23066BA285B}"/>
              </a:ext>
            </a:extLst>
          </p:cNvPr>
          <p:cNvSpPr txBox="1"/>
          <p:nvPr/>
        </p:nvSpPr>
        <p:spPr>
          <a:xfrm>
            <a:off x="882978" y="3894448"/>
            <a:ext cx="9956799" cy="2031325"/>
          </a:xfrm>
          <a:prstGeom prst="rect">
            <a:avLst/>
          </a:prstGeom>
          <a:noFill/>
        </p:spPr>
        <p:txBody>
          <a:bodyPr wrap="square">
            <a:spAutoFit/>
          </a:bodyPr>
          <a:lstStyle/>
          <a:p>
            <a:pPr algn="just"/>
            <a:r>
              <a:rPr lang="ru-RU" b="0" i="0" dirty="0">
                <a:solidFill>
                  <a:srgbClr val="000000"/>
                </a:solidFill>
                <a:effectLst/>
                <a:cs typeface="Times New Roman" panose="02020603050405020304" pitchFamily="18" charset="0"/>
              </a:rPr>
              <a:t>При применении патентной системы налогообложения индивидуальный предприниматель вправе привлекать наемных работников, в том числе по договорам гражданско-правового характера. При этом </a:t>
            </a:r>
            <a:r>
              <a:rPr lang="ru-RU" b="0" i="0" u="none" strike="noStrike" dirty="0">
                <a:solidFill>
                  <a:schemeClr val="accent1"/>
                </a:solidFill>
                <a:effectLst/>
                <a:cs typeface="Times New Roman" panose="02020603050405020304" pitchFamily="18" charset="0"/>
              </a:rPr>
              <a:t>средняя</a:t>
            </a:r>
            <a:r>
              <a:rPr lang="ru-RU" b="0" i="0" dirty="0">
                <a:solidFill>
                  <a:srgbClr val="000000"/>
                </a:solidFill>
                <a:effectLst/>
                <a:cs typeface="Times New Roman" panose="02020603050405020304" pitchFamily="18" charset="0"/>
              </a:rPr>
              <a:t> численность наемных работников, определяемая в порядке, устанавливаемом федеральным органом исполнительной власти, уполномоченным в области статистики, не должна превышать за налоговый период 15 человек по всем видам предпринимательской деятельности, осуществляемым индивидуальным предпринимателем, в отношении которых применяется патентная система налогообложения.</a:t>
            </a:r>
            <a:endParaRPr lang="ru-RU" dirty="0">
              <a:cs typeface="Times New Roman" panose="02020603050405020304" pitchFamily="18" charset="0"/>
            </a:endParaRPr>
          </a:p>
        </p:txBody>
      </p:sp>
      <p:sp>
        <p:nvSpPr>
          <p:cNvPr id="7" name="TextBox 6">
            <a:extLst>
              <a:ext uri="{FF2B5EF4-FFF2-40B4-BE49-F238E27FC236}">
                <a16:creationId xmlns:a16="http://schemas.microsoft.com/office/drawing/2014/main" id="{0004E099-3B47-4421-AF32-E7C2BB772D28}"/>
              </a:ext>
            </a:extLst>
          </p:cNvPr>
          <p:cNvSpPr txBox="1"/>
          <p:nvPr/>
        </p:nvSpPr>
        <p:spPr>
          <a:xfrm>
            <a:off x="882978" y="6075461"/>
            <a:ext cx="9302034" cy="400110"/>
          </a:xfrm>
          <a:prstGeom prst="rect">
            <a:avLst/>
          </a:prstGeom>
          <a:noFill/>
        </p:spPr>
        <p:txBody>
          <a:bodyPr wrap="none" rtlCol="0">
            <a:spAutoFit/>
          </a:bodyPr>
          <a:lstStyle/>
          <a:p>
            <a:r>
              <a:rPr lang="ru-RU" sz="2000" dirty="0"/>
              <a:t>Письма Минфина №03-01-15/24334 от 12.04.2018, №03-11-12/18632 от 23.03.2018)</a:t>
            </a:r>
          </a:p>
        </p:txBody>
      </p:sp>
    </p:spTree>
    <p:extLst>
      <p:ext uri="{BB962C8B-B14F-4D97-AF65-F5344CB8AC3E}">
        <p14:creationId xmlns:p14="http://schemas.microsoft.com/office/powerpoint/2010/main" val="214912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848D3-D93E-4BBF-9146-196243928F48}"/>
              </a:ext>
            </a:extLst>
          </p:cNvPr>
          <p:cNvSpPr txBox="1"/>
          <p:nvPr/>
        </p:nvSpPr>
        <p:spPr>
          <a:xfrm>
            <a:off x="3071664" y="692698"/>
            <a:ext cx="6048672" cy="584775"/>
          </a:xfrm>
          <a:prstGeom prst="rect">
            <a:avLst/>
          </a:prstGeom>
          <a:noFill/>
        </p:spPr>
        <p:txBody>
          <a:bodyPr wrap="square" rtlCol="0">
            <a:spAutoFit/>
          </a:bodyPr>
          <a:lstStyle/>
          <a:p>
            <a:r>
              <a:rPr lang="ru-RU" sz="3200" b="1" dirty="0">
                <a:solidFill>
                  <a:srgbClr val="002060"/>
                </a:solidFill>
              </a:rPr>
              <a:t>Снятие с учета в течение 5 дней</a:t>
            </a:r>
          </a:p>
        </p:txBody>
      </p:sp>
      <p:sp>
        <p:nvSpPr>
          <p:cNvPr id="2" name="TextBox 1">
            <a:extLst>
              <a:ext uri="{FF2B5EF4-FFF2-40B4-BE49-F238E27FC236}">
                <a16:creationId xmlns:a16="http://schemas.microsoft.com/office/drawing/2014/main" id="{BFF4DB08-3025-4B4D-83BC-9BD4D0DC0BE4}"/>
              </a:ext>
            </a:extLst>
          </p:cNvPr>
          <p:cNvSpPr txBox="1"/>
          <p:nvPr/>
        </p:nvSpPr>
        <p:spPr>
          <a:xfrm>
            <a:off x="706145" y="1864788"/>
            <a:ext cx="9995722" cy="2677656"/>
          </a:xfrm>
          <a:prstGeom prst="rect">
            <a:avLst/>
          </a:prstGeom>
          <a:noFill/>
        </p:spPr>
        <p:txBody>
          <a:bodyPr wrap="square" rtlCol="0">
            <a:spAutoFit/>
          </a:bodyPr>
          <a:lstStyle/>
          <a:p>
            <a:pPr algn="just"/>
            <a:r>
              <a:rPr lang="ru-RU" sz="2400" dirty="0"/>
              <a:t>Истек срок патента – автоматически.</a:t>
            </a:r>
          </a:p>
          <a:p>
            <a:pPr algn="just"/>
            <a:endParaRPr lang="ru-RU" sz="2400" dirty="0"/>
          </a:p>
          <a:p>
            <a:pPr algn="just"/>
            <a:r>
              <a:rPr lang="ru-RU" sz="2400" dirty="0"/>
              <a:t>Утрата права на патент - заявление в налоговый орган.</a:t>
            </a:r>
          </a:p>
          <a:p>
            <a:pPr algn="just"/>
            <a:endParaRPr lang="ru-RU" sz="2400" dirty="0"/>
          </a:p>
          <a:p>
            <a:pPr algn="just"/>
            <a:r>
              <a:rPr lang="ru-RU" sz="2400" dirty="0"/>
              <a:t>Прекращение предпринимательской деятельности, в отношении которой применяется патентная система налогообложения - заявление в налоговый орган. </a:t>
            </a:r>
          </a:p>
        </p:txBody>
      </p:sp>
      <p:pic>
        <p:nvPicPr>
          <p:cNvPr id="1028" name="Picture 4" descr="Снятие кассы с учета в налоговой">
            <a:extLst>
              <a:ext uri="{FF2B5EF4-FFF2-40B4-BE49-F238E27FC236}">
                <a16:creationId xmlns:a16="http://schemas.microsoft.com/office/drawing/2014/main" id="{C88DE31B-93FE-4861-9646-5AF258DE6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889" y="4375324"/>
            <a:ext cx="2482676" cy="248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55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49</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01026" y="3667204"/>
            <a:ext cx="3185107" cy="2585323"/>
          </a:xfrm>
          <a:prstGeom prst="rect">
            <a:avLst/>
          </a:prstGeom>
          <a:noFill/>
        </p:spPr>
        <p:txBody>
          <a:bodyPr wrap="square" rtlCol="0">
            <a:spAutoFit/>
          </a:bodyPr>
          <a:lstStyle/>
          <a:p>
            <a:r>
              <a:rPr lang="ru-RU" dirty="0">
                <a:solidFill>
                  <a:srgbClr val="002060"/>
                </a:solidFill>
              </a:rPr>
              <a:t>Предприниматель имеет в Москве 2 объекта недвижимости. </a:t>
            </a:r>
          </a:p>
          <a:p>
            <a:r>
              <a:rPr lang="ru-RU" dirty="0">
                <a:solidFill>
                  <a:srgbClr val="002060"/>
                </a:solidFill>
              </a:rPr>
              <a:t>Сдает в аренду.</a:t>
            </a:r>
          </a:p>
          <a:p>
            <a:r>
              <a:rPr lang="ru-RU" dirty="0">
                <a:solidFill>
                  <a:srgbClr val="002060"/>
                </a:solidFill>
              </a:rPr>
              <a:t>По одному оплатил патент. </a:t>
            </a:r>
          </a:p>
          <a:p>
            <a:r>
              <a:rPr lang="ru-RU" dirty="0">
                <a:solidFill>
                  <a:srgbClr val="002060"/>
                </a:solidFill>
              </a:rPr>
              <a:t>По другому платит УСН.</a:t>
            </a:r>
          </a:p>
          <a:p>
            <a:r>
              <a:rPr lang="ru-RU" dirty="0">
                <a:solidFill>
                  <a:srgbClr val="002060"/>
                </a:solidFill>
              </a:rPr>
              <a:t>Правомерны ли действия предпринимателя?</a:t>
            </a:r>
          </a:p>
          <a:p>
            <a:endParaRPr lang="ru-RU" dirty="0">
              <a:solidFill>
                <a:srgbClr val="002060"/>
              </a:solidFill>
            </a:endParaRPr>
          </a:p>
        </p:txBody>
      </p:sp>
    </p:spTree>
    <p:extLst>
      <p:ext uri="{BB962C8B-B14F-4D97-AF65-F5344CB8AC3E}">
        <p14:creationId xmlns:p14="http://schemas.microsoft.com/office/powerpoint/2010/main" val="207140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8341B-E754-41B5-BBF0-3EBBA494DD59}"/>
              </a:ext>
            </a:extLst>
          </p:cNvPr>
          <p:cNvSpPr txBox="1"/>
          <p:nvPr/>
        </p:nvSpPr>
        <p:spPr>
          <a:xfrm>
            <a:off x="951008" y="171696"/>
            <a:ext cx="10539659" cy="646331"/>
          </a:xfrm>
          <a:prstGeom prst="rect">
            <a:avLst/>
          </a:prstGeom>
          <a:noFill/>
        </p:spPr>
        <p:txBody>
          <a:bodyPr wrap="square" rtlCol="0">
            <a:spAutoFit/>
          </a:bodyPr>
          <a:lstStyle/>
          <a:p>
            <a:pPr algn="ctr"/>
            <a:r>
              <a:rPr lang="ru-RU" sz="3600" b="1" dirty="0">
                <a:solidFill>
                  <a:srgbClr val="002060"/>
                </a:solidFill>
                <a:cs typeface="Times New Roman" panose="02020603050405020304" pitchFamily="18" charset="0"/>
              </a:rPr>
              <a:t>Виды деятельности по патенту- ст. 346.43 НК РФ:</a:t>
            </a:r>
          </a:p>
        </p:txBody>
      </p:sp>
      <p:sp>
        <p:nvSpPr>
          <p:cNvPr id="5" name="TextBox 4">
            <a:extLst>
              <a:ext uri="{FF2B5EF4-FFF2-40B4-BE49-F238E27FC236}">
                <a16:creationId xmlns:a16="http://schemas.microsoft.com/office/drawing/2014/main" id="{AFC26099-A5FF-4569-84DC-CDF3E7291A12}"/>
              </a:ext>
            </a:extLst>
          </p:cNvPr>
          <p:cNvSpPr txBox="1"/>
          <p:nvPr/>
        </p:nvSpPr>
        <p:spPr>
          <a:xfrm>
            <a:off x="409405" y="2312681"/>
            <a:ext cx="10824072" cy="4370427"/>
          </a:xfrm>
          <a:prstGeom prst="rect">
            <a:avLst/>
          </a:prstGeom>
          <a:noFill/>
        </p:spPr>
        <p:txBody>
          <a:bodyPr wrap="square" rtlCol="0">
            <a:spAutoFit/>
          </a:bodyPr>
          <a:lstStyle/>
          <a:p>
            <a:pPr algn="just"/>
            <a:r>
              <a:rPr lang="ru-RU" sz="2000" dirty="0">
                <a:cs typeface="Times New Roman" panose="02020603050405020304" pitchFamily="18" charset="0"/>
              </a:rPr>
              <a:t>- Ремонт и пошив одежды;</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Услуги по уборке жилых помещений;</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Проведение занятий по физической культуре и спорту;</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Осуществление частной детективной деятельности лицом, имеющим лицензию;</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a:t>
            </a:r>
            <a:r>
              <a:rPr lang="ru-RU" sz="2000" b="1" dirty="0">
                <a:cs typeface="Times New Roman" panose="02020603050405020304" pitchFamily="18" charset="0"/>
              </a:rPr>
              <a:t> Розничная торговля</a:t>
            </a:r>
            <a:r>
              <a:rPr lang="ru-RU" sz="2000" dirty="0">
                <a:cs typeface="Times New Roman" panose="02020603050405020304" pitchFamily="18" charset="0"/>
              </a:rPr>
              <a:t>, осуществляемая через объекты стационарной торговой сети с площадью торгового зала не более </a:t>
            </a:r>
            <a:r>
              <a:rPr lang="ru-RU" sz="2000" b="1" dirty="0">
                <a:cs typeface="Times New Roman" panose="02020603050405020304" pitchFamily="18" charset="0"/>
              </a:rPr>
              <a:t>50 квадратных метров </a:t>
            </a:r>
            <a:r>
              <a:rPr lang="ru-RU" sz="2000" dirty="0">
                <a:cs typeface="Times New Roman" panose="02020603050405020304" pitchFamily="18" charset="0"/>
              </a:rPr>
              <a:t>по каждому объекту организации торговли;</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Розничная торговля, осуществляемая через объекты стационарной торговой сети, </a:t>
            </a:r>
            <a:r>
              <a:rPr lang="ru-RU" sz="2000" b="1" dirty="0">
                <a:cs typeface="Times New Roman" panose="02020603050405020304" pitchFamily="18" charset="0"/>
              </a:rPr>
              <a:t>не имеющие торговых залов</a:t>
            </a:r>
            <a:r>
              <a:rPr lang="ru-RU" sz="2000" dirty="0">
                <a:cs typeface="Times New Roman" panose="02020603050405020304" pitchFamily="18" charset="0"/>
              </a:rPr>
              <a:t>, а также через объекты нестационарной торговой сети;</a:t>
            </a:r>
          </a:p>
          <a:p>
            <a:pPr algn="just"/>
            <a:endParaRPr lang="ru-RU" dirty="0"/>
          </a:p>
        </p:txBody>
      </p:sp>
      <p:sp>
        <p:nvSpPr>
          <p:cNvPr id="4" name="Стрелка: вправо с вырезом 3">
            <a:extLst>
              <a:ext uri="{FF2B5EF4-FFF2-40B4-BE49-F238E27FC236}">
                <a16:creationId xmlns:a16="http://schemas.microsoft.com/office/drawing/2014/main" id="{DCD4D8F2-12B9-47FC-B8B1-0232C8E664AE}"/>
              </a:ext>
            </a:extLst>
          </p:cNvPr>
          <p:cNvSpPr/>
          <p:nvPr/>
        </p:nvSpPr>
        <p:spPr bwMode="auto">
          <a:xfrm rot="5400000">
            <a:off x="11194523" y="5747245"/>
            <a:ext cx="1047122" cy="830997"/>
          </a:xfrm>
          <a:prstGeom prst="notchedRightArrow">
            <a:avLst/>
          </a:prstGeom>
          <a:solidFill>
            <a:srgbClr val="0070C0"/>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ru-RU" sz="2400" baseline="-25000"/>
          </a:p>
        </p:txBody>
      </p:sp>
      <p:pic>
        <p:nvPicPr>
          <p:cNvPr id="6" name="Рисунок 5">
            <a:extLst>
              <a:ext uri="{FF2B5EF4-FFF2-40B4-BE49-F238E27FC236}">
                <a16:creationId xmlns:a16="http://schemas.microsoft.com/office/drawing/2014/main" id="{6926D28B-9DBB-49E8-8DFE-675C9B708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0567" y="1055775"/>
            <a:ext cx="1914948" cy="1810686"/>
          </a:xfrm>
          <a:prstGeom prst="rect">
            <a:avLst/>
          </a:prstGeom>
        </p:spPr>
      </p:pic>
      <p:sp>
        <p:nvSpPr>
          <p:cNvPr id="3" name="TextBox 2">
            <a:extLst>
              <a:ext uri="{FF2B5EF4-FFF2-40B4-BE49-F238E27FC236}">
                <a16:creationId xmlns:a16="http://schemas.microsoft.com/office/drawing/2014/main" id="{EE183364-F9D4-483E-99F6-9757503941CC}"/>
              </a:ext>
            </a:extLst>
          </p:cNvPr>
          <p:cNvSpPr txBox="1"/>
          <p:nvPr/>
        </p:nvSpPr>
        <p:spPr>
          <a:xfrm>
            <a:off x="2028090" y="978069"/>
            <a:ext cx="7586701" cy="1384995"/>
          </a:xfrm>
          <a:prstGeom prst="rect">
            <a:avLst/>
          </a:prstGeom>
          <a:noFill/>
        </p:spPr>
        <p:txBody>
          <a:bodyPr wrap="square" rtlCol="0">
            <a:spAutoFit/>
          </a:bodyPr>
          <a:lstStyle/>
          <a:p>
            <a:pPr algn="ctr"/>
            <a:r>
              <a:rPr lang="ru-RU" sz="2800" b="1" dirty="0">
                <a:solidFill>
                  <a:srgbClr val="FF0000"/>
                </a:solidFill>
                <a:cs typeface="Times New Roman" panose="02020603050405020304" pitchFamily="18" charset="0"/>
              </a:rPr>
              <a:t>Раньше - закрытый перечень видов деятельности установлен на уровне Федерального Закона!!!!</a:t>
            </a:r>
          </a:p>
        </p:txBody>
      </p:sp>
    </p:spTree>
    <p:extLst>
      <p:ext uri="{BB962C8B-B14F-4D97-AF65-F5344CB8AC3E}">
        <p14:creationId xmlns:p14="http://schemas.microsoft.com/office/powerpoint/2010/main" val="347085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6F5F9-4143-455B-8998-BCFDEE8560C0}"/>
              </a:ext>
            </a:extLst>
          </p:cNvPr>
          <p:cNvSpPr txBox="1"/>
          <p:nvPr/>
        </p:nvSpPr>
        <p:spPr>
          <a:xfrm>
            <a:off x="358421" y="1229001"/>
            <a:ext cx="10408356" cy="4401205"/>
          </a:xfrm>
          <a:prstGeom prst="rect">
            <a:avLst/>
          </a:prstGeom>
          <a:noFill/>
        </p:spPr>
        <p:txBody>
          <a:bodyPr wrap="square" rtlCol="0">
            <a:spAutoFit/>
          </a:bodyPr>
          <a:lstStyle/>
          <a:p>
            <a:r>
              <a:rPr lang="ru-RU" sz="2800" dirty="0">
                <a:cs typeface="Times New Roman" panose="02020603050405020304" pitchFamily="18" charset="0"/>
              </a:rPr>
              <a:t>Москва – 1 объект-патент</a:t>
            </a:r>
          </a:p>
          <a:p>
            <a:r>
              <a:rPr lang="ru-RU" sz="2800" dirty="0">
                <a:cs typeface="Times New Roman" panose="02020603050405020304" pitchFamily="18" charset="0"/>
              </a:rPr>
              <a:t>                   2 объект- УСН</a:t>
            </a:r>
          </a:p>
          <a:p>
            <a:endParaRPr lang="ru-RU" sz="2800" dirty="0">
              <a:cs typeface="Times New Roman" panose="02020603050405020304" pitchFamily="18" charset="0"/>
            </a:endParaRPr>
          </a:p>
          <a:p>
            <a:endParaRPr lang="ru-RU" sz="2800" dirty="0">
              <a:cs typeface="Times New Roman" panose="02020603050405020304" pitchFamily="18" charset="0"/>
            </a:endParaRPr>
          </a:p>
          <a:p>
            <a:endParaRPr lang="ru-RU" sz="2800" dirty="0">
              <a:cs typeface="Times New Roman" panose="02020603050405020304" pitchFamily="18" charset="0"/>
            </a:endParaRPr>
          </a:p>
          <a:p>
            <a:r>
              <a:rPr lang="ru-RU" sz="2800" dirty="0">
                <a:cs typeface="Times New Roman" panose="02020603050405020304" pitchFamily="18" charset="0"/>
              </a:rPr>
              <a:t>Москва - 1 объект – патент</a:t>
            </a:r>
          </a:p>
          <a:p>
            <a:r>
              <a:rPr lang="ru-RU" sz="2800" dirty="0">
                <a:cs typeface="Times New Roman" panose="02020603050405020304" pitchFamily="18" charset="0"/>
              </a:rPr>
              <a:t>Смоленск 2 объект - УСН</a:t>
            </a:r>
          </a:p>
          <a:p>
            <a:endParaRPr lang="ru-RU" sz="2800" dirty="0">
              <a:cs typeface="Times New Roman" panose="02020603050405020304" pitchFamily="18" charset="0"/>
            </a:endParaRPr>
          </a:p>
          <a:p>
            <a:r>
              <a:rPr lang="ru-RU" sz="2800" dirty="0">
                <a:cs typeface="Times New Roman" panose="02020603050405020304" pitchFamily="18" charset="0"/>
              </a:rPr>
              <a:t>Москва – аренда - патент</a:t>
            </a:r>
          </a:p>
          <a:p>
            <a:r>
              <a:rPr lang="ru-RU" sz="2800" dirty="0">
                <a:cs typeface="Times New Roman" panose="02020603050405020304" pitchFamily="18" charset="0"/>
              </a:rPr>
              <a:t>Салон красоты - УСН</a:t>
            </a:r>
          </a:p>
        </p:txBody>
      </p:sp>
      <p:cxnSp>
        <p:nvCxnSpPr>
          <p:cNvPr id="5" name="Прямая соединительная линия 4">
            <a:extLst>
              <a:ext uri="{FF2B5EF4-FFF2-40B4-BE49-F238E27FC236}">
                <a16:creationId xmlns:a16="http://schemas.microsoft.com/office/drawing/2014/main" id="{D2D998FE-D1B8-4536-B99B-175CD9A8CA36}"/>
              </a:ext>
            </a:extLst>
          </p:cNvPr>
          <p:cNvCxnSpPr>
            <a:cxnSpLocks/>
          </p:cNvCxnSpPr>
          <p:nvPr/>
        </p:nvCxnSpPr>
        <p:spPr>
          <a:xfrm flipH="1" flipV="1">
            <a:off x="1103838" y="832542"/>
            <a:ext cx="2506134" cy="1749777"/>
          </a:xfrm>
          <a:prstGeom prst="line">
            <a:avLst/>
          </a:prstGeom>
          <a:ln w="57150"/>
        </p:spPr>
        <p:style>
          <a:lnRef idx="2">
            <a:schemeClr val="dk1"/>
          </a:lnRef>
          <a:fillRef idx="0">
            <a:schemeClr val="dk1"/>
          </a:fillRef>
          <a:effectRef idx="1">
            <a:schemeClr val="dk1"/>
          </a:effectRef>
          <a:fontRef idx="minor">
            <a:schemeClr val="tx1"/>
          </a:fontRef>
        </p:style>
      </p:cxnSp>
      <p:cxnSp>
        <p:nvCxnSpPr>
          <p:cNvPr id="7" name="Прямая соединительная линия 6">
            <a:extLst>
              <a:ext uri="{FF2B5EF4-FFF2-40B4-BE49-F238E27FC236}">
                <a16:creationId xmlns:a16="http://schemas.microsoft.com/office/drawing/2014/main" id="{3AC858C5-1012-4CB8-A762-87A8BB53B2AC}"/>
              </a:ext>
            </a:extLst>
          </p:cNvPr>
          <p:cNvCxnSpPr>
            <a:cxnSpLocks/>
          </p:cNvCxnSpPr>
          <p:nvPr/>
        </p:nvCxnSpPr>
        <p:spPr>
          <a:xfrm flipV="1">
            <a:off x="801861" y="792273"/>
            <a:ext cx="3110088" cy="1749777"/>
          </a:xfrm>
          <a:prstGeom prst="line">
            <a:avLst/>
          </a:prstGeom>
          <a:ln w="57150"/>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2B940431-3465-4DB1-8A29-DC88423E7F56}"/>
              </a:ext>
            </a:extLst>
          </p:cNvPr>
          <p:cNvSpPr txBox="1"/>
          <p:nvPr/>
        </p:nvSpPr>
        <p:spPr>
          <a:xfrm>
            <a:off x="4979030" y="940436"/>
            <a:ext cx="6602046" cy="1938992"/>
          </a:xfrm>
          <a:prstGeom prst="rect">
            <a:avLst/>
          </a:prstGeom>
          <a:noFill/>
        </p:spPr>
        <p:txBody>
          <a:bodyPr wrap="square" rtlCol="0">
            <a:spAutoFit/>
          </a:bodyPr>
          <a:lstStyle/>
          <a:p>
            <a:pPr algn="just"/>
            <a:r>
              <a:rPr lang="ru-RU" sz="2000" dirty="0">
                <a:cs typeface="Times New Roman" panose="02020603050405020304" pitchFamily="18" charset="0"/>
              </a:rPr>
              <a:t>На территории одного субъекта по одному виду деятельности - один налоговый режим- «территориальное ограничение».</a:t>
            </a:r>
          </a:p>
          <a:p>
            <a:pPr algn="just"/>
            <a:r>
              <a:rPr lang="ru-RU" sz="2000" b="1" dirty="0">
                <a:solidFill>
                  <a:srgbClr val="222222"/>
                </a:solidFill>
                <a:cs typeface="Times New Roman" panose="02020603050405020304" pitchFamily="18" charset="0"/>
              </a:rPr>
              <a:t>П</a:t>
            </a:r>
            <a:r>
              <a:rPr lang="ru-RU" sz="2000" b="1" i="0" dirty="0">
                <a:solidFill>
                  <a:srgbClr val="222222"/>
                </a:solidFill>
                <a:effectLst/>
                <a:cs typeface="Times New Roman" panose="02020603050405020304" pitchFamily="18" charset="0"/>
              </a:rPr>
              <a:t>атент действует на всей территории региона и относится к виду деятельности в целом, а не к отдельному объекту или объектам.</a:t>
            </a:r>
            <a:endParaRPr lang="ru-RU" sz="2000" dirty="0">
              <a:cs typeface="Times New Roman" panose="02020603050405020304" pitchFamily="18" charset="0"/>
            </a:endParaRPr>
          </a:p>
        </p:txBody>
      </p:sp>
      <p:sp>
        <p:nvSpPr>
          <p:cNvPr id="11" name="TextBox 10">
            <a:extLst>
              <a:ext uri="{FF2B5EF4-FFF2-40B4-BE49-F238E27FC236}">
                <a16:creationId xmlns:a16="http://schemas.microsoft.com/office/drawing/2014/main" id="{FEAC78D9-10D2-4E4E-A030-9429771FFD57}"/>
              </a:ext>
            </a:extLst>
          </p:cNvPr>
          <p:cNvSpPr txBox="1"/>
          <p:nvPr/>
        </p:nvSpPr>
        <p:spPr>
          <a:xfrm>
            <a:off x="4777370" y="5728567"/>
            <a:ext cx="7742876" cy="830997"/>
          </a:xfrm>
          <a:prstGeom prst="rect">
            <a:avLst/>
          </a:prstGeom>
          <a:noFill/>
        </p:spPr>
        <p:txBody>
          <a:bodyPr wrap="square" rtlCol="0">
            <a:spAutoFit/>
          </a:bodyPr>
          <a:lstStyle/>
          <a:p>
            <a:r>
              <a:rPr lang="ru-RU" sz="2400" b="1" dirty="0">
                <a:solidFill>
                  <a:srgbClr val="002060"/>
                </a:solidFill>
              </a:rPr>
              <a:t>Письмо Минфина РФ от 24.07.2013 №03-11-12/29381</a:t>
            </a:r>
          </a:p>
          <a:p>
            <a:r>
              <a:rPr lang="ru-RU" sz="2400" b="1" dirty="0">
                <a:solidFill>
                  <a:srgbClr val="002060"/>
                </a:solidFill>
              </a:rPr>
              <a:t>Письмо ФНС РФ от 28.03.2013 №ЕД-3-3/1116</a:t>
            </a:r>
          </a:p>
        </p:txBody>
      </p:sp>
      <p:pic>
        <p:nvPicPr>
          <p:cNvPr id="12" name="Рисунок 11">
            <a:extLst>
              <a:ext uri="{FF2B5EF4-FFF2-40B4-BE49-F238E27FC236}">
                <a16:creationId xmlns:a16="http://schemas.microsoft.com/office/drawing/2014/main" id="{49D4A4F1-38A0-4200-8DE1-0B929CD21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3377" y="2962213"/>
            <a:ext cx="2321901" cy="2364023"/>
          </a:xfrm>
          <a:prstGeom prst="rect">
            <a:avLst/>
          </a:prstGeom>
        </p:spPr>
      </p:pic>
      <p:sp>
        <p:nvSpPr>
          <p:cNvPr id="2" name="TextBox 1">
            <a:extLst>
              <a:ext uri="{FF2B5EF4-FFF2-40B4-BE49-F238E27FC236}">
                <a16:creationId xmlns:a16="http://schemas.microsoft.com/office/drawing/2014/main" id="{A5BA13D3-13F7-45F1-9BB6-129B6CA6FD16}"/>
              </a:ext>
            </a:extLst>
          </p:cNvPr>
          <p:cNvSpPr txBox="1"/>
          <p:nvPr/>
        </p:nvSpPr>
        <p:spPr>
          <a:xfrm>
            <a:off x="6686495" y="177429"/>
            <a:ext cx="6999112" cy="584775"/>
          </a:xfrm>
          <a:prstGeom prst="rect">
            <a:avLst/>
          </a:prstGeom>
          <a:noFill/>
        </p:spPr>
        <p:txBody>
          <a:bodyPr wrap="square" rtlCol="0">
            <a:spAutoFit/>
          </a:bodyPr>
          <a:lstStyle/>
          <a:p>
            <a:r>
              <a:rPr lang="ru-RU" sz="3200" b="1" dirty="0"/>
              <a:t>БЫЛО!!!!</a:t>
            </a:r>
          </a:p>
        </p:txBody>
      </p:sp>
    </p:spTree>
    <p:extLst>
      <p:ext uri="{BB962C8B-B14F-4D97-AF65-F5344CB8AC3E}">
        <p14:creationId xmlns:p14="http://schemas.microsoft.com/office/powerpoint/2010/main" val="1875996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6F5F9-4143-455B-8998-BCFDEE8560C0}"/>
              </a:ext>
            </a:extLst>
          </p:cNvPr>
          <p:cNvSpPr txBox="1"/>
          <p:nvPr/>
        </p:nvSpPr>
        <p:spPr>
          <a:xfrm>
            <a:off x="786314" y="906686"/>
            <a:ext cx="10408356" cy="2677656"/>
          </a:xfrm>
          <a:prstGeom prst="rect">
            <a:avLst/>
          </a:prstGeom>
          <a:noFill/>
        </p:spPr>
        <p:txBody>
          <a:bodyPr wrap="square" rtlCol="0">
            <a:spAutoFit/>
          </a:bodyPr>
          <a:lstStyle/>
          <a:p>
            <a:r>
              <a:rPr lang="ru-RU" sz="2800" dirty="0">
                <a:cs typeface="Times New Roman" panose="02020603050405020304" pitchFamily="18" charset="0"/>
              </a:rPr>
              <a:t>Москва – 1 объект - патент</a:t>
            </a:r>
          </a:p>
          <a:p>
            <a:r>
              <a:rPr lang="ru-RU" sz="2800" dirty="0">
                <a:cs typeface="Times New Roman" panose="02020603050405020304" pitchFamily="18" charset="0"/>
              </a:rPr>
              <a:t>Аренда – 2 объект - УСН</a:t>
            </a:r>
          </a:p>
          <a:p>
            <a:endParaRPr lang="ru-RU" sz="2800" dirty="0">
              <a:cs typeface="Times New Roman" panose="02020603050405020304" pitchFamily="18" charset="0"/>
            </a:endParaRPr>
          </a:p>
          <a:p>
            <a:endParaRPr lang="ru-RU" sz="2800" dirty="0">
              <a:cs typeface="Times New Roman" panose="02020603050405020304" pitchFamily="18" charset="0"/>
            </a:endParaRPr>
          </a:p>
          <a:p>
            <a:endParaRPr lang="ru-RU" sz="2800" dirty="0">
              <a:cs typeface="Times New Roman" panose="02020603050405020304" pitchFamily="18" charset="0"/>
            </a:endParaRPr>
          </a:p>
          <a:p>
            <a:endParaRPr lang="ru-RU" sz="2800" dirty="0">
              <a:cs typeface="Times New Roman" panose="02020603050405020304" pitchFamily="18" charset="0"/>
            </a:endParaRPr>
          </a:p>
        </p:txBody>
      </p:sp>
      <p:sp>
        <p:nvSpPr>
          <p:cNvPr id="10" name="TextBox 9">
            <a:extLst>
              <a:ext uri="{FF2B5EF4-FFF2-40B4-BE49-F238E27FC236}">
                <a16:creationId xmlns:a16="http://schemas.microsoft.com/office/drawing/2014/main" id="{2B940431-3465-4DB1-8A29-DC88423E7F56}"/>
              </a:ext>
            </a:extLst>
          </p:cNvPr>
          <p:cNvSpPr txBox="1"/>
          <p:nvPr/>
        </p:nvSpPr>
        <p:spPr>
          <a:xfrm>
            <a:off x="505532" y="2873397"/>
            <a:ext cx="6426200" cy="1631216"/>
          </a:xfrm>
          <a:prstGeom prst="rect">
            <a:avLst/>
          </a:prstGeom>
          <a:noFill/>
        </p:spPr>
        <p:txBody>
          <a:bodyPr wrap="square" rtlCol="0">
            <a:spAutoFit/>
          </a:bodyPr>
          <a:lstStyle/>
          <a:p>
            <a:pPr algn="just"/>
            <a:r>
              <a:rPr lang="ru-RU" sz="2000" dirty="0">
                <a:solidFill>
                  <a:schemeClr val="tx1">
                    <a:lumMod val="95000"/>
                    <a:lumOff val="5000"/>
                  </a:schemeClr>
                </a:solidFill>
              </a:rPr>
              <a:t>П</a:t>
            </a:r>
            <a:r>
              <a:rPr lang="ru-RU" sz="2000" b="0" i="0" dirty="0">
                <a:solidFill>
                  <a:schemeClr val="tx1">
                    <a:lumMod val="95000"/>
                    <a:lumOff val="5000"/>
                  </a:schemeClr>
                </a:solidFill>
                <a:effectLst/>
              </a:rPr>
              <a:t>ри применении УСН и осуществлении только одного вида деятельности в одном субъекте Российской Федерации ИП также вправе в течение года перейти по данному виду деятельности на ПСН, оставаясь при этом и на УСН.</a:t>
            </a:r>
            <a:endParaRPr lang="ru-RU" sz="2000" dirty="0">
              <a:solidFill>
                <a:schemeClr val="tx1">
                  <a:lumMod val="95000"/>
                  <a:lumOff val="5000"/>
                </a:schemeClr>
              </a:solidFill>
              <a:cs typeface="Times New Roman" panose="02020603050405020304" pitchFamily="18" charset="0"/>
            </a:endParaRPr>
          </a:p>
        </p:txBody>
      </p:sp>
      <p:sp>
        <p:nvSpPr>
          <p:cNvPr id="11" name="TextBox 10">
            <a:extLst>
              <a:ext uri="{FF2B5EF4-FFF2-40B4-BE49-F238E27FC236}">
                <a16:creationId xmlns:a16="http://schemas.microsoft.com/office/drawing/2014/main" id="{FEAC78D9-10D2-4E4E-A030-9429771FFD57}"/>
              </a:ext>
            </a:extLst>
          </p:cNvPr>
          <p:cNvSpPr txBox="1"/>
          <p:nvPr/>
        </p:nvSpPr>
        <p:spPr>
          <a:xfrm>
            <a:off x="505532" y="5412464"/>
            <a:ext cx="6589544" cy="461665"/>
          </a:xfrm>
          <a:prstGeom prst="rect">
            <a:avLst/>
          </a:prstGeom>
          <a:noFill/>
        </p:spPr>
        <p:txBody>
          <a:bodyPr wrap="square" rtlCol="0">
            <a:spAutoFit/>
          </a:bodyPr>
          <a:lstStyle/>
          <a:p>
            <a:r>
              <a:rPr lang="ru-RU" sz="2400" b="1" dirty="0">
                <a:solidFill>
                  <a:srgbClr val="002060"/>
                </a:solidFill>
              </a:rPr>
              <a:t>Письмо ФНС от 06.09.2021 №СД-4-3/12620</a:t>
            </a:r>
            <a:r>
              <a:rPr lang="en-US" sz="2400" b="1" dirty="0">
                <a:solidFill>
                  <a:srgbClr val="002060"/>
                </a:solidFill>
              </a:rPr>
              <a:t>@</a:t>
            </a:r>
            <a:endParaRPr lang="ru-RU" sz="2400" b="1" dirty="0">
              <a:solidFill>
                <a:srgbClr val="002060"/>
              </a:solidFill>
            </a:endParaRPr>
          </a:p>
        </p:txBody>
      </p:sp>
      <p:pic>
        <p:nvPicPr>
          <p:cNvPr id="12" name="Рисунок 11">
            <a:extLst>
              <a:ext uri="{FF2B5EF4-FFF2-40B4-BE49-F238E27FC236}">
                <a16:creationId xmlns:a16="http://schemas.microsoft.com/office/drawing/2014/main" id="{49D4A4F1-38A0-4200-8DE1-0B929CD21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937" y="2451685"/>
            <a:ext cx="2404233" cy="2447848"/>
          </a:xfrm>
          <a:prstGeom prst="rect">
            <a:avLst/>
          </a:prstGeom>
        </p:spPr>
      </p:pic>
      <p:sp>
        <p:nvSpPr>
          <p:cNvPr id="2" name="TextBox 1">
            <a:extLst>
              <a:ext uri="{FF2B5EF4-FFF2-40B4-BE49-F238E27FC236}">
                <a16:creationId xmlns:a16="http://schemas.microsoft.com/office/drawing/2014/main" id="{A5BA13D3-13F7-45F1-9BB6-129B6CA6FD16}"/>
              </a:ext>
            </a:extLst>
          </p:cNvPr>
          <p:cNvSpPr txBox="1"/>
          <p:nvPr/>
        </p:nvSpPr>
        <p:spPr>
          <a:xfrm>
            <a:off x="8551242" y="802023"/>
            <a:ext cx="6999112" cy="584775"/>
          </a:xfrm>
          <a:prstGeom prst="rect">
            <a:avLst/>
          </a:prstGeom>
          <a:noFill/>
        </p:spPr>
        <p:txBody>
          <a:bodyPr wrap="square" rtlCol="0">
            <a:spAutoFit/>
          </a:bodyPr>
          <a:lstStyle/>
          <a:p>
            <a:r>
              <a:rPr lang="ru-RU" sz="3200" b="1" dirty="0"/>
              <a:t>СТАЛО!!!!</a:t>
            </a:r>
          </a:p>
        </p:txBody>
      </p:sp>
    </p:spTree>
    <p:extLst>
      <p:ext uri="{BB962C8B-B14F-4D97-AF65-F5344CB8AC3E}">
        <p14:creationId xmlns:p14="http://schemas.microsoft.com/office/powerpoint/2010/main" val="1417105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6F5F9-4143-455B-8998-BCFDEE8560C0}"/>
              </a:ext>
            </a:extLst>
          </p:cNvPr>
          <p:cNvSpPr txBox="1"/>
          <p:nvPr/>
        </p:nvSpPr>
        <p:spPr>
          <a:xfrm>
            <a:off x="760349" y="2262779"/>
            <a:ext cx="11006667" cy="954107"/>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Москва – продажа товаров - патент</a:t>
            </a:r>
          </a:p>
          <a:p>
            <a:r>
              <a:rPr lang="ru-RU" sz="2800" dirty="0">
                <a:latin typeface="Times New Roman" panose="02020603050405020304" pitchFamily="18" charset="0"/>
                <a:cs typeface="Times New Roman" panose="02020603050405020304" pitchFamily="18" charset="0"/>
              </a:rPr>
              <a:t>Продажа подакцизных товаров - УСН</a:t>
            </a:r>
          </a:p>
        </p:txBody>
      </p:sp>
      <p:sp>
        <p:nvSpPr>
          <p:cNvPr id="10" name="TextBox 9">
            <a:extLst>
              <a:ext uri="{FF2B5EF4-FFF2-40B4-BE49-F238E27FC236}">
                <a16:creationId xmlns:a16="http://schemas.microsoft.com/office/drawing/2014/main" id="{2B940431-3465-4DB1-8A29-DC88423E7F56}"/>
              </a:ext>
            </a:extLst>
          </p:cNvPr>
          <p:cNvSpPr txBox="1"/>
          <p:nvPr/>
        </p:nvSpPr>
        <p:spPr>
          <a:xfrm>
            <a:off x="760349" y="860092"/>
            <a:ext cx="10178586" cy="1015663"/>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В отношении предпринимательской деятельности по реализации товаров, относящейся к розничной торговле, налогоплательщик вправе применять ПСН, а в отношении предпринимательской деятельности, не признаваемой розничной торговлей - УСН.</a:t>
            </a:r>
          </a:p>
        </p:txBody>
      </p:sp>
      <p:sp>
        <p:nvSpPr>
          <p:cNvPr id="11" name="TextBox 10">
            <a:extLst>
              <a:ext uri="{FF2B5EF4-FFF2-40B4-BE49-F238E27FC236}">
                <a16:creationId xmlns:a16="http://schemas.microsoft.com/office/drawing/2014/main" id="{FEAC78D9-10D2-4E4E-A030-9429771FFD57}"/>
              </a:ext>
            </a:extLst>
          </p:cNvPr>
          <p:cNvSpPr txBox="1"/>
          <p:nvPr/>
        </p:nvSpPr>
        <p:spPr>
          <a:xfrm>
            <a:off x="760349" y="5767075"/>
            <a:ext cx="7834350" cy="461665"/>
          </a:xfrm>
          <a:prstGeom prst="rect">
            <a:avLst/>
          </a:prstGeom>
          <a:noFill/>
        </p:spPr>
        <p:txBody>
          <a:bodyPr wrap="square" rtlCol="0">
            <a:spAutoFit/>
          </a:bodyPr>
          <a:lstStyle/>
          <a:p>
            <a:r>
              <a:rPr lang="ru-RU" sz="2400" b="1" dirty="0">
                <a:solidFill>
                  <a:srgbClr val="002060"/>
                </a:solidFill>
              </a:rPr>
              <a:t>Письмо Минфина РФ от 13.03.2020 №03-11-11/19379</a:t>
            </a:r>
          </a:p>
        </p:txBody>
      </p:sp>
      <p:pic>
        <p:nvPicPr>
          <p:cNvPr id="12" name="Рисунок 11">
            <a:extLst>
              <a:ext uri="{FF2B5EF4-FFF2-40B4-BE49-F238E27FC236}">
                <a16:creationId xmlns:a16="http://schemas.microsoft.com/office/drawing/2014/main" id="{49D4A4F1-38A0-4200-8DE1-0B929CD21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4699" y="2375509"/>
            <a:ext cx="2585155" cy="2632053"/>
          </a:xfrm>
          <a:prstGeom prst="rect">
            <a:avLst/>
          </a:prstGeom>
        </p:spPr>
      </p:pic>
      <p:sp>
        <p:nvSpPr>
          <p:cNvPr id="2" name="Стрелка: вниз 1">
            <a:extLst>
              <a:ext uri="{FF2B5EF4-FFF2-40B4-BE49-F238E27FC236}">
                <a16:creationId xmlns:a16="http://schemas.microsoft.com/office/drawing/2014/main" id="{28D3B164-3F32-476C-8423-4240CA958B39}"/>
              </a:ext>
            </a:extLst>
          </p:cNvPr>
          <p:cNvSpPr/>
          <p:nvPr/>
        </p:nvSpPr>
        <p:spPr>
          <a:xfrm>
            <a:off x="3551731" y="3671488"/>
            <a:ext cx="372533" cy="996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9D3BEDF4-2F76-44DD-B167-93271B0F2BF6}"/>
              </a:ext>
            </a:extLst>
          </p:cNvPr>
          <p:cNvSpPr txBox="1"/>
          <p:nvPr/>
        </p:nvSpPr>
        <p:spPr>
          <a:xfrm>
            <a:off x="1886899" y="4957141"/>
            <a:ext cx="4376783" cy="461665"/>
          </a:xfrm>
          <a:prstGeom prst="rect">
            <a:avLst/>
          </a:prstGeom>
          <a:noFill/>
        </p:spPr>
        <p:txBody>
          <a:bodyPr wrap="square" rtlCol="0">
            <a:spAutoFit/>
          </a:bodyPr>
          <a:lstStyle/>
          <a:p>
            <a:r>
              <a:rPr lang="ru-RU" sz="2400" b="1" dirty="0">
                <a:solidFill>
                  <a:srgbClr val="FF0000"/>
                </a:solidFill>
              </a:rPr>
              <a:t>Не розничная торговля!!!!</a:t>
            </a:r>
          </a:p>
        </p:txBody>
      </p:sp>
    </p:spTree>
    <p:extLst>
      <p:ext uri="{BB962C8B-B14F-4D97-AF65-F5344CB8AC3E}">
        <p14:creationId xmlns:p14="http://schemas.microsoft.com/office/powerpoint/2010/main" val="672641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AE488A-AACA-4CD2-8A52-B07CC3F2727B}"/>
              </a:ext>
            </a:extLst>
          </p:cNvPr>
          <p:cNvSpPr txBox="1"/>
          <p:nvPr/>
        </p:nvSpPr>
        <p:spPr>
          <a:xfrm>
            <a:off x="975113" y="4591111"/>
            <a:ext cx="9947236" cy="923330"/>
          </a:xfrm>
          <a:prstGeom prst="rect">
            <a:avLst/>
          </a:prstGeom>
          <a:noFill/>
        </p:spPr>
        <p:txBody>
          <a:bodyPr wrap="square" rtlCol="0">
            <a:spAutoFit/>
          </a:bodyPr>
          <a:lstStyle/>
          <a:p>
            <a:pPr algn="l"/>
            <a:endParaRPr lang="ru-RU" dirty="0"/>
          </a:p>
          <a:p>
            <a:pPr algn="l"/>
            <a:r>
              <a:rPr lang="ru-RU" sz="3600" b="1" dirty="0"/>
              <a:t>Правомерны ли действия налогоплательщика?</a:t>
            </a:r>
            <a:endParaRPr lang="ru-RU" sz="3600" dirty="0"/>
          </a:p>
        </p:txBody>
      </p:sp>
      <p:pic>
        <p:nvPicPr>
          <p:cNvPr id="6" name="Рисунок 5">
            <a:extLst>
              <a:ext uri="{FF2B5EF4-FFF2-40B4-BE49-F238E27FC236}">
                <a16:creationId xmlns:a16="http://schemas.microsoft.com/office/drawing/2014/main" id="{F260556F-F24E-4D9F-9D26-73CC6C288F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440"/>
          <a:stretch/>
        </p:blipFill>
        <p:spPr>
          <a:xfrm>
            <a:off x="4596252" y="728513"/>
            <a:ext cx="2132856" cy="1824874"/>
          </a:xfrm>
          <a:prstGeom prst="rect">
            <a:avLst/>
          </a:prstGeom>
        </p:spPr>
      </p:pic>
      <p:cxnSp>
        <p:nvCxnSpPr>
          <p:cNvPr id="5" name="Прямая соединительная линия 4">
            <a:extLst>
              <a:ext uri="{FF2B5EF4-FFF2-40B4-BE49-F238E27FC236}">
                <a16:creationId xmlns:a16="http://schemas.microsoft.com/office/drawing/2014/main" id="{25D1299D-DC9B-405D-8388-B9022FCE2FED}"/>
              </a:ext>
            </a:extLst>
          </p:cNvPr>
          <p:cNvCxnSpPr/>
          <p:nvPr/>
        </p:nvCxnSpPr>
        <p:spPr>
          <a:xfrm>
            <a:off x="562517" y="2451653"/>
            <a:ext cx="35108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9674434E-9FFA-407C-8AC1-41E772758888}"/>
              </a:ext>
            </a:extLst>
          </p:cNvPr>
          <p:cNvCxnSpPr/>
          <p:nvPr/>
        </p:nvCxnSpPr>
        <p:spPr>
          <a:xfrm>
            <a:off x="7734614" y="2266889"/>
            <a:ext cx="34759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7128FB-B933-4E51-B471-1D33D95E9716}"/>
              </a:ext>
            </a:extLst>
          </p:cNvPr>
          <p:cNvSpPr txBox="1"/>
          <p:nvPr/>
        </p:nvSpPr>
        <p:spPr>
          <a:xfrm>
            <a:off x="642640" y="1066560"/>
            <a:ext cx="3172177" cy="1200329"/>
          </a:xfrm>
          <a:prstGeom prst="rect">
            <a:avLst/>
          </a:prstGeom>
          <a:noFill/>
        </p:spPr>
        <p:txBody>
          <a:bodyPr wrap="square" rtlCol="0">
            <a:spAutoFit/>
          </a:bodyPr>
          <a:lstStyle/>
          <a:p>
            <a:pPr algn="ctr"/>
            <a:r>
              <a:rPr lang="ru-RU" sz="3200" dirty="0">
                <a:solidFill>
                  <a:srgbClr val="002060"/>
                </a:solidFill>
                <a:cs typeface="Arial" panose="020B0604020202020204" pitchFamily="34" charset="0"/>
              </a:rPr>
              <a:t>Патент</a:t>
            </a:r>
          </a:p>
          <a:p>
            <a:pPr algn="ctr"/>
            <a:endParaRPr lang="ru-RU" sz="2000" dirty="0"/>
          </a:p>
          <a:p>
            <a:pPr algn="ctr"/>
            <a:r>
              <a:rPr lang="ru-RU" sz="2000" dirty="0"/>
              <a:t>Оказание услуг</a:t>
            </a:r>
          </a:p>
        </p:txBody>
      </p:sp>
      <p:sp>
        <p:nvSpPr>
          <p:cNvPr id="12" name="TextBox 11">
            <a:extLst>
              <a:ext uri="{FF2B5EF4-FFF2-40B4-BE49-F238E27FC236}">
                <a16:creationId xmlns:a16="http://schemas.microsoft.com/office/drawing/2014/main" id="{418210E3-1AE1-4CA2-8A38-02FE72C29E64}"/>
              </a:ext>
            </a:extLst>
          </p:cNvPr>
          <p:cNvSpPr txBox="1"/>
          <p:nvPr/>
        </p:nvSpPr>
        <p:spPr>
          <a:xfrm>
            <a:off x="7841328" y="327995"/>
            <a:ext cx="3262489" cy="2123658"/>
          </a:xfrm>
          <a:prstGeom prst="rect">
            <a:avLst/>
          </a:prstGeom>
          <a:noFill/>
        </p:spPr>
        <p:txBody>
          <a:bodyPr wrap="square" rtlCol="0">
            <a:spAutoFit/>
          </a:bodyPr>
          <a:lstStyle/>
          <a:p>
            <a:pPr algn="ctr"/>
            <a:r>
              <a:rPr lang="ru-RU" sz="3200" dirty="0">
                <a:solidFill>
                  <a:srgbClr val="002060"/>
                </a:solidFill>
                <a:cs typeface="Arial" panose="020B0604020202020204" pitchFamily="34" charset="0"/>
              </a:rPr>
              <a:t>УСН</a:t>
            </a:r>
          </a:p>
          <a:p>
            <a:pPr algn="ctr"/>
            <a:endParaRPr lang="ru-RU" sz="2000" dirty="0">
              <a:solidFill>
                <a:srgbClr val="002060"/>
              </a:solidFill>
              <a:cs typeface="Arial" panose="020B0604020202020204" pitchFamily="34" charset="0"/>
            </a:endParaRPr>
          </a:p>
          <a:p>
            <a:pPr algn="ctr"/>
            <a:r>
              <a:rPr lang="ru-RU" sz="2000" dirty="0"/>
              <a:t>Получил деньги за оказанные ранее в 2019 году услуги.</a:t>
            </a:r>
          </a:p>
          <a:p>
            <a:pPr algn="ctr"/>
            <a:endParaRPr lang="ru-RU" sz="2000" dirty="0"/>
          </a:p>
        </p:txBody>
      </p:sp>
      <p:sp>
        <p:nvSpPr>
          <p:cNvPr id="13" name="TextBox 12">
            <a:extLst>
              <a:ext uri="{FF2B5EF4-FFF2-40B4-BE49-F238E27FC236}">
                <a16:creationId xmlns:a16="http://schemas.microsoft.com/office/drawing/2014/main" id="{1ED49308-4223-4773-B25A-AF2E2A41ED4E}"/>
              </a:ext>
            </a:extLst>
          </p:cNvPr>
          <p:cNvSpPr txBox="1"/>
          <p:nvPr/>
        </p:nvSpPr>
        <p:spPr>
          <a:xfrm>
            <a:off x="975113" y="3429000"/>
            <a:ext cx="9676302" cy="830997"/>
          </a:xfrm>
          <a:prstGeom prst="rect">
            <a:avLst/>
          </a:prstGeom>
          <a:noFill/>
        </p:spPr>
        <p:txBody>
          <a:bodyPr wrap="square" rtlCol="0">
            <a:spAutoFit/>
          </a:bodyPr>
          <a:lstStyle/>
          <a:p>
            <a:pPr algn="ctr"/>
            <a:r>
              <a:rPr lang="ru-RU" sz="2400" dirty="0">
                <a:cs typeface="Times New Roman" panose="02020603050405020304" pitchFamily="18" charset="0"/>
              </a:rPr>
              <a:t>Налогоплательщик не оплатил УСН, полагая,</a:t>
            </a:r>
          </a:p>
          <a:p>
            <a:pPr algn="ctr"/>
            <a:r>
              <a:rPr lang="ru-RU" sz="2400" dirty="0">
                <a:cs typeface="Times New Roman" panose="02020603050405020304" pitchFamily="18" charset="0"/>
              </a:rPr>
              <a:t> что все оплачено  в рамках патента.</a:t>
            </a:r>
          </a:p>
        </p:txBody>
      </p:sp>
      <p:sp>
        <p:nvSpPr>
          <p:cNvPr id="14" name="Прямоугольник 13">
            <a:extLst>
              <a:ext uri="{FF2B5EF4-FFF2-40B4-BE49-F238E27FC236}">
                <a16:creationId xmlns:a16="http://schemas.microsoft.com/office/drawing/2014/main" id="{A1B2F0BB-0641-4828-A977-0F220E340D59}"/>
              </a:ext>
            </a:extLst>
          </p:cNvPr>
          <p:cNvSpPr/>
          <p:nvPr/>
        </p:nvSpPr>
        <p:spPr>
          <a:xfrm>
            <a:off x="1529434" y="2566482"/>
            <a:ext cx="1131400" cy="400110"/>
          </a:xfrm>
          <a:prstGeom prst="rect">
            <a:avLst/>
          </a:prstGeom>
        </p:spPr>
        <p:txBody>
          <a:bodyPr wrap="none">
            <a:spAutoFit/>
          </a:bodyPr>
          <a:lstStyle/>
          <a:p>
            <a:r>
              <a:rPr lang="ru-RU" sz="2000" b="1" dirty="0">
                <a:solidFill>
                  <a:srgbClr val="FF0000"/>
                </a:solidFill>
              </a:rPr>
              <a:t>2019 год</a:t>
            </a:r>
          </a:p>
        </p:txBody>
      </p:sp>
      <p:sp>
        <p:nvSpPr>
          <p:cNvPr id="15" name="Прямоугольник 14">
            <a:extLst>
              <a:ext uri="{FF2B5EF4-FFF2-40B4-BE49-F238E27FC236}">
                <a16:creationId xmlns:a16="http://schemas.microsoft.com/office/drawing/2014/main" id="{BFC0B87F-D3F3-4CF1-AD6C-3615FC9094C4}"/>
              </a:ext>
            </a:extLst>
          </p:cNvPr>
          <p:cNvSpPr/>
          <p:nvPr/>
        </p:nvSpPr>
        <p:spPr>
          <a:xfrm>
            <a:off x="9012031" y="2366427"/>
            <a:ext cx="1131400" cy="400110"/>
          </a:xfrm>
          <a:prstGeom prst="rect">
            <a:avLst/>
          </a:prstGeom>
        </p:spPr>
        <p:txBody>
          <a:bodyPr wrap="none">
            <a:spAutoFit/>
          </a:bodyPr>
          <a:lstStyle/>
          <a:p>
            <a:r>
              <a:rPr lang="ru-RU" sz="2000" b="1" dirty="0">
                <a:solidFill>
                  <a:srgbClr val="FF0000"/>
                </a:solidFill>
              </a:rPr>
              <a:t>2020 год</a:t>
            </a:r>
          </a:p>
        </p:txBody>
      </p:sp>
    </p:spTree>
    <p:extLst>
      <p:ext uri="{BB962C8B-B14F-4D97-AF65-F5344CB8AC3E}">
        <p14:creationId xmlns:p14="http://schemas.microsoft.com/office/powerpoint/2010/main" val="865458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AE488A-AACA-4CD2-8A52-B07CC3F2727B}"/>
              </a:ext>
            </a:extLst>
          </p:cNvPr>
          <p:cNvSpPr txBox="1"/>
          <p:nvPr/>
        </p:nvSpPr>
        <p:spPr>
          <a:xfrm>
            <a:off x="471025" y="843685"/>
            <a:ext cx="8003902" cy="2954655"/>
          </a:xfrm>
          <a:prstGeom prst="rect">
            <a:avLst/>
          </a:prstGeom>
          <a:noFill/>
        </p:spPr>
        <p:txBody>
          <a:bodyPr wrap="square" rtlCol="0">
            <a:spAutoFit/>
          </a:bodyPr>
          <a:lstStyle/>
          <a:p>
            <a:pPr algn="just"/>
            <a:endParaRPr lang="ru-RU" dirty="0"/>
          </a:p>
          <a:p>
            <a:pPr algn="just"/>
            <a:r>
              <a:rPr lang="ru-RU" sz="2400" b="1" dirty="0">
                <a:solidFill>
                  <a:srgbClr val="002060"/>
                </a:solidFill>
              </a:rPr>
              <a:t>Выводы суда :</a:t>
            </a:r>
          </a:p>
          <a:p>
            <a:pPr algn="just"/>
            <a:endParaRPr lang="ru-RU" b="1" dirty="0"/>
          </a:p>
          <a:p>
            <a:pPr algn="just"/>
            <a:endParaRPr lang="ru-RU" dirty="0"/>
          </a:p>
          <a:p>
            <a:pPr algn="just"/>
            <a:r>
              <a:rPr lang="ru-RU" dirty="0"/>
              <a:t>Доход от ПСН учитывается в периоде срока действия патента.</a:t>
            </a:r>
          </a:p>
          <a:p>
            <a:pPr algn="just"/>
            <a:endParaRPr lang="ru-RU" dirty="0"/>
          </a:p>
          <a:p>
            <a:pPr algn="just"/>
            <a:r>
              <a:rPr lang="ru-RU" dirty="0"/>
              <a:t>Когда оплата за ранее выполненные работы поступает в период применения УСН на основании п.1 ст.346.17 НК поступившие суммы должны учитываться при формировании налоговой базы по указанному специальному налоговому режиму.</a:t>
            </a:r>
          </a:p>
        </p:txBody>
      </p:sp>
      <p:sp>
        <p:nvSpPr>
          <p:cNvPr id="8" name="TextBox 7">
            <a:extLst>
              <a:ext uri="{FF2B5EF4-FFF2-40B4-BE49-F238E27FC236}">
                <a16:creationId xmlns:a16="http://schemas.microsoft.com/office/drawing/2014/main" id="{D13903CC-98F8-4D39-A53D-FE084F031647}"/>
              </a:ext>
            </a:extLst>
          </p:cNvPr>
          <p:cNvSpPr txBox="1"/>
          <p:nvPr/>
        </p:nvSpPr>
        <p:spPr>
          <a:xfrm>
            <a:off x="471026" y="4552907"/>
            <a:ext cx="8829092" cy="707886"/>
          </a:xfrm>
          <a:prstGeom prst="rect">
            <a:avLst/>
          </a:prstGeom>
          <a:noFill/>
        </p:spPr>
        <p:txBody>
          <a:bodyPr wrap="square" rtlCol="0">
            <a:spAutoFit/>
          </a:bodyPr>
          <a:lstStyle/>
          <a:p>
            <a:r>
              <a:rPr lang="ru-RU" sz="2000" b="1" dirty="0">
                <a:solidFill>
                  <a:srgbClr val="002060"/>
                </a:solidFill>
              </a:rPr>
              <a:t>Обзор ВС РФ практики рассмотрения судами дел, связанных с применением гл. 26.2 и  гл. 26.5 НК РФ.</a:t>
            </a:r>
          </a:p>
        </p:txBody>
      </p:sp>
      <p:pic>
        <p:nvPicPr>
          <p:cNvPr id="9" name="Рисунок 8">
            <a:extLst>
              <a:ext uri="{FF2B5EF4-FFF2-40B4-BE49-F238E27FC236}">
                <a16:creationId xmlns:a16="http://schemas.microsoft.com/office/drawing/2014/main" id="{685F3062-F018-4287-995A-7ABC90FF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6214" y="1489713"/>
            <a:ext cx="2864761" cy="2593488"/>
          </a:xfrm>
          <a:prstGeom prst="rect">
            <a:avLst/>
          </a:prstGeom>
        </p:spPr>
      </p:pic>
    </p:spTree>
    <p:extLst>
      <p:ext uri="{BB962C8B-B14F-4D97-AF65-F5344CB8AC3E}">
        <p14:creationId xmlns:p14="http://schemas.microsoft.com/office/powerpoint/2010/main" val="3843970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E787571-5CC1-43FF-AE23-5522C4DB682E}"/>
              </a:ext>
            </a:extLst>
          </p:cNvPr>
          <p:cNvSpPr/>
          <p:nvPr/>
        </p:nvSpPr>
        <p:spPr>
          <a:xfrm>
            <a:off x="2519622" y="242254"/>
            <a:ext cx="8090100" cy="646331"/>
          </a:xfrm>
          <a:prstGeom prst="rect">
            <a:avLst/>
          </a:prstGeom>
        </p:spPr>
        <p:txBody>
          <a:bodyPr wrap="none">
            <a:spAutoFit/>
          </a:bodyPr>
          <a:lstStyle/>
          <a:p>
            <a:pPr algn="just"/>
            <a:r>
              <a:rPr lang="ru-RU" sz="3600" b="1" dirty="0">
                <a:solidFill>
                  <a:schemeClr val="accent1">
                    <a:lumMod val="75000"/>
                  </a:schemeClr>
                </a:solidFill>
                <a:cs typeface="Microsoft Sans Serif" panose="020B0604020202020204" pitchFamily="34" charset="0"/>
              </a:rPr>
              <a:t>Утрата права на ПСН и «общие» налоги</a:t>
            </a:r>
          </a:p>
        </p:txBody>
      </p:sp>
      <p:sp>
        <p:nvSpPr>
          <p:cNvPr id="3" name="TextBox 2">
            <a:extLst>
              <a:ext uri="{FF2B5EF4-FFF2-40B4-BE49-F238E27FC236}">
                <a16:creationId xmlns:a16="http://schemas.microsoft.com/office/drawing/2014/main" id="{0EE6DB0B-BEE5-4548-B99B-945E69FE7341}"/>
              </a:ext>
            </a:extLst>
          </p:cNvPr>
          <p:cNvSpPr txBox="1"/>
          <p:nvPr/>
        </p:nvSpPr>
        <p:spPr>
          <a:xfrm>
            <a:off x="2252528" y="1119417"/>
            <a:ext cx="9088613" cy="1477328"/>
          </a:xfrm>
          <a:prstGeom prst="rect">
            <a:avLst/>
          </a:prstGeom>
          <a:noFill/>
        </p:spPr>
        <p:txBody>
          <a:bodyPr wrap="square" rtlCol="0">
            <a:spAutoFit/>
          </a:bodyPr>
          <a:lstStyle/>
          <a:p>
            <a:pPr algn="just"/>
            <a:r>
              <a:rPr lang="ru-RU" dirty="0"/>
              <a:t>До 01.01.2017 утрата права на Патент приводила к необходимости применять за этот период ОСН.</a:t>
            </a:r>
          </a:p>
          <a:p>
            <a:pPr algn="just"/>
            <a:endParaRPr lang="ru-RU" dirty="0"/>
          </a:p>
          <a:p>
            <a:pPr algn="just"/>
            <a:r>
              <a:rPr lang="ru-RU" b="1" dirty="0">
                <a:solidFill>
                  <a:srgbClr val="0070C0"/>
                </a:solidFill>
              </a:rPr>
              <a:t>С 01.01.2017 слет с патента - возможность применения УСН (ЕСХН) сохраняется, при условии, что уведомления были поданы</a:t>
            </a:r>
            <a:r>
              <a:rPr lang="ru-RU" dirty="0"/>
              <a:t>.</a:t>
            </a:r>
          </a:p>
        </p:txBody>
      </p:sp>
      <p:sp>
        <p:nvSpPr>
          <p:cNvPr id="5" name="TextBox 4">
            <a:extLst>
              <a:ext uri="{FF2B5EF4-FFF2-40B4-BE49-F238E27FC236}">
                <a16:creationId xmlns:a16="http://schemas.microsoft.com/office/drawing/2014/main" id="{A644E019-B5AF-4671-AE2F-9BDDB5690BBD}"/>
              </a:ext>
            </a:extLst>
          </p:cNvPr>
          <p:cNvSpPr txBox="1"/>
          <p:nvPr/>
        </p:nvSpPr>
        <p:spPr>
          <a:xfrm>
            <a:off x="2252529" y="2850661"/>
            <a:ext cx="8208912" cy="1200329"/>
          </a:xfrm>
          <a:prstGeom prst="rect">
            <a:avLst/>
          </a:prstGeom>
          <a:noFill/>
        </p:spPr>
        <p:txBody>
          <a:bodyPr wrap="square" rtlCol="0">
            <a:spAutoFit/>
          </a:bodyPr>
          <a:lstStyle/>
          <a:p>
            <a:pPr algn="just"/>
            <a:r>
              <a:rPr lang="ru-RU" b="1" dirty="0"/>
              <a:t>Согласья не было</a:t>
            </a:r>
          </a:p>
          <a:p>
            <a:pPr algn="just"/>
            <a:r>
              <a:rPr lang="ru-RU" dirty="0"/>
              <a:t>Определение ВС от 10.02.2015 №309-КГ15-19227(-)</a:t>
            </a:r>
          </a:p>
          <a:p>
            <a:pPr algn="just"/>
            <a:r>
              <a:rPr lang="ru-RU" dirty="0"/>
              <a:t>Определение ВС от 01.06.2016 №304-КГ16-1457(+)</a:t>
            </a:r>
          </a:p>
          <a:p>
            <a:pPr algn="just"/>
            <a:endParaRPr lang="ru-RU" dirty="0"/>
          </a:p>
        </p:txBody>
      </p:sp>
      <p:sp>
        <p:nvSpPr>
          <p:cNvPr id="4" name="Прямоугольник 3">
            <a:extLst>
              <a:ext uri="{FF2B5EF4-FFF2-40B4-BE49-F238E27FC236}">
                <a16:creationId xmlns:a16="http://schemas.microsoft.com/office/drawing/2014/main" id="{D6BB53BB-15CC-4722-B497-1B1F65D860A0}"/>
              </a:ext>
            </a:extLst>
          </p:cNvPr>
          <p:cNvSpPr/>
          <p:nvPr/>
        </p:nvSpPr>
        <p:spPr>
          <a:xfrm>
            <a:off x="2252529" y="4217605"/>
            <a:ext cx="9088613" cy="1754326"/>
          </a:xfrm>
          <a:prstGeom prst="rect">
            <a:avLst/>
          </a:prstGeom>
        </p:spPr>
        <p:txBody>
          <a:bodyPr wrap="square">
            <a:spAutoFit/>
          </a:bodyPr>
          <a:lstStyle/>
          <a:p>
            <a:pPr algn="just"/>
            <a:r>
              <a:rPr lang="ru-RU" b="1" dirty="0"/>
              <a:t>П.17 Обзор ВС РФ  от 04.07.2018 практики рассмотрения судами дел, связанных с применением глав 26.2 и 26.5 НК РФ «УСН является общей системой по отношению к патенту», формулировки НК не стали препятствием для судей.</a:t>
            </a:r>
          </a:p>
          <a:p>
            <a:pPr algn="just"/>
            <a:endParaRPr lang="ru-RU" b="1" dirty="0"/>
          </a:p>
          <a:p>
            <a:pPr algn="just"/>
            <a:r>
              <a:rPr lang="ru-RU" b="1" dirty="0"/>
              <a:t>Ст. 346.45 п.6 НК РФ – поправки, утрата права на патент при наличии поданного уведомления по УСН - применять УСН можно.</a:t>
            </a:r>
          </a:p>
        </p:txBody>
      </p:sp>
      <p:pic>
        <p:nvPicPr>
          <p:cNvPr id="7" name="Рисунок 6">
            <a:extLst>
              <a:ext uri="{FF2B5EF4-FFF2-40B4-BE49-F238E27FC236}">
                <a16:creationId xmlns:a16="http://schemas.microsoft.com/office/drawing/2014/main" id="{9E264353-281B-432F-890C-93F52C731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876" y="4415882"/>
            <a:ext cx="1185610" cy="1000933"/>
          </a:xfrm>
          <a:prstGeom prst="rect">
            <a:avLst/>
          </a:prstGeom>
        </p:spPr>
      </p:pic>
    </p:spTree>
    <p:extLst>
      <p:ext uri="{BB962C8B-B14F-4D97-AF65-F5344CB8AC3E}">
        <p14:creationId xmlns:p14="http://schemas.microsoft.com/office/powerpoint/2010/main" val="2166669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55FD09-5F86-47A9-88E8-9DFE37AA152C}"/>
              </a:ext>
            </a:extLst>
          </p:cNvPr>
          <p:cNvSpPr txBox="1"/>
          <p:nvPr/>
        </p:nvSpPr>
        <p:spPr>
          <a:xfrm>
            <a:off x="1037064" y="471219"/>
            <a:ext cx="9280005" cy="1446550"/>
          </a:xfrm>
          <a:prstGeom prst="rect">
            <a:avLst/>
          </a:prstGeom>
          <a:noFill/>
        </p:spPr>
        <p:txBody>
          <a:bodyPr wrap="square" rtlCol="0">
            <a:spAutoFit/>
          </a:bodyPr>
          <a:lstStyle/>
          <a:p>
            <a:pPr algn="ctr"/>
            <a:r>
              <a:rPr lang="ru-RU" sz="2400" b="1" dirty="0">
                <a:solidFill>
                  <a:srgbClr val="002060"/>
                </a:solidFill>
                <a:cs typeface="Arial" panose="020B0604020202020204" pitchFamily="34" charset="0"/>
              </a:rPr>
              <a:t>Об определении ИП, совмещающим ПСН и УСН, средней численности работников для целей ПСН.</a:t>
            </a:r>
          </a:p>
          <a:p>
            <a:endParaRPr lang="ru-RU" sz="4000" b="1" dirty="0">
              <a:solidFill>
                <a:schemeClr val="accent1">
                  <a:lumMod val="75000"/>
                </a:schemeClr>
              </a:solidFill>
            </a:endParaRPr>
          </a:p>
        </p:txBody>
      </p:sp>
      <p:sp>
        <p:nvSpPr>
          <p:cNvPr id="3" name="Прямоугольник 2">
            <a:extLst>
              <a:ext uri="{FF2B5EF4-FFF2-40B4-BE49-F238E27FC236}">
                <a16:creationId xmlns:a16="http://schemas.microsoft.com/office/drawing/2014/main" id="{51A2F402-B053-4AB2-9B15-5382290CBA90}"/>
              </a:ext>
            </a:extLst>
          </p:cNvPr>
          <p:cNvSpPr/>
          <p:nvPr/>
        </p:nvSpPr>
        <p:spPr>
          <a:xfrm>
            <a:off x="905727" y="1739963"/>
            <a:ext cx="10401610" cy="2031325"/>
          </a:xfrm>
          <a:prstGeom prst="rect">
            <a:avLst/>
          </a:prstGeom>
        </p:spPr>
        <p:txBody>
          <a:bodyPr wrap="square">
            <a:spAutoFit/>
          </a:bodyPr>
          <a:lstStyle/>
          <a:p>
            <a:pPr algn="just"/>
            <a:r>
              <a:rPr lang="ru-RU" dirty="0"/>
              <a:t>При совмещении патентной системы налогообложения и упрощенной системы налогообложения в целях соблюдения ограничения, 15 человек</a:t>
            </a:r>
            <a:r>
              <a:rPr lang="ru-RU" dirty="0">
                <a:solidFill>
                  <a:srgbClr val="0000FF"/>
                </a:solidFill>
                <a:hlinkClick r:id="" action="ppaction://noaction"/>
              </a:rPr>
              <a:t>, следует вести раздельный учет </a:t>
            </a:r>
            <a:r>
              <a:rPr lang="ru-RU" b="1" dirty="0">
                <a:solidFill>
                  <a:srgbClr val="0000FF"/>
                </a:solidFill>
                <a:hlinkClick r:id="" action="ppaction://noaction"/>
              </a:rPr>
              <a:t>средней численности </a:t>
            </a:r>
            <a:r>
              <a:rPr lang="ru-RU" dirty="0">
                <a:solidFill>
                  <a:srgbClr val="0000FF"/>
                </a:solidFill>
                <a:hlinkClick r:id="" action="ppaction://noaction"/>
              </a:rPr>
              <a:t>работников, занятых в видах предпринимательской деятельности, облагаемых в рамках патентной системы налогообложения и в рамках упрощенной системы налогообложения.</a:t>
            </a:r>
          </a:p>
          <a:p>
            <a:pPr algn="just"/>
            <a:endParaRPr lang="ru-RU" dirty="0">
              <a:solidFill>
                <a:srgbClr val="0000FF"/>
              </a:solidFill>
              <a:hlinkClick r:id="" action="ppaction://noaction"/>
            </a:endParaRPr>
          </a:p>
          <a:p>
            <a:pPr algn="just"/>
            <a:endParaRPr lang="ru-RU" dirty="0">
              <a:solidFill>
                <a:srgbClr val="0000FF"/>
              </a:solidFill>
              <a:hlinkClick r:id="" action="ppaction://noaction"/>
            </a:endParaRPr>
          </a:p>
          <a:p>
            <a:pPr algn="just"/>
            <a:endParaRPr lang="ru-RU" dirty="0">
              <a:solidFill>
                <a:srgbClr val="0000FF"/>
              </a:solidFill>
              <a:hlinkClick r:id="" action="ppaction://noaction"/>
            </a:endParaRPr>
          </a:p>
        </p:txBody>
      </p:sp>
      <p:sp>
        <p:nvSpPr>
          <p:cNvPr id="5" name="Прямоугольник 4">
            <a:extLst>
              <a:ext uri="{FF2B5EF4-FFF2-40B4-BE49-F238E27FC236}">
                <a16:creationId xmlns:a16="http://schemas.microsoft.com/office/drawing/2014/main" id="{25807EAC-0C5B-4A89-9D07-337EEEE0DE40}"/>
              </a:ext>
            </a:extLst>
          </p:cNvPr>
          <p:cNvSpPr/>
          <p:nvPr/>
        </p:nvSpPr>
        <p:spPr>
          <a:xfrm>
            <a:off x="4227158" y="3771288"/>
            <a:ext cx="8417069" cy="1477328"/>
          </a:xfrm>
          <a:prstGeom prst="rect">
            <a:avLst/>
          </a:prstGeom>
        </p:spPr>
        <p:txBody>
          <a:bodyPr wrap="square">
            <a:spAutoFit/>
          </a:bodyPr>
          <a:lstStyle/>
          <a:p>
            <a:pPr algn="just"/>
            <a:r>
              <a:rPr lang="ru-RU" dirty="0"/>
              <a:t>ПИСЬМО от 20 сентября 2018 г. N 03-11-12/67188</a:t>
            </a:r>
          </a:p>
          <a:p>
            <a:pPr algn="just"/>
            <a:endParaRPr lang="ru-RU" dirty="0"/>
          </a:p>
          <a:p>
            <a:pPr algn="just"/>
            <a:r>
              <a:rPr lang="ru-RU" dirty="0">
                <a:solidFill>
                  <a:srgbClr val="000000"/>
                </a:solidFill>
                <a:hlinkClick r:id="" action="ppaction://noaction">
                  <a:extLst>
                    <a:ext uri="{A12FA001-AC4F-418D-AE19-62706E023703}">
                      <ahyp:hlinkClr xmlns:ahyp="http://schemas.microsoft.com/office/drawing/2018/hyperlinkcolor" val="tx"/>
                    </a:ext>
                  </a:extLst>
                </a:hlinkClick>
              </a:rPr>
              <a:t>Определение Верховного Суда Российской Федерации </a:t>
            </a:r>
          </a:p>
          <a:p>
            <a:pPr algn="just"/>
            <a:r>
              <a:rPr lang="ru-RU" dirty="0">
                <a:solidFill>
                  <a:srgbClr val="000000"/>
                </a:solidFill>
                <a:hlinkClick r:id="" action="ppaction://noaction">
                  <a:extLst>
                    <a:ext uri="{A12FA001-AC4F-418D-AE19-62706E023703}">
                      <ahyp:hlinkClr xmlns:ahyp="http://schemas.microsoft.com/office/drawing/2018/hyperlinkcolor" val="tx"/>
                    </a:ext>
                  </a:extLst>
                </a:hlinkClick>
              </a:rPr>
              <a:t>от 01.06.2016 N 306-КГ16-4814</a:t>
            </a:r>
          </a:p>
          <a:p>
            <a:pPr algn="just"/>
            <a:r>
              <a:rPr lang="ru-RU" dirty="0">
                <a:solidFill>
                  <a:srgbClr val="000000"/>
                </a:solidFill>
              </a:rPr>
              <a:t> </a:t>
            </a:r>
          </a:p>
        </p:txBody>
      </p:sp>
      <p:pic>
        <p:nvPicPr>
          <p:cNvPr id="2050" name="Picture 2" descr="Сотрудники интернет-магазина. Какие требования к ним следует ...">
            <a:extLst>
              <a:ext uri="{FF2B5EF4-FFF2-40B4-BE49-F238E27FC236}">
                <a16:creationId xmlns:a16="http://schemas.microsoft.com/office/drawing/2014/main" id="{1CEFA690-650B-4171-BBBA-16A03D52A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12" y="3771288"/>
            <a:ext cx="3064756" cy="213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11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A594D-F26C-4DD0-85F3-63276C6592A5}"/>
              </a:ext>
            </a:extLst>
          </p:cNvPr>
          <p:cNvSpPr txBox="1"/>
          <p:nvPr/>
        </p:nvSpPr>
        <p:spPr>
          <a:xfrm>
            <a:off x="1534747" y="613763"/>
            <a:ext cx="8676456" cy="1200329"/>
          </a:xfrm>
          <a:prstGeom prst="rect">
            <a:avLst/>
          </a:prstGeom>
          <a:noFill/>
        </p:spPr>
        <p:txBody>
          <a:bodyPr wrap="square" rtlCol="0">
            <a:spAutoFit/>
          </a:bodyPr>
          <a:lstStyle/>
          <a:p>
            <a:pPr algn="ctr"/>
            <a:r>
              <a:rPr lang="en-US" sz="3600" b="1" dirty="0">
                <a:solidFill>
                  <a:srgbClr val="002060"/>
                </a:solidFill>
              </a:rPr>
              <a:t>NEW!!! </a:t>
            </a:r>
            <a:endParaRPr lang="ru-RU" sz="3600" b="1" dirty="0">
              <a:solidFill>
                <a:srgbClr val="002060"/>
              </a:solidFill>
            </a:endParaRPr>
          </a:p>
          <a:p>
            <a:pPr algn="ctr"/>
            <a:r>
              <a:rPr lang="en-US" sz="3600" b="1" dirty="0">
                <a:solidFill>
                  <a:srgbClr val="002060"/>
                </a:solidFill>
              </a:rPr>
              <a:t>29.09.2019</a:t>
            </a:r>
            <a:r>
              <a:rPr lang="ru-RU" sz="3600" b="1" dirty="0">
                <a:solidFill>
                  <a:srgbClr val="002060"/>
                </a:solidFill>
              </a:rPr>
              <a:t> </a:t>
            </a:r>
            <a:r>
              <a:rPr lang="en-US" sz="3600" b="1" dirty="0">
                <a:solidFill>
                  <a:srgbClr val="002060"/>
                </a:solidFill>
              </a:rPr>
              <a:t>– </a:t>
            </a:r>
            <a:r>
              <a:rPr lang="ru-RU" sz="3600" b="1" dirty="0">
                <a:solidFill>
                  <a:srgbClr val="002060"/>
                </a:solidFill>
              </a:rPr>
              <a:t>ст. 346.43 НК РФ</a:t>
            </a:r>
          </a:p>
        </p:txBody>
      </p:sp>
      <p:sp>
        <p:nvSpPr>
          <p:cNvPr id="4" name="TextBox 3">
            <a:extLst>
              <a:ext uri="{FF2B5EF4-FFF2-40B4-BE49-F238E27FC236}">
                <a16:creationId xmlns:a16="http://schemas.microsoft.com/office/drawing/2014/main" id="{2A4071D4-0469-4B5A-9AA3-C205FF3F254B}"/>
              </a:ext>
            </a:extLst>
          </p:cNvPr>
          <p:cNvSpPr txBox="1"/>
          <p:nvPr/>
        </p:nvSpPr>
        <p:spPr>
          <a:xfrm>
            <a:off x="746581" y="2383251"/>
            <a:ext cx="10453511" cy="2308324"/>
          </a:xfrm>
          <a:prstGeom prst="rect">
            <a:avLst/>
          </a:prstGeom>
          <a:noFill/>
        </p:spPr>
        <p:txBody>
          <a:bodyPr wrap="square" rtlCol="0">
            <a:spAutoFit/>
          </a:bodyPr>
          <a:lstStyle/>
          <a:p>
            <a:pPr algn="just"/>
            <a:r>
              <a:rPr lang="ru-RU" sz="2400" b="1" dirty="0"/>
              <a:t>Как стало</a:t>
            </a:r>
            <a:r>
              <a:rPr lang="ru-RU" sz="2400" dirty="0"/>
              <a:t>: На ПСН при расчете лимита сотрудников не нужно учитывать тех, кто занят в деятельности на других режимах.</a:t>
            </a:r>
          </a:p>
          <a:p>
            <a:pPr algn="just"/>
            <a:endParaRPr lang="ru-RU" sz="2400" dirty="0"/>
          </a:p>
          <a:p>
            <a:pPr algn="just"/>
            <a:endParaRPr lang="ru-RU" sz="2400" dirty="0"/>
          </a:p>
          <a:p>
            <a:pPr algn="just"/>
            <a:r>
              <a:rPr lang="ru-RU" sz="2400" dirty="0"/>
              <a:t>В законе прописали порядок, который применяли на практике последние три года и который подтверждает арбитражная практика. </a:t>
            </a:r>
          </a:p>
        </p:txBody>
      </p:sp>
    </p:spTree>
    <p:extLst>
      <p:ext uri="{BB962C8B-B14F-4D97-AF65-F5344CB8AC3E}">
        <p14:creationId xmlns:p14="http://schemas.microsoft.com/office/powerpoint/2010/main" val="2764985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D82FAF-89B8-4A17-9EB3-ECAFFF717E02}"/>
              </a:ext>
            </a:extLst>
          </p:cNvPr>
          <p:cNvSpPr txBox="1"/>
          <p:nvPr/>
        </p:nvSpPr>
        <p:spPr>
          <a:xfrm>
            <a:off x="1973766" y="277956"/>
            <a:ext cx="9031384" cy="523220"/>
          </a:xfrm>
          <a:prstGeom prst="rect">
            <a:avLst/>
          </a:prstGeom>
          <a:noFill/>
        </p:spPr>
        <p:txBody>
          <a:bodyPr wrap="square" rtlCol="0">
            <a:spAutoFit/>
          </a:bodyPr>
          <a:lstStyle/>
          <a:p>
            <a:pPr algn="just"/>
            <a:r>
              <a:rPr lang="ru-RU" sz="2800" b="1" dirty="0">
                <a:solidFill>
                  <a:srgbClr val="002060"/>
                </a:solidFill>
              </a:rPr>
              <a:t>Грузовые автоперевозки : где приобретать патент?</a:t>
            </a:r>
          </a:p>
        </p:txBody>
      </p:sp>
      <p:sp>
        <p:nvSpPr>
          <p:cNvPr id="4" name="TextBox 3">
            <a:extLst>
              <a:ext uri="{FF2B5EF4-FFF2-40B4-BE49-F238E27FC236}">
                <a16:creationId xmlns:a16="http://schemas.microsoft.com/office/drawing/2014/main" id="{DD2C413B-E137-4F97-9199-97610A9CB6B9}"/>
              </a:ext>
            </a:extLst>
          </p:cNvPr>
          <p:cNvSpPr txBox="1"/>
          <p:nvPr/>
        </p:nvSpPr>
        <p:spPr>
          <a:xfrm>
            <a:off x="705555" y="1144119"/>
            <a:ext cx="10780889" cy="707886"/>
          </a:xfrm>
          <a:prstGeom prst="rect">
            <a:avLst/>
          </a:prstGeom>
          <a:noFill/>
        </p:spPr>
        <p:txBody>
          <a:bodyPr wrap="square" rtlCol="0">
            <a:spAutoFit/>
          </a:bodyPr>
          <a:lstStyle/>
          <a:p>
            <a:pPr algn="just"/>
            <a:r>
              <a:rPr lang="ru-RU" sz="2000" dirty="0"/>
              <a:t>Общее правило: по месту жительства ил по месту осуществления предпринимательской деятельности.</a:t>
            </a:r>
          </a:p>
        </p:txBody>
      </p:sp>
      <p:sp>
        <p:nvSpPr>
          <p:cNvPr id="5" name="TextBox 4">
            <a:extLst>
              <a:ext uri="{FF2B5EF4-FFF2-40B4-BE49-F238E27FC236}">
                <a16:creationId xmlns:a16="http://schemas.microsoft.com/office/drawing/2014/main" id="{DA772528-B7CC-4146-BA60-65DDF43769BC}"/>
              </a:ext>
            </a:extLst>
          </p:cNvPr>
          <p:cNvSpPr txBox="1"/>
          <p:nvPr/>
        </p:nvSpPr>
        <p:spPr>
          <a:xfrm>
            <a:off x="692614" y="2030989"/>
            <a:ext cx="10659327" cy="1692771"/>
          </a:xfrm>
          <a:prstGeom prst="rect">
            <a:avLst/>
          </a:prstGeom>
          <a:noFill/>
        </p:spPr>
        <p:txBody>
          <a:bodyPr wrap="square" rtlCol="0">
            <a:spAutoFit/>
          </a:bodyPr>
          <a:lstStyle/>
          <a:p>
            <a:pPr algn="just"/>
            <a:r>
              <a:rPr lang="ru-RU" sz="2000" dirty="0"/>
              <a:t>В рамках патента можно осуществлять перевозки грузов и в другие регионы.</a:t>
            </a:r>
          </a:p>
          <a:p>
            <a:pPr algn="just"/>
            <a:endParaRPr lang="ru-RU" sz="2000" dirty="0"/>
          </a:p>
          <a:p>
            <a:pPr algn="just"/>
            <a:r>
              <a:rPr lang="ru-RU" sz="2400" b="1" dirty="0"/>
              <a:t>НО! </a:t>
            </a:r>
          </a:p>
          <a:p>
            <a:pPr algn="just"/>
            <a:r>
              <a:rPr lang="ru-RU" sz="2000" dirty="0"/>
              <a:t>Договор на перевозку должен быть заключен в субъекте РФ по месту получения патента. Получение патента в других регионах не требуется.</a:t>
            </a:r>
          </a:p>
        </p:txBody>
      </p:sp>
      <p:pic>
        <p:nvPicPr>
          <p:cNvPr id="1026" name="Picture 2" descr="Грузоперевозки Москва – Крым, низкие цены на доставку груза – «СТОГРУЗ»">
            <a:extLst>
              <a:ext uri="{FF2B5EF4-FFF2-40B4-BE49-F238E27FC236}">
                <a16:creationId xmlns:a16="http://schemas.microsoft.com/office/drawing/2014/main" id="{9FD06384-40D1-4242-9AE1-9248C6F96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33" y="4178671"/>
            <a:ext cx="2968625" cy="18843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49DC41-D262-4A70-B427-50EFB984B6A3}"/>
              </a:ext>
            </a:extLst>
          </p:cNvPr>
          <p:cNvSpPr txBox="1"/>
          <p:nvPr/>
        </p:nvSpPr>
        <p:spPr>
          <a:xfrm>
            <a:off x="2344097" y="6183386"/>
            <a:ext cx="7032977" cy="400110"/>
          </a:xfrm>
          <a:prstGeom prst="rect">
            <a:avLst/>
          </a:prstGeom>
          <a:noFill/>
        </p:spPr>
        <p:txBody>
          <a:bodyPr wrap="square" rtlCol="0">
            <a:spAutoFit/>
          </a:bodyPr>
          <a:lstStyle/>
          <a:p>
            <a:pPr algn="just"/>
            <a:r>
              <a:rPr lang="ru-RU" sz="2000" b="1" dirty="0">
                <a:solidFill>
                  <a:srgbClr val="002060"/>
                </a:solidFill>
              </a:rPr>
              <a:t>Письмо Минфина РФ от 29.12.2020 №03-11-03/4/116148</a:t>
            </a:r>
          </a:p>
        </p:txBody>
      </p:sp>
    </p:spTree>
    <p:extLst>
      <p:ext uri="{BB962C8B-B14F-4D97-AF65-F5344CB8AC3E}">
        <p14:creationId xmlns:p14="http://schemas.microsoft.com/office/powerpoint/2010/main" val="2144793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DFB6B-02CA-4D99-98A6-A3CC8B782133}"/>
              </a:ext>
            </a:extLst>
          </p:cNvPr>
          <p:cNvSpPr txBox="1"/>
          <p:nvPr/>
        </p:nvSpPr>
        <p:spPr>
          <a:xfrm>
            <a:off x="2853830" y="251104"/>
            <a:ext cx="7488832" cy="584775"/>
          </a:xfrm>
          <a:prstGeom prst="rect">
            <a:avLst/>
          </a:prstGeom>
          <a:noFill/>
        </p:spPr>
        <p:txBody>
          <a:bodyPr wrap="square" rtlCol="0">
            <a:spAutoFit/>
          </a:bodyPr>
          <a:lstStyle/>
          <a:p>
            <a:r>
              <a:rPr lang="ru-RU" sz="3200" b="1" dirty="0">
                <a:solidFill>
                  <a:srgbClr val="002060"/>
                </a:solidFill>
              </a:rPr>
              <a:t>Ремонт жилья и других построек</a:t>
            </a:r>
          </a:p>
        </p:txBody>
      </p:sp>
      <p:sp>
        <p:nvSpPr>
          <p:cNvPr id="8" name="TextBox 7">
            <a:extLst>
              <a:ext uri="{FF2B5EF4-FFF2-40B4-BE49-F238E27FC236}">
                <a16:creationId xmlns:a16="http://schemas.microsoft.com/office/drawing/2014/main" id="{D0191202-5F67-4354-B467-67FDC4CACCF5}"/>
              </a:ext>
            </a:extLst>
          </p:cNvPr>
          <p:cNvSpPr txBox="1"/>
          <p:nvPr/>
        </p:nvSpPr>
        <p:spPr>
          <a:xfrm>
            <a:off x="3752964" y="5963544"/>
            <a:ext cx="7507704" cy="646331"/>
          </a:xfrm>
          <a:prstGeom prst="rect">
            <a:avLst/>
          </a:prstGeom>
          <a:noFill/>
        </p:spPr>
        <p:txBody>
          <a:bodyPr wrap="square" rtlCol="0">
            <a:spAutoFit/>
          </a:bodyPr>
          <a:lstStyle/>
          <a:p>
            <a:r>
              <a:rPr lang="ru-RU" b="1" dirty="0"/>
              <a:t>П.20 Обзор ВС РФ  от 04.07.2018 практики рассмотрения судами дел, связанных с применением глав 26.2 и 26.5 НК РФ.</a:t>
            </a:r>
          </a:p>
        </p:txBody>
      </p:sp>
      <p:sp>
        <p:nvSpPr>
          <p:cNvPr id="9" name="TextBox 8">
            <a:extLst>
              <a:ext uri="{FF2B5EF4-FFF2-40B4-BE49-F238E27FC236}">
                <a16:creationId xmlns:a16="http://schemas.microsoft.com/office/drawing/2014/main" id="{FA908EEC-418A-4679-A651-CC2337BFDAE2}"/>
              </a:ext>
            </a:extLst>
          </p:cNvPr>
          <p:cNvSpPr txBox="1"/>
          <p:nvPr/>
        </p:nvSpPr>
        <p:spPr>
          <a:xfrm>
            <a:off x="691378" y="984480"/>
            <a:ext cx="10569290" cy="646331"/>
          </a:xfrm>
          <a:prstGeom prst="rect">
            <a:avLst/>
          </a:prstGeom>
          <a:noFill/>
        </p:spPr>
        <p:txBody>
          <a:bodyPr wrap="square" rtlCol="0">
            <a:spAutoFit/>
          </a:bodyPr>
          <a:lstStyle/>
          <a:p>
            <a:pPr algn="just"/>
            <a:r>
              <a:rPr lang="ru-RU" dirty="0"/>
              <a:t>Субъекты предпринимательства не вправе применять ПСН в отношении деятельности по ремонту построек, не связанных с проживанием граждан: </a:t>
            </a:r>
          </a:p>
        </p:txBody>
      </p:sp>
      <p:sp>
        <p:nvSpPr>
          <p:cNvPr id="10" name="TextBox 9">
            <a:extLst>
              <a:ext uri="{FF2B5EF4-FFF2-40B4-BE49-F238E27FC236}">
                <a16:creationId xmlns:a16="http://schemas.microsoft.com/office/drawing/2014/main" id="{7C4B65F7-D52A-4CE4-9EC9-90ABC51AF8EC}"/>
              </a:ext>
            </a:extLst>
          </p:cNvPr>
          <p:cNvSpPr txBox="1"/>
          <p:nvPr/>
        </p:nvSpPr>
        <p:spPr>
          <a:xfrm>
            <a:off x="3752964" y="1685450"/>
            <a:ext cx="7507704" cy="4278094"/>
          </a:xfrm>
          <a:prstGeom prst="rect">
            <a:avLst/>
          </a:prstGeom>
          <a:noFill/>
        </p:spPr>
        <p:txBody>
          <a:bodyPr wrap="square" rtlCol="0">
            <a:spAutoFit/>
          </a:bodyPr>
          <a:lstStyle/>
          <a:p>
            <a:pPr algn="just"/>
            <a:r>
              <a:rPr lang="ru-RU" sz="1700" dirty="0"/>
              <a:t>- Ремонт жилья и </a:t>
            </a:r>
            <a:r>
              <a:rPr lang="ru-RU" sz="1700" b="1" dirty="0"/>
              <a:t>других построек </a:t>
            </a:r>
            <a:r>
              <a:rPr lang="ru-RU" sz="1700" dirty="0"/>
              <a:t>(пп.12 п.2 ст.346.43 НК РФ) </a:t>
            </a:r>
            <a:r>
              <a:rPr lang="ru-RU" sz="1700" b="1" dirty="0">
                <a:solidFill>
                  <a:srgbClr val="00B050"/>
                </a:solidFill>
              </a:rPr>
              <a:t>КАКИХ?</a:t>
            </a:r>
          </a:p>
          <a:p>
            <a:pPr algn="just"/>
            <a:endParaRPr lang="ru-RU" sz="1700" b="1" dirty="0">
              <a:solidFill>
                <a:srgbClr val="00B050"/>
              </a:solidFill>
            </a:endParaRPr>
          </a:p>
          <a:p>
            <a:pPr algn="just"/>
            <a:r>
              <a:rPr lang="ru-RU" sz="1700" dirty="0">
                <a:solidFill>
                  <a:srgbClr val="000000"/>
                </a:solidFill>
              </a:rPr>
              <a:t>Минфин от 22.05.2018 №03-11-12/34461 – ограничений нет.</a:t>
            </a:r>
          </a:p>
          <a:p>
            <a:pPr algn="just"/>
            <a:r>
              <a:rPr lang="ru-RU" sz="1700" dirty="0">
                <a:solidFill>
                  <a:srgbClr val="000000"/>
                </a:solidFill>
              </a:rPr>
              <a:t>Минфин от 25.01.2017 №03-11-09/3537 - к постройкам не могут быть приравнены объекты офисных и складских помещений.</a:t>
            </a:r>
          </a:p>
          <a:p>
            <a:pPr algn="just"/>
            <a:endParaRPr lang="ru-RU" sz="1700" dirty="0">
              <a:solidFill>
                <a:srgbClr val="000000"/>
              </a:solidFill>
            </a:endParaRPr>
          </a:p>
          <a:p>
            <a:pPr algn="just"/>
            <a:r>
              <a:rPr lang="ru-RU" sz="1700" b="1" dirty="0">
                <a:solidFill>
                  <a:srgbClr val="000000"/>
                </a:solidFill>
              </a:rPr>
              <a:t>Суды</a:t>
            </a:r>
            <a:r>
              <a:rPr lang="ru-RU" sz="1700" dirty="0">
                <a:solidFill>
                  <a:srgbClr val="000000"/>
                </a:solidFill>
              </a:rPr>
              <a:t>: </a:t>
            </a:r>
          </a:p>
          <a:p>
            <a:pPr algn="just"/>
            <a:r>
              <a:rPr lang="ru-RU" sz="1700" dirty="0">
                <a:solidFill>
                  <a:srgbClr val="000000"/>
                </a:solidFill>
              </a:rPr>
              <a:t>Постановление АС ВВО от 29.11.2017 Ф01-5189/2017, </a:t>
            </a:r>
          </a:p>
          <a:p>
            <a:pPr algn="just"/>
            <a:r>
              <a:rPr lang="ru-RU" sz="1700" dirty="0">
                <a:solidFill>
                  <a:srgbClr val="000000"/>
                </a:solidFill>
              </a:rPr>
              <a:t>Определение ВС от 30.03.2018 №301-КГ18-1775.</a:t>
            </a:r>
          </a:p>
          <a:p>
            <a:pPr algn="just"/>
            <a:endParaRPr lang="ru-RU" sz="1700" dirty="0">
              <a:solidFill>
                <a:srgbClr val="000000"/>
              </a:solidFill>
            </a:endParaRPr>
          </a:p>
          <a:p>
            <a:pPr algn="just"/>
            <a:r>
              <a:rPr lang="ru-RU" sz="1700" dirty="0">
                <a:solidFill>
                  <a:srgbClr val="000000"/>
                </a:solidFill>
              </a:rPr>
              <a:t>На ПСН может переводиться только деятельность по ремонту жилья и других построек, связанных с жильем. Деятельность по ремонту нежилых помещений, офисов, складов и иных объектов недвижимости, не предназначенных для проживания граждан и не связанных с эксплуатацией жилых помещений, должна облагаться в рамках иных режимов налогообложения.</a:t>
            </a:r>
          </a:p>
        </p:txBody>
      </p:sp>
      <p:pic>
        <p:nvPicPr>
          <p:cNvPr id="3074" name="Picture 2" descr="Астрал Налог – ПСН и ремонт: тест на совместимость">
            <a:extLst>
              <a:ext uri="{FF2B5EF4-FFF2-40B4-BE49-F238E27FC236}">
                <a16:creationId xmlns:a16="http://schemas.microsoft.com/office/drawing/2014/main" id="{52AE885E-1938-476F-8358-1DA55C324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8" y="2019256"/>
            <a:ext cx="3195692" cy="18933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B3602D-FBCE-487A-9F36-F15BAC857224}"/>
              </a:ext>
            </a:extLst>
          </p:cNvPr>
          <p:cNvSpPr txBox="1"/>
          <p:nvPr/>
        </p:nvSpPr>
        <p:spPr>
          <a:xfrm>
            <a:off x="414075" y="4621660"/>
            <a:ext cx="2853232" cy="1477328"/>
          </a:xfrm>
          <a:prstGeom prst="rect">
            <a:avLst/>
          </a:prstGeom>
          <a:noFill/>
        </p:spPr>
        <p:txBody>
          <a:bodyPr wrap="square">
            <a:spAutoFit/>
          </a:bodyPr>
          <a:lstStyle/>
          <a:p>
            <a:pPr algn="just"/>
            <a:r>
              <a:rPr lang="ru-RU" dirty="0"/>
              <a:t>Реконструкция или ремонт существующих жилых и </a:t>
            </a:r>
            <a:r>
              <a:rPr lang="ru-RU" b="1" dirty="0"/>
              <a:t>нежилых зданий</a:t>
            </a:r>
            <a:r>
              <a:rPr lang="ru-RU" dirty="0"/>
              <a:t>, а также</a:t>
            </a:r>
          </a:p>
          <a:p>
            <a:pPr algn="just"/>
            <a:r>
              <a:rPr lang="ru-RU" dirty="0"/>
              <a:t>Спортивных сооружений. (закон субъекта??)</a:t>
            </a:r>
          </a:p>
        </p:txBody>
      </p:sp>
      <p:sp>
        <p:nvSpPr>
          <p:cNvPr id="4" name="TextBox 3">
            <a:extLst>
              <a:ext uri="{FF2B5EF4-FFF2-40B4-BE49-F238E27FC236}">
                <a16:creationId xmlns:a16="http://schemas.microsoft.com/office/drawing/2014/main" id="{7FFD08F8-3903-4AEA-97FE-F64801A78F47}"/>
              </a:ext>
            </a:extLst>
          </p:cNvPr>
          <p:cNvSpPr txBox="1"/>
          <p:nvPr/>
        </p:nvSpPr>
        <p:spPr>
          <a:xfrm>
            <a:off x="707671" y="4137825"/>
            <a:ext cx="2754489" cy="369332"/>
          </a:xfrm>
          <a:prstGeom prst="rect">
            <a:avLst/>
          </a:prstGeom>
          <a:noFill/>
        </p:spPr>
        <p:txBody>
          <a:bodyPr wrap="square" rtlCol="0">
            <a:spAutoFit/>
          </a:bodyPr>
          <a:lstStyle/>
          <a:p>
            <a:r>
              <a:rPr lang="ru-RU" b="1" dirty="0">
                <a:solidFill>
                  <a:srgbClr val="FF0000"/>
                </a:solidFill>
              </a:rPr>
              <a:t>А как с 2021?????</a:t>
            </a:r>
          </a:p>
        </p:txBody>
      </p:sp>
    </p:spTree>
    <p:extLst>
      <p:ext uri="{BB962C8B-B14F-4D97-AF65-F5344CB8AC3E}">
        <p14:creationId xmlns:p14="http://schemas.microsoft.com/office/powerpoint/2010/main" val="121166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4EDB331-9CDD-42A4-9195-5851B41F775A}"/>
              </a:ext>
            </a:extLst>
          </p:cNvPr>
          <p:cNvSpPr/>
          <p:nvPr/>
        </p:nvSpPr>
        <p:spPr>
          <a:xfrm>
            <a:off x="812800" y="1135166"/>
            <a:ext cx="10566400" cy="4955203"/>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  Услуги общественного питания, оказываемые через объекты организации общественного </a:t>
            </a:r>
          </a:p>
          <a:p>
            <a:pPr algn="just"/>
            <a:r>
              <a:rPr lang="ru-RU" sz="2000" dirty="0">
                <a:latin typeface="Times New Roman" panose="02020603050405020304" pitchFamily="18" charset="0"/>
                <a:cs typeface="Times New Roman" panose="02020603050405020304" pitchFamily="18" charset="0"/>
              </a:rPr>
              <a:t>   питания с площадью зала обслуживания посетителей не более 50 квадратных метров по</a:t>
            </a:r>
          </a:p>
          <a:p>
            <a:pPr algn="just"/>
            <a:r>
              <a:rPr lang="ru-RU" sz="2000" dirty="0">
                <a:latin typeface="Times New Roman" panose="02020603050405020304" pitchFamily="18" charset="0"/>
                <a:cs typeface="Times New Roman" panose="02020603050405020304" pitchFamily="18" charset="0"/>
              </a:rPr>
              <a:t>   каждому объекту организации общественного питания;</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Услуги общественного питания, оказываемые через объекты организации общественного </a:t>
            </a:r>
          </a:p>
          <a:p>
            <a:pPr algn="just"/>
            <a:r>
              <a:rPr lang="ru-RU" sz="2000" dirty="0">
                <a:latin typeface="Times New Roman" panose="02020603050405020304" pitchFamily="18" charset="0"/>
                <a:cs typeface="Times New Roman" panose="02020603050405020304" pitchFamily="18" charset="0"/>
              </a:rPr>
              <a:t>    питания, не имеющие зала обслуживания посетителей;</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Ремонт компьютеров и коммуникационного оборудования;</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Услуги платных туалетов;</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Аренда помещений</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Услуги по приготовлению и поставке блюд.</a:t>
            </a:r>
            <a:endParaRPr lang="ru-RU" dirty="0"/>
          </a:p>
          <a:p>
            <a:pPr algn="just"/>
            <a:endParaRPr lang="ru-RU" sz="2800" dirty="0"/>
          </a:p>
        </p:txBody>
      </p:sp>
    </p:spTree>
    <p:extLst>
      <p:ext uri="{BB962C8B-B14F-4D97-AF65-F5344CB8AC3E}">
        <p14:creationId xmlns:p14="http://schemas.microsoft.com/office/powerpoint/2010/main" val="296538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60</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01026" y="3667204"/>
            <a:ext cx="3185107" cy="2308324"/>
          </a:xfrm>
          <a:prstGeom prst="rect">
            <a:avLst/>
          </a:prstGeom>
          <a:noFill/>
        </p:spPr>
        <p:txBody>
          <a:bodyPr wrap="square" rtlCol="0">
            <a:spAutoFit/>
          </a:bodyPr>
          <a:lstStyle/>
          <a:p>
            <a:r>
              <a:rPr lang="ru-RU" dirty="0">
                <a:solidFill>
                  <a:srgbClr val="002060"/>
                </a:solidFill>
              </a:rPr>
              <a:t>Предприниматель устанавливал теплые полы по патенту «Ремонт жилья и других построек».</a:t>
            </a:r>
          </a:p>
          <a:p>
            <a:r>
              <a:rPr lang="ru-RU" dirty="0" err="1">
                <a:solidFill>
                  <a:srgbClr val="002060"/>
                </a:solidFill>
              </a:rPr>
              <a:t>Н.о</a:t>
            </a:r>
            <a:r>
              <a:rPr lang="ru-RU" dirty="0">
                <a:solidFill>
                  <a:srgbClr val="002060"/>
                </a:solidFill>
              </a:rPr>
              <a:t>. начисли 12,5 млн по ОСН.</a:t>
            </a:r>
          </a:p>
          <a:p>
            <a:r>
              <a:rPr lang="ru-RU" dirty="0">
                <a:solidFill>
                  <a:srgbClr val="002060"/>
                </a:solidFill>
              </a:rPr>
              <a:t>Правомерны ли действия налогового органа?</a:t>
            </a:r>
          </a:p>
          <a:p>
            <a:endParaRPr lang="ru-RU" dirty="0">
              <a:solidFill>
                <a:srgbClr val="002060"/>
              </a:solidFill>
            </a:endParaRPr>
          </a:p>
        </p:txBody>
      </p:sp>
    </p:spTree>
    <p:extLst>
      <p:ext uri="{BB962C8B-B14F-4D97-AF65-F5344CB8AC3E}">
        <p14:creationId xmlns:p14="http://schemas.microsoft.com/office/powerpoint/2010/main" val="1408332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61</a:t>
            </a:fld>
            <a:endParaRPr lang="ru-RU"/>
          </a:p>
        </p:txBody>
      </p:sp>
      <p:sp>
        <p:nvSpPr>
          <p:cNvPr id="2" name="TextBox 1">
            <a:extLst>
              <a:ext uri="{FF2B5EF4-FFF2-40B4-BE49-F238E27FC236}">
                <a16:creationId xmlns:a16="http://schemas.microsoft.com/office/drawing/2014/main" id="{3A56DFF7-1E27-C51F-E04E-92E0A4D07A3D}"/>
              </a:ext>
            </a:extLst>
          </p:cNvPr>
          <p:cNvSpPr txBox="1"/>
          <p:nvPr/>
        </p:nvSpPr>
        <p:spPr>
          <a:xfrm>
            <a:off x="2472267" y="650628"/>
            <a:ext cx="7365999" cy="461665"/>
          </a:xfrm>
          <a:prstGeom prst="rect">
            <a:avLst/>
          </a:prstGeom>
          <a:noFill/>
        </p:spPr>
        <p:txBody>
          <a:bodyPr wrap="square" rtlCol="0">
            <a:spAutoFit/>
          </a:bodyPr>
          <a:lstStyle/>
          <a:p>
            <a:r>
              <a:rPr lang="ru-RU" sz="2400" b="1" dirty="0">
                <a:solidFill>
                  <a:srgbClr val="002060"/>
                </a:solidFill>
                <a:latin typeface="Arial" panose="020B0604020202020204" pitchFamily="34" charset="0"/>
                <a:cs typeface="Arial" panose="020B0604020202020204" pitchFamily="34" charset="0"/>
              </a:rPr>
              <a:t>АС СЗО от 15.03.2022 №А75-20919/2019</a:t>
            </a:r>
          </a:p>
        </p:txBody>
      </p:sp>
      <p:sp>
        <p:nvSpPr>
          <p:cNvPr id="3" name="TextBox 2">
            <a:extLst>
              <a:ext uri="{FF2B5EF4-FFF2-40B4-BE49-F238E27FC236}">
                <a16:creationId xmlns:a16="http://schemas.microsoft.com/office/drawing/2014/main" id="{350562A3-31D1-1D95-2913-1796E3E8CC19}"/>
              </a:ext>
            </a:extLst>
          </p:cNvPr>
          <p:cNvSpPr txBox="1"/>
          <p:nvPr/>
        </p:nvSpPr>
        <p:spPr>
          <a:xfrm>
            <a:off x="948266" y="1873955"/>
            <a:ext cx="10701867" cy="2862322"/>
          </a:xfrm>
          <a:prstGeom prst="rect">
            <a:avLst/>
          </a:prstGeom>
          <a:noFill/>
        </p:spPr>
        <p:txBody>
          <a:bodyPr wrap="square" rtlCol="0">
            <a:spAutoFit/>
          </a:bodyPr>
          <a:lstStyle/>
          <a:p>
            <a:r>
              <a:rPr lang="ru-RU" b="1" dirty="0"/>
              <a:t>Ремонт- это полное либо частичное восстановление эксплуатационных характеристик жилья</a:t>
            </a:r>
            <a:r>
              <a:rPr lang="ru-RU" dirty="0"/>
              <a:t>.</a:t>
            </a:r>
          </a:p>
          <a:p>
            <a:endParaRPr lang="ru-RU" dirty="0"/>
          </a:p>
          <a:p>
            <a:r>
              <a:rPr lang="ru-RU" b="1" dirty="0"/>
              <a:t>Строительно-отделочные работы- это производство отделочных работ, в том числе штукатурных работ, работ по устройству покрытий полов и облицовку стен, малярных работ, прочих отделочных и завершающих работ</a:t>
            </a:r>
            <a:r>
              <a:rPr lang="ru-RU" dirty="0"/>
              <a:t>.</a:t>
            </a:r>
          </a:p>
          <a:p>
            <a:endParaRPr lang="ru-RU" dirty="0"/>
          </a:p>
          <a:p>
            <a:endParaRPr lang="ru-RU" dirty="0"/>
          </a:p>
          <a:p>
            <a:r>
              <a:rPr lang="ru-RU" dirty="0"/>
              <a:t>Теперь в НК РФ написано</a:t>
            </a:r>
          </a:p>
          <a:p>
            <a:endParaRPr lang="ru-RU" dirty="0"/>
          </a:p>
          <a:p>
            <a:r>
              <a:rPr lang="ru-RU" b="1" dirty="0">
                <a:solidFill>
                  <a:srgbClr val="002060"/>
                </a:solidFill>
              </a:rPr>
              <a:t>Реконструкция или ремонт существующих жилых и нежилых зданий, а также спортивных сооружений</a:t>
            </a:r>
          </a:p>
        </p:txBody>
      </p:sp>
      <p:sp>
        <p:nvSpPr>
          <p:cNvPr id="5" name="TextBox 4">
            <a:extLst>
              <a:ext uri="{FF2B5EF4-FFF2-40B4-BE49-F238E27FC236}">
                <a16:creationId xmlns:a16="http://schemas.microsoft.com/office/drawing/2014/main" id="{FBCC50FB-340E-047D-BBCC-4CD6AE63702A}"/>
              </a:ext>
            </a:extLst>
          </p:cNvPr>
          <p:cNvSpPr txBox="1"/>
          <p:nvPr/>
        </p:nvSpPr>
        <p:spPr>
          <a:xfrm>
            <a:off x="948266" y="5067209"/>
            <a:ext cx="9245600" cy="369332"/>
          </a:xfrm>
          <a:prstGeom prst="rect">
            <a:avLst/>
          </a:prstGeom>
          <a:noFill/>
        </p:spPr>
        <p:txBody>
          <a:bodyPr wrap="square" rtlCol="0">
            <a:spAutoFit/>
          </a:bodyPr>
          <a:lstStyle/>
          <a:p>
            <a:pPr algn="ctr"/>
            <a:r>
              <a:rPr lang="ru-RU" dirty="0"/>
              <a:t>Является ли установка теплых полов реконструкцией?</a:t>
            </a:r>
          </a:p>
        </p:txBody>
      </p:sp>
    </p:spTree>
    <p:extLst>
      <p:ext uri="{BB962C8B-B14F-4D97-AF65-F5344CB8AC3E}">
        <p14:creationId xmlns:p14="http://schemas.microsoft.com/office/powerpoint/2010/main" val="733918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887954-F04A-422D-AED2-946BB6BC9954}"/>
              </a:ext>
            </a:extLst>
          </p:cNvPr>
          <p:cNvSpPr>
            <a:spLocks noGrp="1"/>
          </p:cNvSpPr>
          <p:nvPr>
            <p:ph type="title"/>
          </p:nvPr>
        </p:nvSpPr>
        <p:spPr>
          <a:xfrm>
            <a:off x="3122063" y="328383"/>
            <a:ext cx="5400600" cy="715963"/>
          </a:xfrm>
        </p:spPr>
        <p:txBody>
          <a:bodyPr/>
          <a:lstStyle/>
          <a:p>
            <a:pPr algn="ctr"/>
            <a:r>
              <a:rPr lang="ru-RU" b="1" dirty="0">
                <a:solidFill>
                  <a:srgbClr val="002060"/>
                </a:solidFill>
                <a:latin typeface="+mn-lt"/>
              </a:rPr>
              <a:t>Ситуация</a:t>
            </a:r>
          </a:p>
        </p:txBody>
      </p:sp>
      <p:sp>
        <p:nvSpPr>
          <p:cNvPr id="3" name="Прямоугольник 2">
            <a:extLst>
              <a:ext uri="{FF2B5EF4-FFF2-40B4-BE49-F238E27FC236}">
                <a16:creationId xmlns:a16="http://schemas.microsoft.com/office/drawing/2014/main" id="{D7DF7427-2B7A-4FDC-8910-751BA259125B}"/>
              </a:ext>
            </a:extLst>
          </p:cNvPr>
          <p:cNvSpPr/>
          <p:nvPr/>
        </p:nvSpPr>
        <p:spPr>
          <a:xfrm>
            <a:off x="816969" y="1146716"/>
            <a:ext cx="10245042" cy="2862322"/>
          </a:xfrm>
          <a:prstGeom prst="rect">
            <a:avLst/>
          </a:prstGeom>
        </p:spPr>
        <p:txBody>
          <a:bodyPr wrap="square">
            <a:spAutoFit/>
          </a:bodyPr>
          <a:lstStyle/>
          <a:p>
            <a:pPr algn="just"/>
            <a:r>
              <a:rPr lang="ru-RU" dirty="0"/>
              <a:t>Предприниматель имел патент на весь 2019 г. по виду деятельности "Розничная торговля через магазин с площадью не более 50 кв. м".</a:t>
            </a:r>
          </a:p>
          <a:p>
            <a:pPr algn="just"/>
            <a:r>
              <a:rPr lang="ru-RU" dirty="0"/>
              <a:t>При этом предприниматель планирует приостановить деятельность на период январь - апрель 2020 г. в связи с ремонтом магазина.</a:t>
            </a:r>
          </a:p>
          <a:p>
            <a:pPr algn="just"/>
            <a:r>
              <a:rPr lang="ru-RU" dirty="0"/>
              <a:t>Деятельность планируется возобновить с мая 2020 г., поэтому патент планируется приобрести в апреле 2020 г.</a:t>
            </a:r>
          </a:p>
          <a:p>
            <a:pPr algn="just"/>
            <a:r>
              <a:rPr lang="ru-RU" dirty="0"/>
              <a:t>Какая система налогообложения должна применяться индивидуальным предпринимателем в январе - апреле 2020 г.?</a:t>
            </a:r>
          </a:p>
          <a:p>
            <a:pPr algn="just"/>
            <a:r>
              <a:rPr lang="ru-RU" dirty="0"/>
              <a:t>Надо ли представлять заявление в налоговый орган о приостановлении деятельности на данный период?</a:t>
            </a:r>
          </a:p>
        </p:txBody>
      </p:sp>
      <p:pic>
        <p:nvPicPr>
          <p:cNvPr id="4" name="Рисунок 3">
            <a:extLst>
              <a:ext uri="{FF2B5EF4-FFF2-40B4-BE49-F238E27FC236}">
                <a16:creationId xmlns:a16="http://schemas.microsoft.com/office/drawing/2014/main" id="{D50E93F4-A16D-4D5B-BC7A-0D0731265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968" y="4141724"/>
            <a:ext cx="2501787" cy="2501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5" name="Рисунок 4">
            <a:extLst>
              <a:ext uri="{FF2B5EF4-FFF2-40B4-BE49-F238E27FC236}">
                <a16:creationId xmlns:a16="http://schemas.microsoft.com/office/drawing/2014/main" id="{6A511A0E-30AA-465C-8D2A-5963E32B9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813" y="4119146"/>
            <a:ext cx="2501787" cy="2501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001239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A69250-4B93-425D-82EF-8DD7641EB19F}"/>
              </a:ext>
            </a:extLst>
          </p:cNvPr>
          <p:cNvSpPr txBox="1"/>
          <p:nvPr/>
        </p:nvSpPr>
        <p:spPr>
          <a:xfrm>
            <a:off x="1928475" y="294651"/>
            <a:ext cx="8335050" cy="523220"/>
          </a:xfrm>
          <a:prstGeom prst="rect">
            <a:avLst/>
          </a:prstGeom>
          <a:noFill/>
        </p:spPr>
        <p:txBody>
          <a:bodyPr wrap="square" rtlCol="0">
            <a:spAutoFit/>
          </a:bodyPr>
          <a:lstStyle/>
          <a:p>
            <a:pPr algn="ctr"/>
            <a:r>
              <a:rPr lang="ru-RU" sz="2800" b="1" dirty="0">
                <a:solidFill>
                  <a:srgbClr val="FF0000"/>
                </a:solidFill>
              </a:rPr>
              <a:t>Налоговые каникулы: продлили до 2024 года</a:t>
            </a:r>
          </a:p>
        </p:txBody>
      </p:sp>
      <p:sp>
        <p:nvSpPr>
          <p:cNvPr id="4" name="TextBox 3">
            <a:extLst>
              <a:ext uri="{FF2B5EF4-FFF2-40B4-BE49-F238E27FC236}">
                <a16:creationId xmlns:a16="http://schemas.microsoft.com/office/drawing/2014/main" id="{5FCC5ED1-311F-40B3-942A-91B2175BFFE2}"/>
              </a:ext>
            </a:extLst>
          </p:cNvPr>
          <p:cNvSpPr txBox="1"/>
          <p:nvPr/>
        </p:nvSpPr>
        <p:spPr>
          <a:xfrm>
            <a:off x="825189" y="1074222"/>
            <a:ext cx="10270274" cy="5078313"/>
          </a:xfrm>
          <a:prstGeom prst="rect">
            <a:avLst/>
          </a:prstGeom>
          <a:noFill/>
        </p:spPr>
        <p:txBody>
          <a:bodyPr wrap="square" rtlCol="0">
            <a:spAutoFit/>
          </a:bodyPr>
          <a:lstStyle/>
          <a:p>
            <a:pPr algn="just"/>
            <a:r>
              <a:rPr lang="ru-RU" b="1" dirty="0">
                <a:solidFill>
                  <a:srgbClr val="002060"/>
                </a:solidFill>
              </a:rPr>
              <a:t>1. Только ИП, впервые зарегистрированные </a:t>
            </a:r>
          </a:p>
          <a:p>
            <a:pPr algn="just"/>
            <a:endParaRPr lang="ru-RU" dirty="0"/>
          </a:p>
          <a:p>
            <a:pPr algn="just"/>
            <a:r>
              <a:rPr lang="ru-RU" dirty="0"/>
              <a:t>     Письмо Минфина от 07.09.2018 N 03-11-12/63946. (п 14 Обзора от 04.07.2018)</a:t>
            </a:r>
          </a:p>
          <a:p>
            <a:pPr algn="just"/>
            <a:r>
              <a:rPr lang="ru-RU" dirty="0"/>
              <a:t>-    </a:t>
            </a:r>
            <a:r>
              <a:rPr lang="ru-RU" dirty="0">
                <a:cs typeface="Times New Roman" panose="02020603050405020304" pitchFamily="18" charset="0"/>
              </a:rPr>
              <a:t>У ИП это должно быть первое возобновление деятельности;</a:t>
            </a:r>
          </a:p>
          <a:p>
            <a:pPr marL="285750" indent="-285750" algn="just">
              <a:buFontTx/>
              <a:buChar char="-"/>
            </a:pPr>
            <a:r>
              <a:rPr lang="ru-RU" dirty="0">
                <a:cs typeface="Times New Roman" panose="02020603050405020304" pitchFamily="18" charset="0"/>
              </a:rPr>
              <a:t>Повторная регистрация произошла после начала действия в регионе закона, вводящего налоговые каникулы.</a:t>
            </a:r>
          </a:p>
          <a:p>
            <a:pPr algn="just"/>
            <a:r>
              <a:rPr lang="ru-RU" b="1" dirty="0">
                <a:solidFill>
                  <a:srgbClr val="002060"/>
                </a:solidFill>
                <a:cs typeface="Times New Roman" panose="02020603050405020304" pitchFamily="18" charset="0"/>
              </a:rPr>
              <a:t>2. </a:t>
            </a:r>
            <a:r>
              <a:rPr lang="ru-RU" b="1" dirty="0">
                <a:solidFill>
                  <a:srgbClr val="002060"/>
                </a:solidFill>
              </a:rPr>
              <a:t>Определенные виды деятельности </a:t>
            </a:r>
            <a:r>
              <a:rPr lang="ru-RU" dirty="0"/>
              <a:t>(торговля не попадает), каждый регион сам устанавливает </a:t>
            </a:r>
          </a:p>
          <a:p>
            <a:pPr algn="just"/>
            <a:r>
              <a:rPr lang="ru-RU" dirty="0"/>
              <a:t>     </a:t>
            </a:r>
            <a:r>
              <a:rPr lang="ru-RU" dirty="0" err="1"/>
              <a:t>ОКВЭДы</a:t>
            </a:r>
            <a:r>
              <a:rPr lang="ru-RU" dirty="0"/>
              <a:t> для каникул.</a:t>
            </a:r>
          </a:p>
          <a:p>
            <a:pPr marL="457200" indent="-457200" algn="just">
              <a:buAutoNum type="arabicPeriod"/>
            </a:pPr>
            <a:endParaRPr lang="ru-RU" dirty="0"/>
          </a:p>
          <a:p>
            <a:pPr algn="just"/>
            <a:r>
              <a:rPr lang="ru-RU" dirty="0"/>
              <a:t>3.  Только </a:t>
            </a:r>
            <a:r>
              <a:rPr lang="ru-RU" b="1" dirty="0">
                <a:solidFill>
                  <a:srgbClr val="002060"/>
                </a:solidFill>
              </a:rPr>
              <a:t>УСН и ПСН.</a:t>
            </a:r>
          </a:p>
          <a:p>
            <a:pPr algn="just"/>
            <a:endParaRPr lang="ru-RU" dirty="0"/>
          </a:p>
          <a:p>
            <a:pPr marL="342900" indent="-342900" algn="just">
              <a:buAutoNum type="arabicPeriod" startAt="4"/>
            </a:pPr>
            <a:r>
              <a:rPr lang="ru-RU" dirty="0"/>
              <a:t>Конкретный ИП может получить их со дня государственной регистрации </a:t>
            </a:r>
            <a:r>
              <a:rPr lang="ru-RU" b="1" dirty="0"/>
              <a:t>непрерывно не более двух налоговых периодов в пределах двух календарных лет. </a:t>
            </a:r>
          </a:p>
          <a:p>
            <a:pPr algn="just"/>
            <a:r>
              <a:rPr lang="ru-RU" b="1" dirty="0"/>
              <a:t>      </a:t>
            </a:r>
            <a:endParaRPr lang="ru-RU" dirty="0"/>
          </a:p>
          <a:p>
            <a:pPr marL="342900" indent="-342900" algn="just">
              <a:buAutoNum type="arabicPeriod" startAt="5"/>
            </a:pPr>
            <a:r>
              <a:rPr lang="ru-RU" dirty="0"/>
              <a:t>Доходы от деятельности, подпадающей под нулевую ставку, при упрощенке должны быть не </a:t>
            </a:r>
          </a:p>
          <a:p>
            <a:pPr algn="just"/>
            <a:r>
              <a:rPr lang="ru-RU" dirty="0"/>
              <a:t>       менее 70 процентов в общей сумме доходов за налоговый период. Регионы устанавливают и </a:t>
            </a:r>
          </a:p>
          <a:p>
            <a:pPr algn="just"/>
            <a:r>
              <a:rPr lang="ru-RU" dirty="0"/>
              <a:t>      свои ограничения: по численности сотрудников и предельному размеру дохода от         </a:t>
            </a:r>
          </a:p>
          <a:p>
            <a:pPr algn="just"/>
            <a:r>
              <a:rPr lang="ru-RU" dirty="0"/>
              <a:t>      реализации.</a:t>
            </a:r>
          </a:p>
        </p:txBody>
      </p:sp>
    </p:spTree>
    <p:extLst>
      <p:ext uri="{BB962C8B-B14F-4D97-AF65-F5344CB8AC3E}">
        <p14:creationId xmlns:p14="http://schemas.microsoft.com/office/powerpoint/2010/main" val="946677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BD85C-723B-452C-8E52-666F506C3EAD}"/>
              </a:ext>
            </a:extLst>
          </p:cNvPr>
          <p:cNvSpPr txBox="1"/>
          <p:nvPr/>
        </p:nvSpPr>
        <p:spPr>
          <a:xfrm>
            <a:off x="2754701" y="400390"/>
            <a:ext cx="6120680" cy="646331"/>
          </a:xfrm>
          <a:prstGeom prst="rect">
            <a:avLst/>
          </a:prstGeom>
          <a:noFill/>
        </p:spPr>
        <p:txBody>
          <a:bodyPr wrap="square" rtlCol="0">
            <a:spAutoFit/>
          </a:bodyPr>
          <a:lstStyle/>
          <a:p>
            <a:pPr algn="ctr"/>
            <a:r>
              <a:rPr lang="ru-RU" sz="3600" b="1" dirty="0">
                <a:solidFill>
                  <a:schemeClr val="accent1">
                    <a:lumMod val="50000"/>
                  </a:schemeClr>
                </a:solidFill>
                <a:cs typeface="Arial" panose="020B0604020202020204" pitchFamily="34" charset="0"/>
              </a:rPr>
              <a:t>Ситуация</a:t>
            </a:r>
          </a:p>
        </p:txBody>
      </p:sp>
      <p:sp>
        <p:nvSpPr>
          <p:cNvPr id="8" name="Прямоугольник 7">
            <a:extLst>
              <a:ext uri="{FF2B5EF4-FFF2-40B4-BE49-F238E27FC236}">
                <a16:creationId xmlns:a16="http://schemas.microsoft.com/office/drawing/2014/main" id="{9699E6F7-FF47-42C4-ABF8-693B9889D378}"/>
              </a:ext>
            </a:extLst>
          </p:cNvPr>
          <p:cNvSpPr/>
          <p:nvPr/>
        </p:nvSpPr>
        <p:spPr>
          <a:xfrm>
            <a:off x="694266" y="1452234"/>
            <a:ext cx="10803466" cy="1754326"/>
          </a:xfrm>
          <a:prstGeom prst="rect">
            <a:avLst/>
          </a:prstGeom>
        </p:spPr>
        <p:txBody>
          <a:bodyPr wrap="square">
            <a:spAutoFit/>
          </a:bodyPr>
          <a:lstStyle/>
          <a:p>
            <a:pPr algn="just"/>
            <a:r>
              <a:rPr lang="ru-RU" dirty="0"/>
              <a:t>Индивидуальный предприниматель состоит на учете в налоговом органе по месту жительства в г. Москве и перешел при регистрации на упрощенную систему налогообложения (6% доходы).</a:t>
            </a:r>
          </a:p>
          <a:p>
            <a:pPr algn="just"/>
            <a:r>
              <a:rPr lang="ru-RU" dirty="0"/>
              <a:t>Индивидуальный предприниматель планирует сдавать в аренду (в наем) свои жилые помещения (комнаты) в Краснодарском крае для проживания туристов.</a:t>
            </a:r>
          </a:p>
          <a:p>
            <a:pPr algn="just"/>
            <a:r>
              <a:rPr lang="ru-RU" dirty="0"/>
              <a:t>Нужно ли ему получать патент в отношении данного вида деятельности в Краснодарском крае или он может оставаться на УСН в г. Москве?</a:t>
            </a:r>
          </a:p>
        </p:txBody>
      </p:sp>
      <p:pic>
        <p:nvPicPr>
          <p:cNvPr id="5" name="Рисунок 4">
            <a:extLst>
              <a:ext uri="{FF2B5EF4-FFF2-40B4-BE49-F238E27FC236}">
                <a16:creationId xmlns:a16="http://schemas.microsoft.com/office/drawing/2014/main" id="{BEA232FB-9329-42EB-8E20-F259DE64B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105" y="3750468"/>
            <a:ext cx="2501787" cy="2501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914525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263A5DD-2292-40C3-9E16-5FF7B0412546}"/>
              </a:ext>
            </a:extLst>
          </p:cNvPr>
          <p:cNvSpPr>
            <a:spLocks noGrp="1"/>
          </p:cNvSpPr>
          <p:nvPr>
            <p:ph type="sldNum" sz="quarter" idx="12"/>
          </p:nvPr>
        </p:nvSpPr>
        <p:spPr/>
        <p:txBody>
          <a:bodyPr/>
          <a:lstStyle/>
          <a:p>
            <a:fld id="{E1DE560F-5184-42AF-AFD1-915541F7928C}" type="slidenum">
              <a:rPr lang="ru-RU" smtClean="0"/>
              <a:t>65</a:t>
            </a:fld>
            <a:endParaRPr lang="ru-RU"/>
          </a:p>
        </p:txBody>
      </p:sp>
      <p:pic>
        <p:nvPicPr>
          <p:cNvPr id="7" name="Рисунок 6">
            <a:extLst>
              <a:ext uri="{FF2B5EF4-FFF2-40B4-BE49-F238E27FC236}">
                <a16:creationId xmlns:a16="http://schemas.microsoft.com/office/drawing/2014/main" id="{931C9F24-4845-4AC1-B1A5-FEF8B7D37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136525"/>
            <a:ext cx="10961511" cy="6533939"/>
          </a:xfrm>
          <a:prstGeom prst="rect">
            <a:avLst/>
          </a:prstGeom>
        </p:spPr>
      </p:pic>
      <p:sp>
        <p:nvSpPr>
          <p:cNvPr id="8" name="TextBox 7">
            <a:extLst>
              <a:ext uri="{FF2B5EF4-FFF2-40B4-BE49-F238E27FC236}">
                <a16:creationId xmlns:a16="http://schemas.microsoft.com/office/drawing/2014/main" id="{809F10C0-0C3B-40F4-8723-C048CD020E08}"/>
              </a:ext>
            </a:extLst>
          </p:cNvPr>
          <p:cNvSpPr txBox="1"/>
          <p:nvPr/>
        </p:nvSpPr>
        <p:spPr>
          <a:xfrm>
            <a:off x="6838280" y="4509120"/>
            <a:ext cx="3826768"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ПЕРЕМЕНКА</a:t>
            </a:r>
          </a:p>
        </p:txBody>
      </p:sp>
    </p:spTree>
    <p:extLst>
      <p:ext uri="{BB962C8B-B14F-4D97-AF65-F5344CB8AC3E}">
        <p14:creationId xmlns:p14="http://schemas.microsoft.com/office/powerpoint/2010/main" val="3537381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A7952-0F50-4674-B87E-4A74E5F95594}"/>
              </a:ext>
            </a:extLst>
          </p:cNvPr>
          <p:cNvSpPr txBox="1"/>
          <p:nvPr/>
        </p:nvSpPr>
        <p:spPr>
          <a:xfrm>
            <a:off x="840268" y="812895"/>
            <a:ext cx="10511464" cy="1200329"/>
          </a:xfrm>
          <a:prstGeom prst="rect">
            <a:avLst/>
          </a:prstGeom>
          <a:noFill/>
        </p:spPr>
        <p:txBody>
          <a:bodyPr wrap="square" rtlCol="0">
            <a:spAutoFit/>
          </a:bodyPr>
          <a:lstStyle/>
          <a:p>
            <a:pPr algn="just"/>
            <a:r>
              <a:rPr lang="ru-RU" sz="2400" b="1" dirty="0">
                <a:solidFill>
                  <a:schemeClr val="accent1">
                    <a:lumMod val="50000"/>
                  </a:schemeClr>
                </a:solidFill>
              </a:rPr>
              <a:t>Федеральный закон О проведении эксперимента по установлению специального налогового режима «Налог на профессиональный доход» </a:t>
            </a:r>
          </a:p>
          <a:p>
            <a:pPr algn="just"/>
            <a:r>
              <a:rPr lang="ru-RU" sz="2400" b="1" dirty="0">
                <a:solidFill>
                  <a:schemeClr val="accent1">
                    <a:lumMod val="50000"/>
                  </a:schemeClr>
                </a:solidFill>
              </a:rPr>
              <a:t>422 – ФЗ РФ</a:t>
            </a:r>
            <a:endParaRPr lang="ru-RU" sz="2000" dirty="0"/>
          </a:p>
        </p:txBody>
      </p:sp>
      <p:pic>
        <p:nvPicPr>
          <p:cNvPr id="6" name="Рисунок 5">
            <a:extLst>
              <a:ext uri="{FF2B5EF4-FFF2-40B4-BE49-F238E27FC236}">
                <a16:creationId xmlns:a16="http://schemas.microsoft.com/office/drawing/2014/main" id="{ED4264F4-ECA1-4E7D-B867-EDA8A1790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68" y="2952569"/>
            <a:ext cx="2319315" cy="2357935"/>
          </a:xfrm>
          <a:prstGeom prst="rect">
            <a:avLst/>
          </a:prstGeom>
        </p:spPr>
      </p:pic>
      <p:sp>
        <p:nvSpPr>
          <p:cNvPr id="5" name="Прямоугольник 4">
            <a:extLst>
              <a:ext uri="{FF2B5EF4-FFF2-40B4-BE49-F238E27FC236}">
                <a16:creationId xmlns:a16="http://schemas.microsoft.com/office/drawing/2014/main" id="{08E722EC-E8A7-4FFA-9B9C-7E7E32894CAD}"/>
              </a:ext>
            </a:extLst>
          </p:cNvPr>
          <p:cNvSpPr/>
          <p:nvPr/>
        </p:nvSpPr>
        <p:spPr>
          <a:xfrm>
            <a:off x="5471956" y="2462399"/>
            <a:ext cx="2372765" cy="523220"/>
          </a:xfrm>
          <a:prstGeom prst="rect">
            <a:avLst/>
          </a:prstGeom>
        </p:spPr>
        <p:txBody>
          <a:bodyPr wrap="none">
            <a:spAutoFit/>
          </a:bodyPr>
          <a:lstStyle/>
          <a:p>
            <a:r>
              <a:rPr lang="en-US" sz="2800" b="1" dirty="0">
                <a:solidFill>
                  <a:srgbClr val="FF0000"/>
                </a:solidFill>
              </a:rPr>
              <a:t>C 01.0</a:t>
            </a:r>
            <a:r>
              <a:rPr lang="ru-RU" sz="2800" b="1" dirty="0">
                <a:solidFill>
                  <a:srgbClr val="FF0000"/>
                </a:solidFill>
              </a:rPr>
              <a:t>7</a:t>
            </a:r>
            <a:r>
              <a:rPr lang="en-US" sz="2800" b="1" dirty="0">
                <a:solidFill>
                  <a:srgbClr val="FF0000"/>
                </a:solidFill>
              </a:rPr>
              <a:t>.2020</a:t>
            </a:r>
            <a:r>
              <a:rPr lang="ru-RU" sz="2800" b="1" dirty="0">
                <a:solidFill>
                  <a:srgbClr val="FF0000"/>
                </a:solidFill>
              </a:rPr>
              <a:t> </a:t>
            </a:r>
            <a:r>
              <a:rPr lang="en-US" sz="2800" b="1" dirty="0">
                <a:solidFill>
                  <a:srgbClr val="FF0000"/>
                </a:solidFill>
              </a:rPr>
              <a:t>+</a:t>
            </a:r>
          </a:p>
        </p:txBody>
      </p:sp>
      <p:sp>
        <p:nvSpPr>
          <p:cNvPr id="8" name="TextBox 7">
            <a:extLst>
              <a:ext uri="{FF2B5EF4-FFF2-40B4-BE49-F238E27FC236}">
                <a16:creationId xmlns:a16="http://schemas.microsoft.com/office/drawing/2014/main" id="{68EA99FD-968F-4C6B-A401-C942E2933A7E}"/>
              </a:ext>
            </a:extLst>
          </p:cNvPr>
          <p:cNvSpPr txBox="1"/>
          <p:nvPr/>
        </p:nvSpPr>
        <p:spPr>
          <a:xfrm>
            <a:off x="4156111" y="3669872"/>
            <a:ext cx="5960534" cy="461665"/>
          </a:xfrm>
          <a:prstGeom prst="rect">
            <a:avLst/>
          </a:prstGeom>
          <a:noFill/>
        </p:spPr>
        <p:txBody>
          <a:bodyPr wrap="square" rtlCol="0">
            <a:spAutoFit/>
          </a:bodyPr>
          <a:lstStyle/>
          <a:p>
            <a:r>
              <a:rPr lang="ru-RU" sz="2400" dirty="0"/>
              <a:t>Все регионы - участники Эксперимента</a:t>
            </a:r>
          </a:p>
        </p:txBody>
      </p:sp>
    </p:spTree>
    <p:extLst>
      <p:ext uri="{BB962C8B-B14F-4D97-AF65-F5344CB8AC3E}">
        <p14:creationId xmlns:p14="http://schemas.microsoft.com/office/powerpoint/2010/main" val="3263881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7197F-30AB-4BEA-B797-20FDCA01F3B8}"/>
              </a:ext>
            </a:extLst>
          </p:cNvPr>
          <p:cNvSpPr txBox="1"/>
          <p:nvPr/>
        </p:nvSpPr>
        <p:spPr>
          <a:xfrm>
            <a:off x="834964" y="1720840"/>
            <a:ext cx="9663151" cy="3416320"/>
          </a:xfrm>
          <a:prstGeom prst="rect">
            <a:avLst/>
          </a:prstGeom>
          <a:noFill/>
        </p:spPr>
        <p:txBody>
          <a:bodyPr wrap="square" rtlCol="0">
            <a:spAutoFit/>
          </a:bodyPr>
          <a:lstStyle/>
          <a:p>
            <a:pPr algn="just"/>
            <a:r>
              <a:rPr lang="ru-RU" sz="2400" b="1" dirty="0"/>
              <a:t>Физические лица в т.ч. ИП</a:t>
            </a:r>
            <a:r>
              <a:rPr lang="ru-RU" sz="2400" dirty="0"/>
              <a:t>, местом ведения деятельности которых является территория субъекта.</a:t>
            </a:r>
          </a:p>
          <a:p>
            <a:pPr algn="just"/>
            <a:r>
              <a:rPr lang="ru-RU" sz="2400" b="1" dirty="0">
                <a:solidFill>
                  <a:schemeClr val="accent1">
                    <a:lumMod val="50000"/>
                  </a:schemeClr>
                </a:solidFill>
              </a:rPr>
              <a:t>Граждане РФ и ЕАЭС (граждане </a:t>
            </a:r>
            <a:r>
              <a:rPr lang="ru-RU" sz="2400" dirty="0">
                <a:solidFill>
                  <a:srgbClr val="002060"/>
                </a:solidFill>
                <a:cs typeface="Arial" pitchFamily="34" charset="0"/>
              </a:rPr>
              <a:t>Белоруссии, Киргизии, Казахстана, Армении).</a:t>
            </a:r>
            <a:endParaRPr lang="ru-RU" sz="2400" b="1" dirty="0">
              <a:solidFill>
                <a:srgbClr val="002060"/>
              </a:solidFill>
            </a:endParaRPr>
          </a:p>
          <a:p>
            <a:pPr algn="just"/>
            <a:endParaRPr lang="ru-RU" sz="2400" dirty="0"/>
          </a:p>
          <a:p>
            <a:pPr algn="just"/>
            <a:r>
              <a:rPr lang="ru-RU" sz="2400" dirty="0"/>
              <a:t>Профессиональный доход - доход физических лиц от деятельности, при ведении которой они </a:t>
            </a:r>
            <a:r>
              <a:rPr lang="ru-RU" sz="2400" b="1" dirty="0">
                <a:solidFill>
                  <a:schemeClr val="accent1">
                    <a:lumMod val="50000"/>
                  </a:schemeClr>
                </a:solidFill>
              </a:rPr>
              <a:t>не имеют работодателя и не привлекают наемных сотрудников</a:t>
            </a:r>
            <a:r>
              <a:rPr lang="ru-RU" sz="2400" dirty="0"/>
              <a:t>, а также доход от использования имущества.</a:t>
            </a:r>
          </a:p>
          <a:p>
            <a:pPr algn="just"/>
            <a:endParaRPr lang="ru-RU" sz="2400" dirty="0"/>
          </a:p>
        </p:txBody>
      </p:sp>
      <p:pic>
        <p:nvPicPr>
          <p:cNvPr id="3" name="Рисунок 2">
            <a:extLst>
              <a:ext uri="{FF2B5EF4-FFF2-40B4-BE49-F238E27FC236}">
                <a16:creationId xmlns:a16="http://schemas.microsoft.com/office/drawing/2014/main" id="{06191801-A5C6-4853-B413-A34B122E4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15" y="481678"/>
            <a:ext cx="1216828" cy="1027289"/>
          </a:xfrm>
          <a:prstGeom prst="rect">
            <a:avLst/>
          </a:prstGeom>
        </p:spPr>
      </p:pic>
    </p:spTree>
    <p:extLst>
      <p:ext uri="{BB962C8B-B14F-4D97-AF65-F5344CB8AC3E}">
        <p14:creationId xmlns:p14="http://schemas.microsoft.com/office/powerpoint/2010/main" val="1782816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7197F-30AB-4BEA-B797-20FDCA01F3B8}"/>
              </a:ext>
            </a:extLst>
          </p:cNvPr>
          <p:cNvSpPr txBox="1"/>
          <p:nvPr/>
        </p:nvSpPr>
        <p:spPr>
          <a:xfrm>
            <a:off x="884871" y="1893880"/>
            <a:ext cx="9965198" cy="3046988"/>
          </a:xfrm>
          <a:prstGeom prst="rect">
            <a:avLst/>
          </a:prstGeom>
          <a:noFill/>
        </p:spPr>
        <p:txBody>
          <a:bodyPr wrap="square" rtlCol="0">
            <a:spAutoFit/>
          </a:bodyPr>
          <a:lstStyle/>
          <a:p>
            <a:pPr algn="just"/>
            <a:r>
              <a:rPr lang="ru-RU" sz="2400" b="1" dirty="0"/>
              <a:t>НПД - налог на профессиональный доход, «самозанятый» - </a:t>
            </a:r>
            <a:r>
              <a:rPr lang="ru-RU" sz="2400" b="1" dirty="0">
                <a:solidFill>
                  <a:srgbClr val="002060"/>
                </a:solidFill>
              </a:rPr>
              <a:t>специальный</a:t>
            </a:r>
            <a:r>
              <a:rPr lang="ru-RU" sz="2400" b="1" dirty="0"/>
              <a:t> </a:t>
            </a:r>
            <a:r>
              <a:rPr lang="ru-RU" sz="2400" b="1" dirty="0">
                <a:solidFill>
                  <a:srgbClr val="002060"/>
                </a:solidFill>
              </a:rPr>
              <a:t>режим налогообложения.</a:t>
            </a:r>
          </a:p>
          <a:p>
            <a:pPr algn="just"/>
            <a:endParaRPr lang="ru-RU" sz="2400" dirty="0"/>
          </a:p>
          <a:p>
            <a:pPr algn="just"/>
            <a:r>
              <a:rPr lang="ru-RU" sz="2400" dirty="0"/>
              <a:t>ООО</a:t>
            </a:r>
          </a:p>
          <a:p>
            <a:pPr algn="just"/>
            <a:r>
              <a:rPr lang="ru-RU" sz="2400" dirty="0"/>
              <a:t>Предприниматель   </a:t>
            </a:r>
            <a:r>
              <a:rPr lang="ru-RU" sz="2400" b="1" dirty="0"/>
              <a:t>не равно</a:t>
            </a:r>
            <a:r>
              <a:rPr lang="ru-RU" sz="2400" dirty="0"/>
              <a:t>    Самозанятый.</a:t>
            </a:r>
          </a:p>
          <a:p>
            <a:pPr algn="just"/>
            <a:endParaRPr lang="ru-RU" sz="2400" dirty="0"/>
          </a:p>
          <a:p>
            <a:pPr algn="just"/>
            <a:r>
              <a:rPr lang="ru-RU" sz="2400" b="1" dirty="0"/>
              <a:t>Самозанятый это не организационно - правовая форма.</a:t>
            </a:r>
          </a:p>
          <a:p>
            <a:pPr algn="just"/>
            <a:endParaRPr lang="ru-RU" sz="2400" dirty="0"/>
          </a:p>
        </p:txBody>
      </p:sp>
      <p:pic>
        <p:nvPicPr>
          <p:cNvPr id="3" name="Рисунок 2">
            <a:extLst>
              <a:ext uri="{FF2B5EF4-FFF2-40B4-BE49-F238E27FC236}">
                <a16:creationId xmlns:a16="http://schemas.microsoft.com/office/drawing/2014/main" id="{06191801-A5C6-4853-B413-A34B122E4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358" y="2611561"/>
            <a:ext cx="1421795" cy="1200329"/>
          </a:xfrm>
          <a:prstGeom prst="rect">
            <a:avLst/>
          </a:prstGeom>
        </p:spPr>
      </p:pic>
    </p:spTree>
    <p:extLst>
      <p:ext uri="{BB962C8B-B14F-4D97-AF65-F5344CB8AC3E}">
        <p14:creationId xmlns:p14="http://schemas.microsoft.com/office/powerpoint/2010/main" val="3620627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pPr/>
              <a:t>69</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782" y="0"/>
            <a:ext cx="7042436" cy="6858000"/>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23925" y="4310857"/>
            <a:ext cx="2847031" cy="1015663"/>
          </a:xfrm>
          <a:prstGeom prst="rect">
            <a:avLst/>
          </a:prstGeom>
          <a:noFill/>
        </p:spPr>
        <p:txBody>
          <a:bodyPr wrap="square" rtlCol="0">
            <a:spAutoFit/>
          </a:bodyPr>
          <a:lstStyle/>
          <a:p>
            <a:pPr algn="just"/>
            <a:r>
              <a:rPr lang="ru-RU" sz="2000" b="1" dirty="0">
                <a:solidFill>
                  <a:srgbClr val="002060"/>
                </a:solidFill>
                <a:cs typeface="Arial" panose="020B0604020202020204" pitchFamily="34" charset="0"/>
              </a:rPr>
              <a:t>Можно ли быть ИП  и </a:t>
            </a:r>
            <a:r>
              <a:rPr lang="ru-RU" sz="2000" b="1" dirty="0" err="1">
                <a:solidFill>
                  <a:srgbClr val="002060"/>
                </a:solidFill>
                <a:cs typeface="Arial" panose="020B0604020202020204" pitchFamily="34" charset="0"/>
              </a:rPr>
              <a:t>самозанятым</a:t>
            </a:r>
            <a:r>
              <a:rPr lang="ru-RU" sz="2000" b="1" dirty="0">
                <a:solidFill>
                  <a:srgbClr val="002060"/>
                </a:solidFill>
                <a:cs typeface="Arial" panose="020B0604020202020204" pitchFamily="34" charset="0"/>
              </a:rPr>
              <a:t> </a:t>
            </a:r>
            <a:r>
              <a:rPr lang="ru-RU" sz="2000" dirty="0">
                <a:solidFill>
                  <a:srgbClr val="FF0000"/>
                </a:solidFill>
                <a:cs typeface="Arial" panose="020B0604020202020204" pitchFamily="34" charset="0"/>
              </a:rPr>
              <a:t>???</a:t>
            </a:r>
          </a:p>
          <a:p>
            <a:pPr algn="just"/>
            <a:endParaRPr lang="ru-RU" sz="2000" dirty="0">
              <a:cs typeface="Arial" panose="020B0604020202020204" pitchFamily="34" charset="0"/>
            </a:endParaRPr>
          </a:p>
        </p:txBody>
      </p:sp>
    </p:spTree>
    <p:extLst>
      <p:ext uri="{BB962C8B-B14F-4D97-AF65-F5344CB8AC3E}">
        <p14:creationId xmlns:p14="http://schemas.microsoft.com/office/powerpoint/2010/main" val="185136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8341B-E754-41B5-BBF0-3EBBA494DD59}"/>
              </a:ext>
            </a:extLst>
          </p:cNvPr>
          <p:cNvSpPr txBox="1"/>
          <p:nvPr/>
        </p:nvSpPr>
        <p:spPr>
          <a:xfrm>
            <a:off x="791576" y="177583"/>
            <a:ext cx="10539659" cy="584775"/>
          </a:xfrm>
          <a:prstGeom prst="rect">
            <a:avLst/>
          </a:prstGeom>
          <a:noFill/>
        </p:spPr>
        <p:txBody>
          <a:bodyPr wrap="square" rtlCol="0">
            <a:spAutoFit/>
          </a:bodyPr>
          <a:lstStyle/>
          <a:p>
            <a:pPr algn="ctr"/>
            <a:r>
              <a:rPr lang="ru-RU" sz="3200" b="1" dirty="0">
                <a:solidFill>
                  <a:srgbClr val="002060"/>
                </a:solidFill>
                <a:cs typeface="Times New Roman" panose="02020603050405020304" pitchFamily="18" charset="0"/>
              </a:rPr>
              <a:t>Виды деятельности по патенту - ст. 346.43 НК РФ:</a:t>
            </a:r>
          </a:p>
        </p:txBody>
      </p:sp>
      <p:sp>
        <p:nvSpPr>
          <p:cNvPr id="5" name="TextBox 4">
            <a:extLst>
              <a:ext uri="{FF2B5EF4-FFF2-40B4-BE49-F238E27FC236}">
                <a16:creationId xmlns:a16="http://schemas.microsoft.com/office/drawing/2014/main" id="{AFC26099-A5FF-4569-84DC-CDF3E7291A12}"/>
              </a:ext>
            </a:extLst>
          </p:cNvPr>
          <p:cNvSpPr txBox="1"/>
          <p:nvPr/>
        </p:nvSpPr>
        <p:spPr>
          <a:xfrm>
            <a:off x="791576" y="2487573"/>
            <a:ext cx="10243186" cy="4370427"/>
          </a:xfrm>
          <a:prstGeom prst="rect">
            <a:avLst/>
          </a:prstGeom>
          <a:noFill/>
        </p:spPr>
        <p:txBody>
          <a:bodyPr wrap="square" rtlCol="0">
            <a:spAutoFit/>
          </a:bodyPr>
          <a:lstStyle/>
          <a:p>
            <a:pPr algn="just"/>
            <a:r>
              <a:rPr lang="ru-RU" sz="2000" dirty="0">
                <a:cs typeface="Times New Roman" panose="02020603050405020304" pitchFamily="18" charset="0"/>
              </a:rPr>
              <a:t>- Ремонт и пошив швейных, меховых и кожаных изделий, головных уборов и изделий из текстильной галантереи, ремонт, пошив и вязание трикотажных изделий по индивидуальному заказу населения;</a:t>
            </a:r>
          </a:p>
          <a:p>
            <a:pPr algn="just"/>
            <a:endParaRPr lang="ru-RU" sz="2000" dirty="0">
              <a:cs typeface="Times New Roman" panose="02020603050405020304" pitchFamily="18" charset="0"/>
            </a:endParaRP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a:t>
            </a:r>
            <a:r>
              <a:rPr lang="ru-RU" sz="2000" b="1" dirty="0">
                <a:cs typeface="Times New Roman" panose="02020603050405020304" pitchFamily="18" charset="0"/>
              </a:rPr>
              <a:t>Розничная торговля</a:t>
            </a:r>
            <a:r>
              <a:rPr lang="ru-RU" sz="2000" dirty="0">
                <a:cs typeface="Times New Roman" panose="02020603050405020304" pitchFamily="18" charset="0"/>
              </a:rPr>
              <a:t>, осуществляемая через объекты стационарной торговой сети с площадью торгового зала не более </a:t>
            </a:r>
            <a:r>
              <a:rPr lang="ru-RU" sz="2000" b="1" dirty="0">
                <a:solidFill>
                  <a:schemeClr val="tx1">
                    <a:lumMod val="85000"/>
                    <a:lumOff val="15000"/>
                  </a:schemeClr>
                </a:solidFill>
                <a:cs typeface="Times New Roman" panose="02020603050405020304" pitchFamily="18" charset="0"/>
              </a:rPr>
              <a:t>1</a:t>
            </a:r>
            <a:r>
              <a:rPr lang="ru-RU" sz="2000" b="1" dirty="0">
                <a:cs typeface="Times New Roman" panose="02020603050405020304" pitchFamily="18" charset="0"/>
              </a:rPr>
              <a:t>50 квадратных метров </a:t>
            </a:r>
            <a:r>
              <a:rPr lang="ru-RU" sz="2000" dirty="0">
                <a:cs typeface="Times New Roman" panose="02020603050405020304" pitchFamily="18" charset="0"/>
              </a:rPr>
              <a:t>по каждому объекту организации торговли;</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 Аренда собственного имущества и арендованного.</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Много чего еще…..</a:t>
            </a:r>
          </a:p>
          <a:p>
            <a:pPr algn="just"/>
            <a:endParaRPr lang="ru-RU" sz="2000" dirty="0">
              <a:cs typeface="Times New Roman" panose="02020603050405020304" pitchFamily="18" charset="0"/>
            </a:endParaRPr>
          </a:p>
          <a:p>
            <a:pPr algn="just"/>
            <a:endParaRPr lang="ru-RU" dirty="0"/>
          </a:p>
        </p:txBody>
      </p:sp>
      <p:pic>
        <p:nvPicPr>
          <p:cNvPr id="6" name="Рисунок 5">
            <a:extLst>
              <a:ext uri="{FF2B5EF4-FFF2-40B4-BE49-F238E27FC236}">
                <a16:creationId xmlns:a16="http://schemas.microsoft.com/office/drawing/2014/main" id="{6926D28B-9DBB-49E8-8DFE-675C9B708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3909" y="714046"/>
            <a:ext cx="1741706" cy="1646876"/>
          </a:xfrm>
          <a:prstGeom prst="rect">
            <a:avLst/>
          </a:prstGeom>
        </p:spPr>
      </p:pic>
      <p:sp>
        <p:nvSpPr>
          <p:cNvPr id="3" name="TextBox 2">
            <a:extLst>
              <a:ext uri="{FF2B5EF4-FFF2-40B4-BE49-F238E27FC236}">
                <a16:creationId xmlns:a16="http://schemas.microsoft.com/office/drawing/2014/main" id="{EE183364-F9D4-483E-99F6-9757503941CC}"/>
              </a:ext>
            </a:extLst>
          </p:cNvPr>
          <p:cNvSpPr txBox="1"/>
          <p:nvPr/>
        </p:nvSpPr>
        <p:spPr>
          <a:xfrm>
            <a:off x="1861782" y="937320"/>
            <a:ext cx="7586701" cy="1200329"/>
          </a:xfrm>
          <a:prstGeom prst="rect">
            <a:avLst/>
          </a:prstGeom>
          <a:noFill/>
        </p:spPr>
        <p:txBody>
          <a:bodyPr wrap="square" rtlCol="0">
            <a:spAutoFit/>
          </a:bodyPr>
          <a:lstStyle/>
          <a:p>
            <a:pPr algn="ctr"/>
            <a:r>
              <a:rPr lang="ru-RU" sz="2400" b="1" dirty="0">
                <a:solidFill>
                  <a:srgbClr val="FF0000"/>
                </a:solidFill>
                <a:cs typeface="Times New Roman" panose="02020603050405020304" pitchFamily="18" charset="0"/>
              </a:rPr>
              <a:t>С 2021 года перечень носит ориентировочный характер, субъекты смогут сами их устанавливать за исключением прямого запрета!!!!</a:t>
            </a:r>
          </a:p>
        </p:txBody>
      </p:sp>
    </p:spTree>
    <p:extLst>
      <p:ext uri="{BB962C8B-B14F-4D97-AF65-F5344CB8AC3E}">
        <p14:creationId xmlns:p14="http://schemas.microsoft.com/office/powerpoint/2010/main" val="3363916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pPr/>
              <a:t>70</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782" y="0"/>
            <a:ext cx="7042436" cy="6858000"/>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33286" y="4277403"/>
            <a:ext cx="3456384" cy="1015663"/>
          </a:xfrm>
          <a:prstGeom prst="rect">
            <a:avLst/>
          </a:prstGeom>
          <a:noFill/>
        </p:spPr>
        <p:txBody>
          <a:bodyPr wrap="square" rtlCol="0">
            <a:spAutoFit/>
          </a:bodyPr>
          <a:lstStyle/>
          <a:p>
            <a:r>
              <a:rPr lang="ru-RU" sz="2000" b="1" dirty="0">
                <a:solidFill>
                  <a:srgbClr val="002060"/>
                </a:solidFill>
                <a:cs typeface="Arial" panose="020B0604020202020204" pitchFamily="34" charset="0"/>
              </a:rPr>
              <a:t>Может ли врач быть самозанятым </a:t>
            </a:r>
            <a:r>
              <a:rPr lang="ru-RU" sz="2000" dirty="0">
                <a:solidFill>
                  <a:srgbClr val="FF0000"/>
                </a:solidFill>
                <a:cs typeface="Arial" panose="020B0604020202020204" pitchFamily="34" charset="0"/>
              </a:rPr>
              <a:t>???</a:t>
            </a:r>
          </a:p>
          <a:p>
            <a:endParaRPr lang="ru-RU" sz="2000" dirty="0">
              <a:cs typeface="Arial" panose="020B0604020202020204" pitchFamily="34" charset="0"/>
            </a:endParaRPr>
          </a:p>
        </p:txBody>
      </p:sp>
    </p:spTree>
    <p:extLst>
      <p:ext uri="{BB962C8B-B14F-4D97-AF65-F5344CB8AC3E}">
        <p14:creationId xmlns:p14="http://schemas.microsoft.com/office/powerpoint/2010/main" val="3310212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pPr/>
              <a:t>71</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782" y="0"/>
            <a:ext cx="7042436" cy="6858000"/>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88681" y="4344309"/>
            <a:ext cx="3456384" cy="1015663"/>
          </a:xfrm>
          <a:prstGeom prst="rect">
            <a:avLst/>
          </a:prstGeom>
          <a:noFill/>
        </p:spPr>
        <p:txBody>
          <a:bodyPr wrap="square" rtlCol="0">
            <a:spAutoFit/>
          </a:bodyPr>
          <a:lstStyle/>
          <a:p>
            <a:r>
              <a:rPr lang="ru-RU" sz="2000" b="1" dirty="0">
                <a:solidFill>
                  <a:srgbClr val="002060"/>
                </a:solidFill>
                <a:cs typeface="Arial" panose="020B0604020202020204" pitchFamily="34" charset="0"/>
              </a:rPr>
              <a:t>Может ли бухгалтер быть самозанятым</a:t>
            </a:r>
            <a:r>
              <a:rPr lang="ru-RU" sz="2000" dirty="0">
                <a:solidFill>
                  <a:srgbClr val="FF0000"/>
                </a:solidFill>
                <a:cs typeface="Arial" panose="020B0604020202020204" pitchFamily="34" charset="0"/>
              </a:rPr>
              <a:t>???</a:t>
            </a:r>
          </a:p>
          <a:p>
            <a:endParaRPr lang="ru-RU" sz="2000" dirty="0">
              <a:cs typeface="Arial" panose="020B0604020202020204" pitchFamily="34" charset="0"/>
            </a:endParaRPr>
          </a:p>
        </p:txBody>
      </p:sp>
    </p:spTree>
    <p:extLst>
      <p:ext uri="{BB962C8B-B14F-4D97-AF65-F5344CB8AC3E}">
        <p14:creationId xmlns:p14="http://schemas.microsoft.com/office/powerpoint/2010/main" val="10033508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pPr/>
              <a:t>72</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782" y="0"/>
            <a:ext cx="7042436" cy="6858000"/>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99832" y="4165890"/>
            <a:ext cx="3456384" cy="1323439"/>
          </a:xfrm>
          <a:prstGeom prst="rect">
            <a:avLst/>
          </a:prstGeom>
          <a:noFill/>
        </p:spPr>
        <p:txBody>
          <a:bodyPr wrap="square" rtlCol="0">
            <a:spAutoFit/>
          </a:bodyPr>
          <a:lstStyle/>
          <a:p>
            <a:r>
              <a:rPr lang="ru-RU" sz="2000" b="1" dirty="0">
                <a:solidFill>
                  <a:srgbClr val="002060"/>
                </a:solidFill>
                <a:cs typeface="Arial" panose="020B0604020202020204" pitchFamily="34" charset="0"/>
              </a:rPr>
              <a:t>Может ли налоговый консультант быть самозанятым</a:t>
            </a:r>
            <a:r>
              <a:rPr lang="ru-RU" sz="2000" dirty="0">
                <a:solidFill>
                  <a:srgbClr val="FF0000"/>
                </a:solidFill>
                <a:cs typeface="Arial" panose="020B0604020202020204" pitchFamily="34" charset="0"/>
              </a:rPr>
              <a:t>???</a:t>
            </a:r>
          </a:p>
          <a:p>
            <a:endParaRPr lang="ru-RU" sz="2000" dirty="0">
              <a:cs typeface="Arial" panose="020B0604020202020204" pitchFamily="34" charset="0"/>
            </a:endParaRPr>
          </a:p>
        </p:txBody>
      </p:sp>
    </p:spTree>
    <p:extLst>
      <p:ext uri="{BB962C8B-B14F-4D97-AF65-F5344CB8AC3E}">
        <p14:creationId xmlns:p14="http://schemas.microsoft.com/office/powerpoint/2010/main" val="2077653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pPr/>
              <a:t>73</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782" y="0"/>
            <a:ext cx="7042436" cy="6858000"/>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55228" y="4221645"/>
            <a:ext cx="3456384" cy="1015663"/>
          </a:xfrm>
          <a:prstGeom prst="rect">
            <a:avLst/>
          </a:prstGeom>
          <a:noFill/>
        </p:spPr>
        <p:txBody>
          <a:bodyPr wrap="square" rtlCol="0">
            <a:spAutoFit/>
          </a:bodyPr>
          <a:lstStyle/>
          <a:p>
            <a:r>
              <a:rPr lang="ru-RU" sz="2000" b="1" dirty="0">
                <a:solidFill>
                  <a:srgbClr val="002060"/>
                </a:solidFill>
                <a:cs typeface="Arial" panose="020B0604020202020204" pitchFamily="34" charset="0"/>
              </a:rPr>
              <a:t>Может ли парикмахер</a:t>
            </a:r>
          </a:p>
          <a:p>
            <a:r>
              <a:rPr lang="ru-RU" sz="2000" b="1" dirty="0">
                <a:solidFill>
                  <a:srgbClr val="002060"/>
                </a:solidFill>
                <a:cs typeface="Arial" panose="020B0604020202020204" pitchFamily="34" charset="0"/>
              </a:rPr>
              <a:t>быть самозанятым</a:t>
            </a:r>
            <a:r>
              <a:rPr lang="ru-RU" sz="2000" dirty="0">
                <a:solidFill>
                  <a:srgbClr val="FF0000"/>
                </a:solidFill>
                <a:cs typeface="Arial" panose="020B0604020202020204" pitchFamily="34" charset="0"/>
              </a:rPr>
              <a:t>???</a:t>
            </a:r>
          </a:p>
          <a:p>
            <a:endParaRPr lang="ru-RU" sz="2000" dirty="0">
              <a:cs typeface="Arial" panose="020B0604020202020204" pitchFamily="34" charset="0"/>
            </a:endParaRPr>
          </a:p>
        </p:txBody>
      </p:sp>
      <p:sp>
        <p:nvSpPr>
          <p:cNvPr id="2" name="TextBox 1">
            <a:extLst>
              <a:ext uri="{FF2B5EF4-FFF2-40B4-BE49-F238E27FC236}">
                <a16:creationId xmlns:a16="http://schemas.microsoft.com/office/drawing/2014/main" id="{41A68EF8-D8DB-2D27-DCB8-34467EA00C72}"/>
              </a:ext>
            </a:extLst>
          </p:cNvPr>
          <p:cNvSpPr txBox="1"/>
          <p:nvPr/>
        </p:nvSpPr>
        <p:spPr>
          <a:xfrm>
            <a:off x="8150578" y="1151467"/>
            <a:ext cx="4402666" cy="646331"/>
          </a:xfrm>
          <a:prstGeom prst="rect">
            <a:avLst/>
          </a:prstGeom>
          <a:noFill/>
        </p:spPr>
        <p:txBody>
          <a:bodyPr wrap="square" rtlCol="0">
            <a:spAutoFit/>
          </a:bodyPr>
          <a:lstStyle/>
          <a:p>
            <a:r>
              <a:rPr lang="ru-RU" dirty="0"/>
              <a:t>Правила бытового обслуживания населения</a:t>
            </a:r>
          </a:p>
        </p:txBody>
      </p:sp>
      <p:sp>
        <p:nvSpPr>
          <p:cNvPr id="8" name="TextBox 7">
            <a:extLst>
              <a:ext uri="{FF2B5EF4-FFF2-40B4-BE49-F238E27FC236}">
                <a16:creationId xmlns:a16="http://schemas.microsoft.com/office/drawing/2014/main" id="{6FB33FD0-04A3-807B-FCDA-E0AA7BFE3401}"/>
              </a:ext>
            </a:extLst>
          </p:cNvPr>
          <p:cNvSpPr txBox="1"/>
          <p:nvPr/>
        </p:nvSpPr>
        <p:spPr>
          <a:xfrm>
            <a:off x="8150578" y="1919111"/>
            <a:ext cx="3556000" cy="1477328"/>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Термин "исполнитель" применяется</a:t>
            </a:r>
          </a:p>
          <a:p>
            <a:r>
              <a:rPr lang="ru-RU" b="0" i="0" dirty="0">
                <a:solidFill>
                  <a:srgbClr val="000000"/>
                </a:solidFill>
                <a:effectLst/>
                <a:latin typeface="Times New Roman" panose="02020603050405020304" pitchFamily="18" charset="0"/>
              </a:rPr>
              <a:t> в значениях, установленных</a:t>
            </a:r>
          </a:p>
          <a:p>
            <a:r>
              <a:rPr lang="ru-RU" b="0" i="0" dirty="0">
                <a:solidFill>
                  <a:srgbClr val="000000"/>
                </a:solidFill>
                <a:effectLst/>
                <a:latin typeface="Times New Roman" panose="02020603050405020304" pitchFamily="18" charset="0"/>
              </a:rPr>
              <a:t> </a:t>
            </a:r>
            <a:r>
              <a:rPr lang="ru-RU" b="0" i="0" u="sng" dirty="0">
                <a:solidFill>
                  <a:srgbClr val="1A0DAB"/>
                </a:solidFill>
                <a:effectLst/>
                <a:latin typeface="Times New Roman" panose="02020603050405020304" pitchFamily="18" charset="0"/>
                <a:hlinkClick r:id="rId3"/>
              </a:rPr>
              <a:t>Законом</a:t>
            </a:r>
            <a:r>
              <a:rPr lang="ru-RU" b="0" i="0" dirty="0">
                <a:solidFill>
                  <a:srgbClr val="000000"/>
                </a:solidFill>
                <a:effectLst/>
                <a:latin typeface="Times New Roman" panose="02020603050405020304" pitchFamily="18" charset="0"/>
              </a:rPr>
              <a:t> Российской Федерации</a:t>
            </a:r>
          </a:p>
          <a:p>
            <a:r>
              <a:rPr lang="ru-RU" b="0" i="0" dirty="0">
                <a:solidFill>
                  <a:srgbClr val="000000"/>
                </a:solidFill>
                <a:effectLst/>
                <a:latin typeface="Times New Roman" panose="02020603050405020304" pitchFamily="18" charset="0"/>
              </a:rPr>
              <a:t> "О защите прав потребителей".</a:t>
            </a:r>
            <a:endParaRPr lang="ru-RU" dirty="0"/>
          </a:p>
        </p:txBody>
      </p:sp>
    </p:spTree>
    <p:extLst>
      <p:ext uri="{BB962C8B-B14F-4D97-AF65-F5344CB8AC3E}">
        <p14:creationId xmlns:p14="http://schemas.microsoft.com/office/powerpoint/2010/main" val="21024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434" y="500062"/>
            <a:ext cx="10515600" cy="1325563"/>
          </a:xfrm>
        </p:spPr>
        <p:txBody>
          <a:bodyPr>
            <a:normAutofit/>
          </a:bodyPr>
          <a:lstStyle/>
          <a:p>
            <a:r>
              <a:rPr lang="ru-RU" sz="3200" b="1" dirty="0">
                <a:solidFill>
                  <a:schemeClr val="accent1">
                    <a:lumMod val="50000"/>
                  </a:schemeClr>
                </a:solidFill>
                <a:latin typeface="+mn-lt"/>
                <a:cs typeface="Arial" pitchFamily="34" charset="0"/>
              </a:rPr>
              <a:t>Ст. 3 НК РФ Мобильное приложение «Мой налог»</a:t>
            </a:r>
          </a:p>
        </p:txBody>
      </p:sp>
      <p:pic>
        <p:nvPicPr>
          <p:cNvPr id="1026" name="Picture 2" descr="F:\1be97874-e724-426c-9b01-eb74ede242fa-696x388.jpg"/>
          <p:cNvPicPr>
            <a:picLocks noGrp="1" noChangeAspect="1" noChangeArrowheads="1"/>
          </p:cNvPicPr>
          <p:nvPr>
            <p:ph idx="1"/>
          </p:nvPr>
        </p:nvPicPr>
        <p:blipFill>
          <a:blip r:embed="rId2" cstate="print"/>
          <a:srcRect/>
          <a:stretch>
            <a:fillRect/>
          </a:stretch>
        </p:blipFill>
        <p:spPr bwMode="auto">
          <a:xfrm>
            <a:off x="2196791" y="2171313"/>
            <a:ext cx="7210941" cy="401989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9E92-2A2A-4584-AD7D-0DFDCBF19C46}"/>
              </a:ext>
            </a:extLst>
          </p:cNvPr>
          <p:cNvSpPr txBox="1"/>
          <p:nvPr/>
        </p:nvSpPr>
        <p:spPr>
          <a:xfrm>
            <a:off x="3450207" y="399580"/>
            <a:ext cx="5544616" cy="646331"/>
          </a:xfrm>
          <a:prstGeom prst="rect">
            <a:avLst/>
          </a:prstGeom>
          <a:noFill/>
        </p:spPr>
        <p:txBody>
          <a:bodyPr wrap="square" rtlCol="0">
            <a:spAutoFit/>
          </a:bodyPr>
          <a:lstStyle/>
          <a:p>
            <a:r>
              <a:rPr lang="ru-RU" sz="3600" b="1" dirty="0">
                <a:solidFill>
                  <a:srgbClr val="002060"/>
                </a:solidFill>
              </a:rPr>
              <a:t>Постановка на учет</a:t>
            </a:r>
          </a:p>
        </p:txBody>
      </p:sp>
      <p:sp>
        <p:nvSpPr>
          <p:cNvPr id="4" name="TextBox 3">
            <a:extLst>
              <a:ext uri="{FF2B5EF4-FFF2-40B4-BE49-F238E27FC236}">
                <a16:creationId xmlns:a16="http://schemas.microsoft.com/office/drawing/2014/main" id="{687ECFC8-EFB3-41E3-8BF3-0C9527E06D82}"/>
              </a:ext>
            </a:extLst>
          </p:cNvPr>
          <p:cNvSpPr txBox="1"/>
          <p:nvPr/>
        </p:nvSpPr>
        <p:spPr>
          <a:xfrm>
            <a:off x="588274" y="1794248"/>
            <a:ext cx="10656712" cy="2677656"/>
          </a:xfrm>
          <a:prstGeom prst="rect">
            <a:avLst/>
          </a:prstGeom>
          <a:noFill/>
        </p:spPr>
        <p:txBody>
          <a:bodyPr wrap="square" rtlCol="0">
            <a:spAutoFit/>
          </a:bodyPr>
          <a:lstStyle/>
          <a:p>
            <a:pPr algn="l"/>
            <a:r>
              <a:rPr lang="ru-RU" sz="2400" b="1" dirty="0"/>
              <a:t>Заявление + паспорт + фотография </a:t>
            </a:r>
          </a:p>
          <a:p>
            <a:pPr algn="l"/>
            <a:r>
              <a:rPr lang="ru-RU" sz="2400" b="1" dirty="0"/>
              <a:t>(формируются в приложении Мой налог).</a:t>
            </a:r>
          </a:p>
          <a:p>
            <a:pPr algn="l"/>
            <a:endParaRPr lang="ru-RU" sz="2400" b="1" dirty="0"/>
          </a:p>
          <a:p>
            <a:pPr algn="l"/>
            <a:r>
              <a:rPr lang="ru-RU" sz="2400" b="1" dirty="0"/>
              <a:t>Через личный кабинет (только заявление).</a:t>
            </a:r>
          </a:p>
          <a:p>
            <a:pPr algn="l"/>
            <a:endParaRPr lang="ru-RU" sz="2400" b="1" dirty="0"/>
          </a:p>
          <a:p>
            <a:pPr algn="l"/>
            <a:r>
              <a:rPr lang="ru-RU" sz="2400" b="1" dirty="0"/>
              <a:t>Подать в налоговую с помощью кредитной организации паспортные данные и заявление с применением ЭЦП кредитной организации.</a:t>
            </a:r>
          </a:p>
        </p:txBody>
      </p:sp>
      <p:sp>
        <p:nvSpPr>
          <p:cNvPr id="3" name="TextBox 2">
            <a:extLst>
              <a:ext uri="{FF2B5EF4-FFF2-40B4-BE49-F238E27FC236}">
                <a16:creationId xmlns:a16="http://schemas.microsoft.com/office/drawing/2014/main" id="{F0D8FD33-FA5F-42B1-92DB-0363756EBAAE}"/>
              </a:ext>
            </a:extLst>
          </p:cNvPr>
          <p:cNvSpPr txBox="1"/>
          <p:nvPr/>
        </p:nvSpPr>
        <p:spPr>
          <a:xfrm>
            <a:off x="588274" y="5177106"/>
            <a:ext cx="9643451" cy="830997"/>
          </a:xfrm>
          <a:prstGeom prst="rect">
            <a:avLst/>
          </a:prstGeom>
          <a:noFill/>
        </p:spPr>
        <p:txBody>
          <a:bodyPr wrap="square" rtlCol="0">
            <a:spAutoFit/>
          </a:bodyPr>
          <a:lstStyle/>
          <a:p>
            <a:r>
              <a:rPr lang="ru-RU" sz="2400" b="1" dirty="0">
                <a:solidFill>
                  <a:srgbClr val="002060"/>
                </a:solidFill>
              </a:rPr>
              <a:t>Инспекция в течение 3-х дней должна уведомить о постановке на учет.</a:t>
            </a:r>
          </a:p>
        </p:txBody>
      </p:sp>
      <p:pic>
        <p:nvPicPr>
          <p:cNvPr id="1028" name="Picture 4" descr="Приложения в Google Play – Мой Налог">
            <a:extLst>
              <a:ext uri="{FF2B5EF4-FFF2-40B4-BE49-F238E27FC236}">
                <a16:creationId xmlns:a16="http://schemas.microsoft.com/office/drawing/2014/main" id="{D7F71D51-3B85-41F7-B8B1-5D174AE90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629" y="1402584"/>
            <a:ext cx="3907878" cy="191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92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D3F837-FD5E-413E-B811-02C22721F1A3}"/>
              </a:ext>
            </a:extLst>
          </p:cNvPr>
          <p:cNvSpPr txBox="1"/>
          <p:nvPr/>
        </p:nvSpPr>
        <p:spPr>
          <a:xfrm>
            <a:off x="598996" y="417054"/>
            <a:ext cx="6700570" cy="523220"/>
          </a:xfrm>
          <a:prstGeom prst="rect">
            <a:avLst/>
          </a:prstGeom>
          <a:noFill/>
        </p:spPr>
        <p:txBody>
          <a:bodyPr wrap="square" rtlCol="0">
            <a:spAutoFit/>
          </a:bodyPr>
          <a:lstStyle/>
          <a:p>
            <a:r>
              <a:rPr lang="ru-RU" sz="2800" b="1" dirty="0">
                <a:solidFill>
                  <a:schemeClr val="accent1">
                    <a:lumMod val="50000"/>
                  </a:schemeClr>
                </a:solidFill>
              </a:rPr>
              <a:t>Не вправе применять </a:t>
            </a:r>
            <a:r>
              <a:rPr lang="ru-RU" sz="2800" b="1" dirty="0" err="1">
                <a:solidFill>
                  <a:schemeClr val="accent1">
                    <a:lumMod val="50000"/>
                  </a:schemeClr>
                </a:solidFill>
              </a:rPr>
              <a:t>спецрежим</a:t>
            </a:r>
            <a:endParaRPr lang="ru-RU" sz="2800" b="1" dirty="0">
              <a:solidFill>
                <a:schemeClr val="accent1">
                  <a:lumMod val="50000"/>
                </a:schemeClr>
              </a:solidFill>
            </a:endParaRPr>
          </a:p>
        </p:txBody>
      </p:sp>
      <p:sp>
        <p:nvSpPr>
          <p:cNvPr id="3" name="TextBox 2">
            <a:extLst>
              <a:ext uri="{FF2B5EF4-FFF2-40B4-BE49-F238E27FC236}">
                <a16:creationId xmlns:a16="http://schemas.microsoft.com/office/drawing/2014/main" id="{09C3CDE8-1A8E-41A4-8897-9120D19E3E22}"/>
              </a:ext>
            </a:extLst>
          </p:cNvPr>
          <p:cNvSpPr txBox="1"/>
          <p:nvPr/>
        </p:nvSpPr>
        <p:spPr>
          <a:xfrm>
            <a:off x="598996" y="1598812"/>
            <a:ext cx="7416824" cy="4062651"/>
          </a:xfrm>
          <a:prstGeom prst="rect">
            <a:avLst/>
          </a:prstGeom>
          <a:noFill/>
        </p:spPr>
        <p:txBody>
          <a:bodyPr wrap="square" rtlCol="0">
            <a:spAutoFit/>
          </a:bodyPr>
          <a:lstStyle/>
          <a:p>
            <a:pPr marL="457200" indent="-457200" algn="just">
              <a:buAutoNum type="arabicParenR"/>
            </a:pPr>
            <a:r>
              <a:rPr lang="ru-RU" sz="2000" dirty="0"/>
              <a:t>Реализация подакцизных товаров ЛЮБЫХ;</a:t>
            </a:r>
          </a:p>
          <a:p>
            <a:pPr marL="457200" indent="-457200" algn="just">
              <a:buAutoNum type="arabicParenR"/>
            </a:pPr>
            <a:endParaRPr lang="ru-RU" sz="2000" dirty="0"/>
          </a:p>
          <a:p>
            <a:pPr marL="457200" indent="-457200" algn="just">
              <a:buAutoNum type="arabicParenR"/>
            </a:pPr>
            <a:r>
              <a:rPr lang="ru-RU" sz="2000" dirty="0"/>
              <a:t>Перепродажа товаров;</a:t>
            </a:r>
          </a:p>
          <a:p>
            <a:pPr marL="457200" indent="-457200" algn="just">
              <a:buAutoNum type="arabicParenR"/>
            </a:pPr>
            <a:endParaRPr lang="ru-RU" sz="2000" dirty="0"/>
          </a:p>
          <a:p>
            <a:pPr marL="457200" indent="-457200" algn="just">
              <a:buAutoNum type="arabicParenR"/>
            </a:pPr>
            <a:r>
              <a:rPr lang="ru-RU" sz="2000" dirty="0"/>
              <a:t>Добыча и реализация полезных ископаемых;</a:t>
            </a:r>
          </a:p>
          <a:p>
            <a:pPr marL="457200" indent="-457200" algn="just">
              <a:buAutoNum type="arabicParenR"/>
            </a:pPr>
            <a:endParaRPr lang="ru-RU" sz="2000" dirty="0"/>
          </a:p>
          <a:p>
            <a:pPr marL="457200" indent="-457200" algn="just">
              <a:buAutoNum type="arabicParenR"/>
            </a:pPr>
            <a:r>
              <a:rPr lang="ru-RU" sz="2000" dirty="0"/>
              <a:t>Лица, имеющие работников;</a:t>
            </a:r>
          </a:p>
          <a:p>
            <a:pPr marL="457200" indent="-457200" algn="just">
              <a:buAutoNum type="arabicParenR"/>
            </a:pPr>
            <a:endParaRPr lang="ru-RU" sz="2000" dirty="0"/>
          </a:p>
          <a:p>
            <a:pPr marL="457200" indent="-457200" algn="just">
              <a:buAutoNum type="arabicParenR"/>
            </a:pPr>
            <a:r>
              <a:rPr lang="ru-RU" sz="2000" dirty="0"/>
              <a:t>На основе договоров поручения, комиссии, агентского договора;</a:t>
            </a:r>
          </a:p>
          <a:p>
            <a:pPr marL="457200" indent="-457200" algn="just">
              <a:buAutoNum type="arabicParenR"/>
            </a:pPr>
            <a:endParaRPr lang="ru-RU" sz="2000" dirty="0"/>
          </a:p>
          <a:p>
            <a:pPr marL="457200" indent="-457200" algn="just">
              <a:buAutoNum type="arabicParenR"/>
            </a:pPr>
            <a:r>
              <a:rPr lang="ru-RU" sz="2000" dirty="0"/>
              <a:t>Лимит доходов 2,4 млн. руб.</a:t>
            </a:r>
          </a:p>
          <a:p>
            <a:pPr marL="457200" indent="-457200" algn="just">
              <a:buAutoNum type="arabicParenR"/>
            </a:pPr>
            <a:endParaRPr lang="ru-RU" dirty="0"/>
          </a:p>
        </p:txBody>
      </p:sp>
      <p:pic>
        <p:nvPicPr>
          <p:cNvPr id="4" name="Рисунок 3">
            <a:extLst>
              <a:ext uri="{FF2B5EF4-FFF2-40B4-BE49-F238E27FC236}">
                <a16:creationId xmlns:a16="http://schemas.microsoft.com/office/drawing/2014/main" id="{77D78306-411C-4255-9009-760F55F604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120"/>
          <a:stretch/>
        </p:blipFill>
        <p:spPr>
          <a:xfrm>
            <a:off x="8904638" y="1598812"/>
            <a:ext cx="2688366" cy="3660375"/>
          </a:xfrm>
          <a:prstGeom prst="rect">
            <a:avLst/>
          </a:prstGeom>
        </p:spPr>
      </p:pic>
    </p:spTree>
    <p:extLst>
      <p:ext uri="{BB962C8B-B14F-4D97-AF65-F5344CB8AC3E}">
        <p14:creationId xmlns:p14="http://schemas.microsoft.com/office/powerpoint/2010/main" val="2461547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77</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83850" y="4366152"/>
            <a:ext cx="3322212" cy="1015663"/>
          </a:xfrm>
          <a:prstGeom prst="rect">
            <a:avLst/>
          </a:prstGeom>
          <a:noFill/>
        </p:spPr>
        <p:txBody>
          <a:bodyPr wrap="square" rtlCol="0">
            <a:spAutoFit/>
          </a:bodyPr>
          <a:lstStyle/>
          <a:p>
            <a:r>
              <a:rPr lang="ru-RU" sz="2000" dirty="0">
                <a:solidFill>
                  <a:srgbClr val="002060"/>
                </a:solidFill>
              </a:rPr>
              <a:t>Риелтор может быть самозанятым?</a:t>
            </a:r>
          </a:p>
          <a:p>
            <a:endParaRPr lang="ru-RU" sz="2000" dirty="0">
              <a:solidFill>
                <a:srgbClr val="002060"/>
              </a:solidFill>
            </a:endParaRPr>
          </a:p>
        </p:txBody>
      </p:sp>
    </p:spTree>
    <p:extLst>
      <p:ext uri="{BB962C8B-B14F-4D97-AF65-F5344CB8AC3E}">
        <p14:creationId xmlns:p14="http://schemas.microsoft.com/office/powerpoint/2010/main" val="3094644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1432" y="165653"/>
            <a:ext cx="10515600" cy="1325563"/>
          </a:xfrm>
        </p:spPr>
        <p:txBody>
          <a:bodyPr>
            <a:normAutofit/>
          </a:bodyPr>
          <a:lstStyle/>
          <a:p>
            <a:r>
              <a:rPr lang="ru-RU" sz="3600" b="1" dirty="0">
                <a:solidFill>
                  <a:schemeClr val="accent1">
                    <a:lumMod val="50000"/>
                  </a:schemeClr>
                </a:solidFill>
                <a:latin typeface="+mn-lt"/>
                <a:cs typeface="Arial" pitchFamily="34" charset="0"/>
              </a:rPr>
              <a:t>Под запретом</a:t>
            </a:r>
          </a:p>
        </p:txBody>
      </p:sp>
      <p:sp>
        <p:nvSpPr>
          <p:cNvPr id="3" name="Содержимое 2"/>
          <p:cNvSpPr>
            <a:spLocks noGrp="1"/>
          </p:cNvSpPr>
          <p:nvPr>
            <p:ph idx="1"/>
          </p:nvPr>
        </p:nvSpPr>
        <p:spPr>
          <a:xfrm>
            <a:off x="4281432" y="2628641"/>
            <a:ext cx="7250791" cy="4351338"/>
          </a:xfrm>
        </p:spPr>
        <p:txBody>
          <a:bodyPr>
            <a:normAutofit/>
          </a:bodyPr>
          <a:lstStyle/>
          <a:p>
            <a:pPr algn="just">
              <a:buNone/>
            </a:pPr>
            <a:r>
              <a:rPr lang="ru-RU" sz="2400" dirty="0"/>
              <a:t>	Самозанятый не может оказывать услуги своему работодателю если только после разрыва трудовых отношений не прошло 2-х лет.</a:t>
            </a:r>
          </a:p>
        </p:txBody>
      </p:sp>
      <p:pic>
        <p:nvPicPr>
          <p:cNvPr id="5" name="Picture 2" descr="Действия по реагированию на риски и возможности | Журнал ...">
            <a:extLst>
              <a:ext uri="{FF2B5EF4-FFF2-40B4-BE49-F238E27FC236}">
                <a16:creationId xmlns:a16="http://schemas.microsoft.com/office/drawing/2014/main" id="{4910B7BF-1008-494F-B292-99AD21F23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56" y="2136555"/>
            <a:ext cx="3436883" cy="3436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FB687D-6B76-400B-A9BA-CE8E570B6057}"/>
              </a:ext>
            </a:extLst>
          </p:cNvPr>
          <p:cNvSpPr txBox="1"/>
          <p:nvPr/>
        </p:nvSpPr>
        <p:spPr>
          <a:xfrm>
            <a:off x="3126443" y="551871"/>
            <a:ext cx="5400600" cy="646331"/>
          </a:xfrm>
          <a:prstGeom prst="rect">
            <a:avLst/>
          </a:prstGeom>
          <a:noFill/>
        </p:spPr>
        <p:txBody>
          <a:bodyPr wrap="square" rtlCol="0">
            <a:spAutoFit/>
          </a:bodyPr>
          <a:lstStyle/>
          <a:p>
            <a:r>
              <a:rPr lang="ru-RU" sz="3600" b="1" dirty="0">
                <a:solidFill>
                  <a:srgbClr val="002060"/>
                </a:solidFill>
              </a:rPr>
              <a:t>Если лимит превышен</a:t>
            </a:r>
          </a:p>
        </p:txBody>
      </p:sp>
      <p:sp>
        <p:nvSpPr>
          <p:cNvPr id="3" name="TextBox 2">
            <a:extLst>
              <a:ext uri="{FF2B5EF4-FFF2-40B4-BE49-F238E27FC236}">
                <a16:creationId xmlns:a16="http://schemas.microsoft.com/office/drawing/2014/main" id="{E8301861-6069-462E-BDD6-C7F46FF45FC7}"/>
              </a:ext>
            </a:extLst>
          </p:cNvPr>
          <p:cNvSpPr txBox="1"/>
          <p:nvPr/>
        </p:nvSpPr>
        <p:spPr>
          <a:xfrm>
            <a:off x="798967" y="2259449"/>
            <a:ext cx="10055553" cy="2308324"/>
          </a:xfrm>
          <a:prstGeom prst="rect">
            <a:avLst/>
          </a:prstGeom>
          <a:noFill/>
        </p:spPr>
        <p:txBody>
          <a:bodyPr wrap="square" rtlCol="0">
            <a:spAutoFit/>
          </a:bodyPr>
          <a:lstStyle/>
          <a:p>
            <a:pPr algn="just"/>
            <a:r>
              <a:rPr lang="ru-RU" sz="2400" dirty="0">
                <a:cs typeface="Times New Roman" panose="02020603050405020304" pitchFamily="18" charset="0"/>
              </a:rPr>
              <a:t>Лицо теряет право применять </a:t>
            </a:r>
            <a:r>
              <a:rPr lang="ru-RU" sz="2400" dirty="0" err="1">
                <a:cs typeface="Times New Roman" panose="02020603050405020304" pitchFamily="18" charset="0"/>
              </a:rPr>
              <a:t>спецрежим</a:t>
            </a:r>
            <a:r>
              <a:rPr lang="ru-RU" sz="2400" dirty="0">
                <a:cs typeface="Times New Roman" panose="02020603050405020304" pitchFamily="18" charset="0"/>
              </a:rPr>
              <a:t>, </a:t>
            </a:r>
          </a:p>
          <a:p>
            <a:pPr algn="just"/>
            <a:r>
              <a:rPr lang="ru-RU" sz="2400" dirty="0">
                <a:cs typeface="Times New Roman" panose="02020603050405020304" pitchFamily="18" charset="0"/>
              </a:rPr>
              <a:t>доходы не пересчитываем.</a:t>
            </a:r>
          </a:p>
          <a:p>
            <a:pPr algn="just"/>
            <a:endParaRPr lang="ru-RU" sz="2400" dirty="0">
              <a:cs typeface="Times New Roman" panose="02020603050405020304" pitchFamily="18" charset="0"/>
            </a:endParaRPr>
          </a:p>
          <a:p>
            <a:pPr algn="just"/>
            <a:endParaRPr lang="ru-RU" sz="2400" dirty="0">
              <a:cs typeface="Times New Roman" panose="02020603050405020304" pitchFamily="18" charset="0"/>
            </a:endParaRPr>
          </a:p>
          <a:p>
            <a:pPr algn="just"/>
            <a:r>
              <a:rPr lang="ru-RU" sz="2400" dirty="0">
                <a:cs typeface="Times New Roman" panose="02020603050405020304" pitchFamily="18" charset="0"/>
              </a:rPr>
              <a:t>Со дня превышения лимита доходы нужно облагать НДФЛ, </a:t>
            </a:r>
          </a:p>
          <a:p>
            <a:pPr algn="just"/>
            <a:r>
              <a:rPr lang="ru-RU" sz="2400" dirty="0">
                <a:cs typeface="Times New Roman" panose="02020603050405020304" pitchFamily="18" charset="0"/>
              </a:rPr>
              <a:t>а ИП может перейти на УСН.</a:t>
            </a:r>
          </a:p>
        </p:txBody>
      </p:sp>
      <p:sp>
        <p:nvSpPr>
          <p:cNvPr id="4" name="TextBox 3">
            <a:extLst>
              <a:ext uri="{FF2B5EF4-FFF2-40B4-BE49-F238E27FC236}">
                <a16:creationId xmlns:a16="http://schemas.microsoft.com/office/drawing/2014/main" id="{49FC2E6B-90F6-4EA0-A61C-04603AD5D21A}"/>
              </a:ext>
            </a:extLst>
          </p:cNvPr>
          <p:cNvSpPr txBox="1"/>
          <p:nvPr/>
        </p:nvSpPr>
        <p:spPr>
          <a:xfrm>
            <a:off x="798967" y="5521298"/>
            <a:ext cx="6662194" cy="461665"/>
          </a:xfrm>
          <a:prstGeom prst="rect">
            <a:avLst/>
          </a:prstGeom>
          <a:noFill/>
        </p:spPr>
        <p:txBody>
          <a:bodyPr wrap="square" rtlCol="0">
            <a:spAutoFit/>
          </a:bodyPr>
          <a:lstStyle/>
          <a:p>
            <a:r>
              <a:rPr lang="ru-RU" sz="2400" b="1" dirty="0">
                <a:solidFill>
                  <a:srgbClr val="0070C0"/>
                </a:solidFill>
              </a:rPr>
              <a:t>Письмо ФНС от 20.12.2019 №СД-4-3/26392</a:t>
            </a:r>
            <a:r>
              <a:rPr lang="en-US" sz="2400" b="1" dirty="0">
                <a:solidFill>
                  <a:srgbClr val="0070C0"/>
                </a:solidFill>
              </a:rPr>
              <a:t>@</a:t>
            </a:r>
            <a:endParaRPr lang="ru-RU" sz="2400" b="1" dirty="0">
              <a:solidFill>
                <a:srgbClr val="0070C0"/>
              </a:solidFill>
            </a:endParaRPr>
          </a:p>
        </p:txBody>
      </p:sp>
      <p:pic>
        <p:nvPicPr>
          <p:cNvPr id="5" name="Рисунок 4">
            <a:extLst>
              <a:ext uri="{FF2B5EF4-FFF2-40B4-BE49-F238E27FC236}">
                <a16:creationId xmlns:a16="http://schemas.microsoft.com/office/drawing/2014/main" id="{567F9417-C7F7-4E88-8D92-DBA5BB64A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260" y="2155278"/>
            <a:ext cx="1421795" cy="1200329"/>
          </a:xfrm>
          <a:prstGeom prst="rect">
            <a:avLst/>
          </a:prstGeom>
        </p:spPr>
      </p:pic>
    </p:spTree>
    <p:extLst>
      <p:ext uri="{BB962C8B-B14F-4D97-AF65-F5344CB8AC3E}">
        <p14:creationId xmlns:p14="http://schemas.microsoft.com/office/powerpoint/2010/main" val="373424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C26099-A5FF-4569-84DC-CDF3E7291A12}"/>
              </a:ext>
            </a:extLst>
          </p:cNvPr>
          <p:cNvSpPr txBox="1"/>
          <p:nvPr/>
        </p:nvSpPr>
        <p:spPr>
          <a:xfrm>
            <a:off x="756355" y="1898193"/>
            <a:ext cx="11435645" cy="4031873"/>
          </a:xfrm>
          <a:prstGeom prst="rect">
            <a:avLst/>
          </a:prstGeom>
          <a:noFill/>
        </p:spPr>
        <p:txBody>
          <a:bodyPr wrap="square" rtlCol="0">
            <a:spAutoFit/>
          </a:bodyPr>
          <a:lstStyle/>
          <a:p>
            <a:pPr algn="just"/>
            <a:endParaRPr lang="ru-RU" sz="1600" dirty="0">
              <a:cs typeface="Times New Roman" panose="02020603050405020304" pitchFamily="18" charset="0"/>
            </a:endParaRPr>
          </a:p>
          <a:p>
            <a:pPr marL="342900" indent="-342900" algn="just">
              <a:buAutoNum type="arabicPeriod"/>
            </a:pPr>
            <a:r>
              <a:rPr lang="ru-RU" sz="2400" dirty="0">
                <a:cs typeface="Times New Roman" panose="02020603050405020304" pitchFamily="18" charset="0"/>
              </a:rPr>
              <a:t>Площадь торгового зала больше 150 </a:t>
            </a:r>
            <a:r>
              <a:rPr lang="ru-RU" sz="2400" dirty="0" err="1">
                <a:cs typeface="Times New Roman" panose="02020603050405020304" pitchFamily="18" charset="0"/>
              </a:rPr>
              <a:t>кв.м</a:t>
            </a:r>
            <a:r>
              <a:rPr lang="ru-RU" sz="2400" dirty="0">
                <a:cs typeface="Times New Roman" panose="02020603050405020304" pitchFamily="18" charset="0"/>
              </a:rPr>
              <a:t>.</a:t>
            </a:r>
          </a:p>
          <a:p>
            <a:pPr marL="342900" indent="-342900" algn="just">
              <a:buAutoNum type="arabicPeriod"/>
            </a:pPr>
            <a:r>
              <a:rPr lang="ru-RU" sz="2400" dirty="0">
                <a:cs typeface="Times New Roman" panose="02020603050405020304" pitchFamily="18" charset="0"/>
              </a:rPr>
              <a:t>Площадь зала обслуживания в общепите больше 150 </a:t>
            </a:r>
            <a:r>
              <a:rPr lang="ru-RU" sz="2400" dirty="0" err="1">
                <a:cs typeface="Times New Roman" panose="02020603050405020304" pitchFamily="18" charset="0"/>
              </a:rPr>
              <a:t>кв.м</a:t>
            </a:r>
            <a:r>
              <a:rPr lang="ru-RU" sz="2400" dirty="0">
                <a:cs typeface="Times New Roman" panose="02020603050405020304" pitchFamily="18" charset="0"/>
              </a:rPr>
              <a:t>.</a:t>
            </a:r>
          </a:p>
          <a:p>
            <a:pPr marL="342900" indent="-342900" algn="just">
              <a:buAutoNum type="arabicPeriod"/>
            </a:pPr>
            <a:r>
              <a:rPr lang="ru-RU" sz="2400" dirty="0">
                <a:cs typeface="Times New Roman" panose="02020603050405020304" pitchFamily="18" charset="0"/>
              </a:rPr>
              <a:t>Перевозки более 20 единиц транспорта.</a:t>
            </a:r>
          </a:p>
          <a:p>
            <a:pPr marL="342900" indent="-342900" algn="just">
              <a:buAutoNum type="arabicPeriod"/>
            </a:pPr>
            <a:r>
              <a:rPr lang="ru-RU" sz="2400" dirty="0">
                <a:cs typeface="Times New Roman" panose="02020603050405020304" pitchFamily="18" charset="0"/>
              </a:rPr>
              <a:t>Операции с ценными бумагами.</a:t>
            </a:r>
          </a:p>
          <a:p>
            <a:pPr marL="342900" indent="-342900" algn="just">
              <a:buAutoNum type="arabicPeriod"/>
            </a:pPr>
            <a:r>
              <a:rPr lang="ru-RU" sz="2400" dirty="0">
                <a:cs typeface="Times New Roman" panose="02020603050405020304" pitchFamily="18" charset="0"/>
              </a:rPr>
              <a:t>Торговля оптом.</a:t>
            </a:r>
          </a:p>
          <a:p>
            <a:pPr marL="342900" indent="-342900" algn="just">
              <a:buAutoNum type="arabicPeriod"/>
            </a:pPr>
            <a:r>
              <a:rPr lang="ru-RU" sz="2400" dirty="0">
                <a:cs typeface="Times New Roman" panose="02020603050405020304" pitchFamily="18" charset="0"/>
              </a:rPr>
              <a:t>Работа в рамках договора простого товарищества.</a:t>
            </a:r>
          </a:p>
          <a:p>
            <a:pPr marL="342900" indent="-342900" algn="just">
              <a:buFontTx/>
              <a:buAutoNum type="arabicPeriod"/>
            </a:pPr>
            <a:r>
              <a:rPr lang="ru-RU" sz="2400" dirty="0">
                <a:cs typeface="Times New Roman" panose="02020603050405020304" pitchFamily="18" charset="0"/>
              </a:rPr>
              <a:t>Реализация лекарств, обувь, шубы (маркировка) - патент нельзя. </a:t>
            </a:r>
          </a:p>
          <a:p>
            <a:pPr marL="342900" indent="-342900" algn="just">
              <a:buFontTx/>
              <a:buAutoNum type="arabicPeriod"/>
            </a:pPr>
            <a:r>
              <a:rPr lang="ru-RU" sz="2400" dirty="0">
                <a:cs typeface="Times New Roman" panose="02020603050405020304" pitchFamily="18" charset="0"/>
              </a:rPr>
              <a:t>Подакцизные товары (пп.6-10 п.1 ст.181 НК РФ).</a:t>
            </a:r>
          </a:p>
          <a:p>
            <a:pPr marL="342900" indent="-342900" algn="just">
              <a:buFontTx/>
              <a:buAutoNum type="arabicPeriod"/>
            </a:pPr>
            <a:endParaRPr lang="ru-RU" sz="2400" b="1" dirty="0">
              <a:solidFill>
                <a:srgbClr val="FF0000"/>
              </a:solidFill>
              <a:cs typeface="Times New Roman" panose="02020603050405020304" pitchFamily="18" charset="0"/>
            </a:endParaRPr>
          </a:p>
          <a:p>
            <a:pPr marL="342900" indent="-342900" algn="just">
              <a:buAutoNum type="arabicPeriod"/>
            </a:pPr>
            <a:endParaRPr lang="ru-RU" sz="2400" dirty="0">
              <a:cs typeface="Times New Roman" panose="02020603050405020304" pitchFamily="18" charset="0"/>
            </a:endParaRPr>
          </a:p>
        </p:txBody>
      </p:sp>
      <p:pic>
        <p:nvPicPr>
          <p:cNvPr id="6" name="Рисунок 5">
            <a:extLst>
              <a:ext uri="{FF2B5EF4-FFF2-40B4-BE49-F238E27FC236}">
                <a16:creationId xmlns:a16="http://schemas.microsoft.com/office/drawing/2014/main" id="{6926D28B-9DBB-49E8-8DFE-675C9B708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335" y="368130"/>
            <a:ext cx="1831312" cy="1731603"/>
          </a:xfrm>
          <a:prstGeom prst="rect">
            <a:avLst/>
          </a:prstGeom>
        </p:spPr>
      </p:pic>
      <p:sp>
        <p:nvSpPr>
          <p:cNvPr id="3" name="TextBox 2">
            <a:extLst>
              <a:ext uri="{FF2B5EF4-FFF2-40B4-BE49-F238E27FC236}">
                <a16:creationId xmlns:a16="http://schemas.microsoft.com/office/drawing/2014/main" id="{EE183364-F9D4-483E-99F6-9757503941CC}"/>
              </a:ext>
            </a:extLst>
          </p:cNvPr>
          <p:cNvSpPr txBox="1"/>
          <p:nvPr/>
        </p:nvSpPr>
        <p:spPr>
          <a:xfrm>
            <a:off x="1734580" y="578672"/>
            <a:ext cx="7586701" cy="523220"/>
          </a:xfrm>
          <a:prstGeom prst="rect">
            <a:avLst/>
          </a:prstGeom>
          <a:noFill/>
        </p:spPr>
        <p:txBody>
          <a:bodyPr wrap="square" rtlCol="0">
            <a:spAutoFit/>
          </a:bodyPr>
          <a:lstStyle/>
          <a:p>
            <a:pPr algn="ctr"/>
            <a:r>
              <a:rPr lang="ru-RU" sz="2800" b="1" dirty="0">
                <a:solidFill>
                  <a:srgbClr val="FF0000"/>
                </a:solidFill>
                <a:cs typeface="Times New Roman" panose="02020603050405020304" pitchFamily="18" charset="0"/>
              </a:rPr>
              <a:t>Прямой запрет на патент</a:t>
            </a:r>
          </a:p>
        </p:txBody>
      </p:sp>
    </p:spTree>
    <p:extLst>
      <p:ext uri="{BB962C8B-B14F-4D97-AF65-F5344CB8AC3E}">
        <p14:creationId xmlns:p14="http://schemas.microsoft.com/office/powerpoint/2010/main" val="3120037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accent1">
                    <a:lumMod val="50000"/>
                  </a:schemeClr>
                </a:solidFill>
                <a:latin typeface="Arial" pitchFamily="34" charset="0"/>
                <a:cs typeface="Arial" pitchFamily="34" charset="0"/>
              </a:rPr>
              <a:t>Дистанционное оказание услуг, как и где?</a:t>
            </a:r>
            <a:br>
              <a:rPr lang="ru-RU" sz="4000" b="1" dirty="0"/>
            </a:br>
            <a:endParaRPr lang="ru-RU" sz="4000" dirty="0"/>
          </a:p>
        </p:txBody>
      </p:sp>
      <p:sp>
        <p:nvSpPr>
          <p:cNvPr id="5" name="Содержимое 4">
            <a:extLst>
              <a:ext uri="{FF2B5EF4-FFF2-40B4-BE49-F238E27FC236}">
                <a16:creationId xmlns:a16="http://schemas.microsoft.com/office/drawing/2014/main" id="{B88A3184-1E06-4A77-9B76-6B72B5E48823}"/>
              </a:ext>
            </a:extLst>
          </p:cNvPr>
          <p:cNvSpPr txBox="1">
            <a:spLocks noGrp="1"/>
          </p:cNvSpPr>
          <p:nvPr>
            <p:ph idx="1"/>
          </p:nvPr>
        </p:nvSpPr>
        <p:spPr>
          <a:xfrm>
            <a:off x="838200" y="1769997"/>
            <a:ext cx="9060815" cy="4864922"/>
          </a:xfrm>
          <a:prstGeom prst="rect">
            <a:avLst/>
          </a:prstGeom>
          <a:noFill/>
        </p:spPr>
        <p:txBody>
          <a:bodyPr wrap="square" rtlCol="0">
            <a:spAutoFit/>
          </a:bodyPr>
          <a:lstStyle/>
          <a:p>
            <a:pPr algn="just">
              <a:buNone/>
            </a:pPr>
            <a:endParaRPr lang="en-US" sz="2400" dirty="0"/>
          </a:p>
          <a:p>
            <a:pPr algn="just">
              <a:buNone/>
            </a:pPr>
            <a:r>
              <a:rPr lang="ru-RU" sz="2400" dirty="0">
                <a:cs typeface="Arial" pitchFamily="34" charset="0"/>
              </a:rPr>
              <a:t>Либо по месту нахождения плательщика НПД;</a:t>
            </a:r>
          </a:p>
          <a:p>
            <a:pPr algn="just">
              <a:buNone/>
            </a:pPr>
            <a:r>
              <a:rPr lang="ru-RU" sz="2400" dirty="0">
                <a:cs typeface="Arial" pitchFamily="34" charset="0"/>
              </a:rPr>
              <a:t>Либо по месту нахождения покупателя.</a:t>
            </a:r>
          </a:p>
          <a:p>
            <a:pPr algn="just">
              <a:buNone/>
            </a:pPr>
            <a:endParaRPr lang="ru-RU" sz="2400" dirty="0">
              <a:cs typeface="Arial" pitchFamily="34" charset="0"/>
            </a:endParaRPr>
          </a:p>
          <a:p>
            <a:pPr algn="just">
              <a:buNone/>
            </a:pPr>
            <a:endParaRPr lang="ru-RU" sz="2400" dirty="0">
              <a:cs typeface="Arial" pitchFamily="34" charset="0"/>
            </a:endParaRPr>
          </a:p>
          <a:p>
            <a:pPr algn="just">
              <a:buNone/>
            </a:pPr>
            <a:r>
              <a:rPr lang="ru-RU" sz="2400" dirty="0">
                <a:cs typeface="Arial" pitchFamily="34" charset="0"/>
              </a:rPr>
              <a:t>Письмо Минфина от 29.05.2019 №03-11-11/38994 </a:t>
            </a:r>
          </a:p>
          <a:p>
            <a:pPr algn="just">
              <a:buNone/>
            </a:pPr>
            <a:r>
              <a:rPr lang="ru-RU" sz="2400" dirty="0">
                <a:cs typeface="Arial" pitchFamily="34" charset="0"/>
              </a:rPr>
              <a:t>Письмо Минфина от 03.12.2019 </a:t>
            </a:r>
          </a:p>
          <a:p>
            <a:pPr algn="just">
              <a:buNone/>
            </a:pPr>
            <a:r>
              <a:rPr lang="ru-RU" sz="2400" dirty="0">
                <a:cs typeface="Arial" pitchFamily="34" charset="0"/>
              </a:rPr>
              <a:t>Письмо ФНС от 18.11.2019 №СД-4-3/23424</a:t>
            </a:r>
            <a:r>
              <a:rPr lang="en-US" sz="2400" dirty="0">
                <a:cs typeface="Arial" pitchFamily="34" charset="0"/>
              </a:rPr>
              <a:t>@</a:t>
            </a:r>
            <a:endParaRPr lang="ru-RU" sz="2400" dirty="0">
              <a:cs typeface="Arial" pitchFamily="34" charset="0"/>
            </a:endParaRPr>
          </a:p>
          <a:p>
            <a:pPr algn="just"/>
            <a:endParaRPr lang="ru-RU" sz="2000" dirty="0">
              <a:cs typeface="Arial" pitchFamily="34" charset="0"/>
            </a:endParaRPr>
          </a:p>
          <a:p>
            <a:pPr algn="just"/>
            <a:endParaRPr lang="ru-RU" sz="2000" dirty="0">
              <a:cs typeface="Arial" pitchFamily="34" charset="0"/>
            </a:endParaRPr>
          </a:p>
          <a:p>
            <a:pPr algn="just"/>
            <a:endParaRPr lang="ru-RU" sz="2000" dirty="0">
              <a:cs typeface="Arial" pitchFamily="34" charset="0"/>
            </a:endParaRPr>
          </a:p>
        </p:txBody>
      </p:sp>
      <p:pic>
        <p:nvPicPr>
          <p:cNvPr id="6" name="Рисунок 5">
            <a:extLst>
              <a:ext uri="{FF2B5EF4-FFF2-40B4-BE49-F238E27FC236}">
                <a16:creationId xmlns:a16="http://schemas.microsoft.com/office/drawing/2014/main" id="{6C55BCCC-F71A-4BD8-9ED8-21B8587C8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2209" y="1381316"/>
            <a:ext cx="2181591" cy="2181591"/>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ADE3E35-C519-4AB5-BC82-518364D7782F}"/>
              </a:ext>
            </a:extLst>
          </p:cNvPr>
          <p:cNvSpPr/>
          <p:nvPr/>
        </p:nvSpPr>
        <p:spPr>
          <a:xfrm>
            <a:off x="962800" y="850625"/>
            <a:ext cx="9732674" cy="1261884"/>
          </a:xfrm>
          <a:prstGeom prst="rect">
            <a:avLst/>
          </a:prstGeom>
        </p:spPr>
        <p:txBody>
          <a:bodyPr wrap="square">
            <a:spAutoFit/>
          </a:bodyPr>
          <a:lstStyle/>
          <a:p>
            <a:pPr algn="ctr"/>
            <a:endParaRPr lang="ru-RU" sz="2000" dirty="0"/>
          </a:p>
          <a:p>
            <a:pPr algn="ctr"/>
            <a:r>
              <a:rPr lang="ru-RU" sz="2800" dirty="0">
                <a:solidFill>
                  <a:schemeClr val="bg2">
                    <a:lumMod val="25000"/>
                  </a:schemeClr>
                </a:solidFill>
              </a:rPr>
              <a:t>Доходы </a:t>
            </a:r>
            <a:r>
              <a:rPr lang="ru-RU" sz="2800" b="1" dirty="0">
                <a:solidFill>
                  <a:schemeClr val="bg2">
                    <a:lumMod val="25000"/>
                  </a:schemeClr>
                </a:solidFill>
              </a:rPr>
              <a:t>от реализации товаров </a:t>
            </a:r>
          </a:p>
          <a:p>
            <a:pPr algn="ctr"/>
            <a:r>
              <a:rPr lang="ru-RU" sz="2800" b="1" dirty="0">
                <a:solidFill>
                  <a:schemeClr val="bg2">
                    <a:lumMod val="25000"/>
                  </a:schemeClr>
                </a:solidFill>
              </a:rPr>
              <a:t>(работ, услуг</a:t>
            </a:r>
            <a:r>
              <a:rPr lang="ru-RU" sz="2800" dirty="0">
                <a:solidFill>
                  <a:schemeClr val="bg2">
                    <a:lumMod val="25000"/>
                  </a:schemeClr>
                </a:solidFill>
              </a:rPr>
              <a:t>, имущественных прав)</a:t>
            </a:r>
          </a:p>
        </p:txBody>
      </p:sp>
      <p:sp>
        <p:nvSpPr>
          <p:cNvPr id="3" name="Прямоугольник 2">
            <a:extLst>
              <a:ext uri="{FF2B5EF4-FFF2-40B4-BE49-F238E27FC236}">
                <a16:creationId xmlns:a16="http://schemas.microsoft.com/office/drawing/2014/main" id="{FDB492C5-C7E8-4970-B0B6-080E5AFF24CA}"/>
              </a:ext>
            </a:extLst>
          </p:cNvPr>
          <p:cNvSpPr/>
          <p:nvPr/>
        </p:nvSpPr>
        <p:spPr>
          <a:xfrm>
            <a:off x="4283458" y="336524"/>
            <a:ext cx="3091359" cy="646331"/>
          </a:xfrm>
          <a:prstGeom prst="rect">
            <a:avLst/>
          </a:prstGeom>
        </p:spPr>
        <p:txBody>
          <a:bodyPr wrap="none">
            <a:spAutoFit/>
          </a:bodyPr>
          <a:lstStyle/>
          <a:p>
            <a:r>
              <a:rPr lang="ru-RU" sz="3600" b="1" dirty="0">
                <a:solidFill>
                  <a:srgbClr val="002060"/>
                </a:solidFill>
              </a:rPr>
              <a:t>Что облагаем?</a:t>
            </a:r>
          </a:p>
        </p:txBody>
      </p:sp>
      <p:pic>
        <p:nvPicPr>
          <p:cNvPr id="5" name="Рисунок 4">
            <a:extLst>
              <a:ext uri="{FF2B5EF4-FFF2-40B4-BE49-F238E27FC236}">
                <a16:creationId xmlns:a16="http://schemas.microsoft.com/office/drawing/2014/main" id="{75F94A36-5A84-4417-A7DB-AFF8C1E08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6223" y="3241732"/>
            <a:ext cx="4023943" cy="2597455"/>
          </a:xfrm>
          <a:prstGeom prst="rect">
            <a:avLst/>
          </a:prstGeom>
        </p:spPr>
      </p:pic>
      <p:sp>
        <p:nvSpPr>
          <p:cNvPr id="6" name="TextBox 5">
            <a:extLst>
              <a:ext uri="{FF2B5EF4-FFF2-40B4-BE49-F238E27FC236}">
                <a16:creationId xmlns:a16="http://schemas.microsoft.com/office/drawing/2014/main" id="{C6DEF29D-9FF1-4D6A-884D-6B8E1B49C2E0}"/>
              </a:ext>
            </a:extLst>
          </p:cNvPr>
          <p:cNvSpPr txBox="1"/>
          <p:nvPr/>
        </p:nvSpPr>
        <p:spPr>
          <a:xfrm>
            <a:off x="348262" y="2395777"/>
            <a:ext cx="4118103" cy="461665"/>
          </a:xfrm>
          <a:prstGeom prst="rect">
            <a:avLst/>
          </a:prstGeom>
          <a:noFill/>
        </p:spPr>
        <p:txBody>
          <a:bodyPr wrap="square" rtlCol="0">
            <a:spAutoFit/>
          </a:bodyPr>
          <a:lstStyle/>
          <a:p>
            <a:r>
              <a:rPr lang="ru-RU" sz="2400" b="1" dirty="0"/>
              <a:t>Проценты по займу - НПД</a:t>
            </a:r>
          </a:p>
        </p:txBody>
      </p:sp>
      <p:sp>
        <p:nvSpPr>
          <p:cNvPr id="7" name="Прямоугольник 6">
            <a:extLst>
              <a:ext uri="{FF2B5EF4-FFF2-40B4-BE49-F238E27FC236}">
                <a16:creationId xmlns:a16="http://schemas.microsoft.com/office/drawing/2014/main" id="{FE91000F-3157-4165-B4C8-AC8A24C2D8C5}"/>
              </a:ext>
            </a:extLst>
          </p:cNvPr>
          <p:cNvSpPr/>
          <p:nvPr/>
        </p:nvSpPr>
        <p:spPr>
          <a:xfrm>
            <a:off x="6420943" y="2305927"/>
            <a:ext cx="5677260" cy="461665"/>
          </a:xfrm>
          <a:prstGeom prst="rect">
            <a:avLst/>
          </a:prstGeom>
        </p:spPr>
        <p:txBody>
          <a:bodyPr wrap="none">
            <a:spAutoFit/>
          </a:bodyPr>
          <a:lstStyle/>
          <a:p>
            <a:r>
              <a:rPr lang="ru-RU" sz="2400" b="1" dirty="0"/>
              <a:t>Проценты по займу - НДФЛ через  агента</a:t>
            </a:r>
          </a:p>
        </p:txBody>
      </p:sp>
      <p:sp>
        <p:nvSpPr>
          <p:cNvPr id="8" name="TextBox 7">
            <a:extLst>
              <a:ext uri="{FF2B5EF4-FFF2-40B4-BE49-F238E27FC236}">
                <a16:creationId xmlns:a16="http://schemas.microsoft.com/office/drawing/2014/main" id="{F24FB71B-F6A4-47D0-86B6-1FBD9861925A}"/>
              </a:ext>
            </a:extLst>
          </p:cNvPr>
          <p:cNvSpPr txBox="1"/>
          <p:nvPr/>
        </p:nvSpPr>
        <p:spPr>
          <a:xfrm>
            <a:off x="5263194" y="6113272"/>
            <a:ext cx="6835009" cy="400110"/>
          </a:xfrm>
          <a:prstGeom prst="rect">
            <a:avLst/>
          </a:prstGeom>
          <a:noFill/>
        </p:spPr>
        <p:txBody>
          <a:bodyPr wrap="square" rtlCol="0">
            <a:spAutoFit/>
          </a:bodyPr>
          <a:lstStyle/>
          <a:p>
            <a:r>
              <a:rPr lang="ru-RU" sz="2000" b="1" dirty="0"/>
              <a:t>Письмо Минфина от 25.02.2019 №03-11-11/12012 (НПД)</a:t>
            </a:r>
          </a:p>
        </p:txBody>
      </p:sp>
    </p:spTree>
    <p:extLst>
      <p:ext uri="{BB962C8B-B14F-4D97-AF65-F5344CB8AC3E}">
        <p14:creationId xmlns:p14="http://schemas.microsoft.com/office/powerpoint/2010/main" val="1302372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363BE7-66B5-4D62-B6AC-D8A43B2CD094}"/>
              </a:ext>
            </a:extLst>
          </p:cNvPr>
          <p:cNvSpPr txBox="1"/>
          <p:nvPr/>
        </p:nvSpPr>
        <p:spPr>
          <a:xfrm>
            <a:off x="2754489" y="900868"/>
            <a:ext cx="7664400" cy="1077218"/>
          </a:xfrm>
          <a:prstGeom prst="rect">
            <a:avLst/>
          </a:prstGeom>
          <a:noFill/>
        </p:spPr>
        <p:txBody>
          <a:bodyPr wrap="square" rtlCol="0">
            <a:spAutoFit/>
          </a:bodyPr>
          <a:lstStyle/>
          <a:p>
            <a:pPr algn="ctr"/>
            <a:r>
              <a:rPr lang="ru-RU" sz="3200" b="1" dirty="0">
                <a:solidFill>
                  <a:srgbClr val="002060"/>
                </a:solidFill>
              </a:rPr>
              <a:t>Прямой запрет!</a:t>
            </a:r>
          </a:p>
          <a:p>
            <a:pPr algn="ctr"/>
            <a:r>
              <a:rPr lang="ru-RU" sz="3200" b="1" dirty="0">
                <a:solidFill>
                  <a:srgbClr val="002060"/>
                </a:solidFill>
              </a:rPr>
              <a:t>Пп.7 п.2 ст. 4 422-ФЗ</a:t>
            </a:r>
          </a:p>
        </p:txBody>
      </p:sp>
      <p:sp>
        <p:nvSpPr>
          <p:cNvPr id="3" name="TextBox 2">
            <a:extLst>
              <a:ext uri="{FF2B5EF4-FFF2-40B4-BE49-F238E27FC236}">
                <a16:creationId xmlns:a16="http://schemas.microsoft.com/office/drawing/2014/main" id="{DC47DDCA-78BA-469D-88D6-AA9219FAD4DC}"/>
              </a:ext>
            </a:extLst>
          </p:cNvPr>
          <p:cNvSpPr txBox="1"/>
          <p:nvPr/>
        </p:nvSpPr>
        <p:spPr>
          <a:xfrm>
            <a:off x="3367116" y="2153178"/>
            <a:ext cx="6652363" cy="1077218"/>
          </a:xfrm>
          <a:prstGeom prst="rect">
            <a:avLst/>
          </a:prstGeom>
          <a:noFill/>
        </p:spPr>
        <p:txBody>
          <a:bodyPr wrap="square" rtlCol="0">
            <a:spAutoFit/>
          </a:bodyPr>
          <a:lstStyle/>
          <a:p>
            <a:pPr algn="ctr"/>
            <a:r>
              <a:rPr lang="ru-RU" sz="3200" dirty="0"/>
              <a:t>Нельзя совмещать НПД и  </a:t>
            </a:r>
          </a:p>
          <a:p>
            <a:pPr algn="ctr"/>
            <a:r>
              <a:rPr lang="ru-RU" sz="3200" dirty="0"/>
              <a:t>другие </a:t>
            </a:r>
            <a:r>
              <a:rPr lang="ru-RU" sz="3200" dirty="0" err="1"/>
              <a:t>спецрежимы</a:t>
            </a:r>
            <a:r>
              <a:rPr lang="ru-RU" sz="3200" dirty="0"/>
              <a:t> ИП</a:t>
            </a:r>
          </a:p>
        </p:txBody>
      </p:sp>
      <p:sp>
        <p:nvSpPr>
          <p:cNvPr id="5" name="Овал 4">
            <a:extLst>
              <a:ext uri="{FF2B5EF4-FFF2-40B4-BE49-F238E27FC236}">
                <a16:creationId xmlns:a16="http://schemas.microsoft.com/office/drawing/2014/main" id="{5F5CF9E0-6AD7-48D7-A6FE-81EA2B736777}"/>
              </a:ext>
            </a:extLst>
          </p:cNvPr>
          <p:cNvSpPr/>
          <p:nvPr/>
        </p:nvSpPr>
        <p:spPr bwMode="auto">
          <a:xfrm>
            <a:off x="3727659" y="3426798"/>
            <a:ext cx="7167082" cy="2123149"/>
          </a:xfrm>
          <a:prstGeom prst="ellipse">
            <a:avLst/>
          </a:prstGeom>
          <a:solidFill>
            <a:schemeClr val="accent1">
              <a:lumMod val="40000"/>
              <a:lumOff val="60000"/>
            </a:schemeClr>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ru-RU" sz="2400" baseline="-25000" dirty="0">
                <a:latin typeface="Arial" panose="020B0604020202020204" pitchFamily="34" charset="0"/>
              </a:rPr>
              <a:t>ИП на УСН, ЕСХН </a:t>
            </a:r>
            <a:r>
              <a:rPr lang="ru-RU" sz="2400" strike="sngStrike" baseline="-25000" dirty="0">
                <a:latin typeface="Arial" panose="020B0604020202020204" pitchFamily="34" charset="0"/>
              </a:rPr>
              <a:t>или ЕНВД </a:t>
            </a:r>
            <a:r>
              <a:rPr lang="ru-RU" sz="2400" baseline="-25000" dirty="0">
                <a:latin typeface="Arial" panose="020B0604020202020204" pitchFamily="34" charset="0"/>
              </a:rPr>
              <a:t>должен </a:t>
            </a:r>
          </a:p>
          <a:p>
            <a:pPr algn="ctr" fontAlgn="base">
              <a:spcBef>
                <a:spcPct val="0"/>
              </a:spcBef>
              <a:spcAft>
                <a:spcPct val="0"/>
              </a:spcAft>
            </a:pPr>
            <a:r>
              <a:rPr lang="ru-RU" sz="2400" baseline="-25000" dirty="0">
                <a:latin typeface="Arial" panose="020B0604020202020204" pitchFamily="34" charset="0"/>
              </a:rPr>
              <a:t>в течение месяца со дня постановки на учет</a:t>
            </a:r>
          </a:p>
          <a:p>
            <a:pPr algn="ctr" fontAlgn="base">
              <a:spcBef>
                <a:spcPct val="0"/>
              </a:spcBef>
              <a:spcAft>
                <a:spcPct val="0"/>
              </a:spcAft>
            </a:pPr>
            <a:r>
              <a:rPr lang="ru-RU" sz="2400" baseline="-25000" dirty="0">
                <a:latin typeface="Arial" panose="020B0604020202020204" pitchFamily="34" charset="0"/>
              </a:rPr>
              <a:t> в качестве плательщика НПД уведомить инспекции по месту жительства </a:t>
            </a:r>
          </a:p>
          <a:p>
            <a:pPr algn="ctr" fontAlgn="base">
              <a:spcBef>
                <a:spcPct val="0"/>
              </a:spcBef>
              <a:spcAft>
                <a:spcPct val="0"/>
              </a:spcAft>
            </a:pPr>
            <a:r>
              <a:rPr lang="ru-RU" sz="2400" baseline="-25000" dirty="0">
                <a:latin typeface="Arial" panose="020B0604020202020204" pitchFamily="34" charset="0"/>
              </a:rPr>
              <a:t>(по месту ведения деятельности) о</a:t>
            </a:r>
          </a:p>
          <a:p>
            <a:pPr algn="ctr" fontAlgn="base">
              <a:spcBef>
                <a:spcPct val="0"/>
              </a:spcBef>
              <a:spcAft>
                <a:spcPct val="0"/>
              </a:spcAft>
            </a:pPr>
            <a:r>
              <a:rPr lang="ru-RU" dirty="0"/>
              <a:t>прекращении применения </a:t>
            </a:r>
            <a:r>
              <a:rPr lang="ru-RU" dirty="0" err="1"/>
              <a:t>спецрежима</a:t>
            </a:r>
            <a:r>
              <a:rPr lang="ru-RU" dirty="0"/>
              <a:t>.</a:t>
            </a:r>
            <a:endParaRPr lang="ru-RU" sz="2400" baseline="-25000" dirty="0">
              <a:latin typeface="Arial" panose="020B0604020202020204" pitchFamily="34" charset="0"/>
            </a:endParaRPr>
          </a:p>
        </p:txBody>
      </p:sp>
      <p:sp>
        <p:nvSpPr>
          <p:cNvPr id="6" name="TextBox 5">
            <a:extLst>
              <a:ext uri="{FF2B5EF4-FFF2-40B4-BE49-F238E27FC236}">
                <a16:creationId xmlns:a16="http://schemas.microsoft.com/office/drawing/2014/main" id="{B8FED87A-DD4D-42CB-87E8-E4946C175011}"/>
              </a:ext>
            </a:extLst>
          </p:cNvPr>
          <p:cNvSpPr txBox="1"/>
          <p:nvPr/>
        </p:nvSpPr>
        <p:spPr>
          <a:xfrm>
            <a:off x="2967706" y="5746349"/>
            <a:ext cx="9105888" cy="461665"/>
          </a:xfrm>
          <a:prstGeom prst="rect">
            <a:avLst/>
          </a:prstGeom>
          <a:noFill/>
        </p:spPr>
        <p:txBody>
          <a:bodyPr wrap="square" rtlCol="0">
            <a:spAutoFit/>
          </a:bodyPr>
          <a:lstStyle/>
          <a:p>
            <a:r>
              <a:rPr lang="ru-RU" sz="2400" b="1" dirty="0">
                <a:solidFill>
                  <a:srgbClr val="002060"/>
                </a:solidFill>
              </a:rPr>
              <a:t>Иначе постановка как налогоплательщик НПД аннулируется</a:t>
            </a:r>
          </a:p>
        </p:txBody>
      </p:sp>
      <p:pic>
        <p:nvPicPr>
          <p:cNvPr id="7" name="Picture 2" descr="Запрет на выезд из России">
            <a:extLst>
              <a:ext uri="{FF2B5EF4-FFF2-40B4-BE49-F238E27FC236}">
                <a16:creationId xmlns:a16="http://schemas.microsoft.com/office/drawing/2014/main" id="{C1FB746D-12A9-4D73-A769-40D50ABB5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98" y="1540875"/>
            <a:ext cx="2655208" cy="26552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C0319B-0C6B-42C1-92E9-6A1E7AAA3903}"/>
              </a:ext>
            </a:extLst>
          </p:cNvPr>
          <p:cNvSpPr txBox="1"/>
          <p:nvPr/>
        </p:nvSpPr>
        <p:spPr>
          <a:xfrm>
            <a:off x="2967706" y="200050"/>
            <a:ext cx="10606415" cy="584775"/>
          </a:xfrm>
          <a:prstGeom prst="rect">
            <a:avLst/>
          </a:prstGeom>
          <a:noFill/>
        </p:spPr>
        <p:txBody>
          <a:bodyPr wrap="square">
            <a:spAutoFit/>
          </a:bodyPr>
          <a:lstStyle/>
          <a:p>
            <a:r>
              <a:rPr lang="ru-RU" sz="3200" b="1" dirty="0">
                <a:solidFill>
                  <a:schemeClr val="accent1">
                    <a:lumMod val="50000"/>
                  </a:schemeClr>
                </a:solidFill>
                <a:cs typeface="Arial" pitchFamily="34" charset="0"/>
              </a:rPr>
              <a:t>Если вы сейчас ИП можно им и остаться </a:t>
            </a:r>
            <a:endParaRPr lang="ru-RU" sz="3200" b="1" dirty="0">
              <a:cs typeface="Arial" panose="020B0604020202020204" pitchFamily="34" charset="0"/>
            </a:endParaRPr>
          </a:p>
        </p:txBody>
      </p:sp>
    </p:spTree>
    <p:extLst>
      <p:ext uri="{BB962C8B-B14F-4D97-AF65-F5344CB8AC3E}">
        <p14:creationId xmlns:p14="http://schemas.microsoft.com/office/powerpoint/2010/main" val="9767805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3BBBED-45FA-406D-92CB-9D2A540FDCFE}"/>
              </a:ext>
            </a:extLst>
          </p:cNvPr>
          <p:cNvSpPr txBox="1"/>
          <p:nvPr/>
        </p:nvSpPr>
        <p:spPr>
          <a:xfrm>
            <a:off x="3601156" y="298596"/>
            <a:ext cx="5832648" cy="584775"/>
          </a:xfrm>
          <a:prstGeom prst="rect">
            <a:avLst/>
          </a:prstGeom>
          <a:noFill/>
        </p:spPr>
        <p:txBody>
          <a:bodyPr wrap="square" rtlCol="0">
            <a:spAutoFit/>
          </a:bodyPr>
          <a:lstStyle/>
          <a:p>
            <a:pPr algn="ctr"/>
            <a:r>
              <a:rPr lang="ru-RU" sz="3200" b="1" dirty="0">
                <a:solidFill>
                  <a:srgbClr val="002060"/>
                </a:solidFill>
              </a:rPr>
              <a:t>Что не облагаем?</a:t>
            </a:r>
          </a:p>
        </p:txBody>
      </p:sp>
      <p:sp>
        <p:nvSpPr>
          <p:cNvPr id="3" name="TextBox 2">
            <a:extLst>
              <a:ext uri="{FF2B5EF4-FFF2-40B4-BE49-F238E27FC236}">
                <a16:creationId xmlns:a16="http://schemas.microsoft.com/office/drawing/2014/main" id="{B5B2A08D-EF8A-42B2-85BA-C9327BE7B28B}"/>
              </a:ext>
            </a:extLst>
          </p:cNvPr>
          <p:cNvSpPr txBox="1"/>
          <p:nvPr/>
        </p:nvSpPr>
        <p:spPr>
          <a:xfrm>
            <a:off x="3601156" y="1411442"/>
            <a:ext cx="7761937" cy="3785652"/>
          </a:xfrm>
          <a:prstGeom prst="rect">
            <a:avLst/>
          </a:prstGeom>
          <a:noFill/>
        </p:spPr>
        <p:txBody>
          <a:bodyPr wrap="square" rtlCol="0">
            <a:spAutoFit/>
          </a:bodyPr>
          <a:lstStyle/>
          <a:p>
            <a:pPr algn="just"/>
            <a:r>
              <a:rPr lang="ru-RU" sz="2400" dirty="0">
                <a:cs typeface="Times New Roman" panose="02020603050405020304" pitchFamily="18" charset="0"/>
              </a:rPr>
              <a:t>Доходы от трудовых отношений.</a:t>
            </a:r>
          </a:p>
          <a:p>
            <a:pPr algn="just"/>
            <a:r>
              <a:rPr lang="ru-RU" sz="2400" dirty="0">
                <a:cs typeface="Times New Roman" panose="02020603050405020304" pitchFamily="18" charset="0"/>
              </a:rPr>
              <a:t>От продажи недвижимости и транспорта.</a:t>
            </a:r>
          </a:p>
          <a:p>
            <a:pPr algn="just"/>
            <a:r>
              <a:rPr lang="ru-RU" sz="2400" dirty="0">
                <a:cs typeface="Times New Roman" panose="02020603050405020304" pitchFamily="18" charset="0"/>
              </a:rPr>
              <a:t>От передачи имущественных прав на недвижимое имущество (за исключением аренды жилых помещений)</a:t>
            </a:r>
          </a:p>
          <a:p>
            <a:pPr algn="just"/>
            <a:r>
              <a:rPr lang="ru-RU" sz="2400" dirty="0">
                <a:cs typeface="Times New Roman" panose="02020603050405020304" pitchFamily="18" charset="0"/>
              </a:rPr>
              <a:t>От реализации долей в УК организаций.</a:t>
            </a:r>
          </a:p>
          <a:p>
            <a:pPr algn="just"/>
            <a:endParaRPr lang="ru-RU" sz="2400" dirty="0">
              <a:cs typeface="Times New Roman" panose="02020603050405020304" pitchFamily="18" charset="0"/>
            </a:endParaRPr>
          </a:p>
          <a:p>
            <a:pPr algn="just"/>
            <a:r>
              <a:rPr lang="ru-RU" sz="2400" b="1" dirty="0">
                <a:cs typeface="Times New Roman" panose="02020603050405020304" pitchFamily="18" charset="0"/>
              </a:rPr>
              <a:t>От оказания физическими лицами услуг (работ) по ГПД при условии, что заказчиками услуг (работ) выступают работодатели указанных физических лиц или лица, бывшие их работодателями менее двух лет назад.</a:t>
            </a:r>
          </a:p>
        </p:txBody>
      </p:sp>
      <p:pic>
        <p:nvPicPr>
          <p:cNvPr id="4" name="Рисунок 3">
            <a:extLst>
              <a:ext uri="{FF2B5EF4-FFF2-40B4-BE49-F238E27FC236}">
                <a16:creationId xmlns:a16="http://schemas.microsoft.com/office/drawing/2014/main" id="{80AD467F-540F-4EC0-A9BF-3CBE813E8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31" y="1411442"/>
            <a:ext cx="2417513" cy="1788959"/>
          </a:xfrm>
          <a:prstGeom prst="rect">
            <a:avLst/>
          </a:prstGeom>
        </p:spPr>
      </p:pic>
    </p:spTree>
    <p:extLst>
      <p:ext uri="{BB962C8B-B14F-4D97-AF65-F5344CB8AC3E}">
        <p14:creationId xmlns:p14="http://schemas.microsoft.com/office/powerpoint/2010/main" val="4187729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FFE42-125A-4AB0-A815-982F8D5DA520}"/>
              </a:ext>
            </a:extLst>
          </p:cNvPr>
          <p:cNvSpPr txBox="1"/>
          <p:nvPr/>
        </p:nvSpPr>
        <p:spPr>
          <a:xfrm>
            <a:off x="762000" y="1228397"/>
            <a:ext cx="10668000" cy="4401205"/>
          </a:xfrm>
          <a:prstGeom prst="rect">
            <a:avLst/>
          </a:prstGeom>
          <a:noFill/>
        </p:spPr>
        <p:txBody>
          <a:bodyPr wrap="square" rtlCol="0">
            <a:spAutoFit/>
          </a:bodyPr>
          <a:lstStyle/>
          <a:p>
            <a:pPr algn="just"/>
            <a:r>
              <a:rPr lang="ru-RU" sz="2000" b="1" dirty="0">
                <a:cs typeface="Times New Roman" panose="02020603050405020304" pitchFamily="18" charset="0"/>
              </a:rPr>
              <a:t>Налоговый период - </a:t>
            </a:r>
            <a:r>
              <a:rPr lang="ru-RU" sz="2000" dirty="0">
                <a:cs typeface="Times New Roman" panose="02020603050405020304" pitchFamily="18" charset="0"/>
              </a:rPr>
              <a:t>календарный месяц</a:t>
            </a:r>
            <a:r>
              <a:rPr lang="ru-RU" sz="2000" dirty="0">
                <a:solidFill>
                  <a:srgbClr val="002060"/>
                </a:solidFill>
                <a:cs typeface="Times New Roman" panose="02020603050405020304" pitchFamily="18" charset="0"/>
              </a:rPr>
              <a:t>, </a:t>
            </a:r>
            <a:r>
              <a:rPr lang="ru-RU" sz="2000" b="1" dirty="0">
                <a:solidFill>
                  <a:srgbClr val="002060"/>
                </a:solidFill>
                <a:cs typeface="Times New Roman" panose="02020603050405020304" pitchFamily="18" charset="0"/>
              </a:rPr>
              <a:t>до 25-го числа следующего месяца.</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Налоговые ставки:</a:t>
            </a:r>
          </a:p>
          <a:p>
            <a:pPr algn="just"/>
            <a:r>
              <a:rPr lang="ru-RU" sz="2000" b="1" dirty="0">
                <a:cs typeface="Times New Roman" panose="02020603050405020304" pitchFamily="18" charset="0"/>
              </a:rPr>
              <a:t>4% </a:t>
            </a:r>
            <a:r>
              <a:rPr lang="ru-RU" sz="2000" dirty="0">
                <a:cs typeface="Times New Roman" panose="02020603050405020304" pitchFamily="18" charset="0"/>
              </a:rPr>
              <a:t>- в отношении доходов, полученных налогоплательщиками от реализации товаров (работ, услуг, имущественных прав) физическим лицам.</a:t>
            </a:r>
          </a:p>
          <a:p>
            <a:pPr algn="just"/>
            <a:endParaRPr lang="ru-RU" sz="2000" dirty="0">
              <a:cs typeface="Times New Roman" panose="02020603050405020304" pitchFamily="18" charset="0"/>
            </a:endParaRPr>
          </a:p>
          <a:p>
            <a:pPr algn="just"/>
            <a:r>
              <a:rPr lang="ru-RU" sz="2000" b="1" dirty="0">
                <a:cs typeface="Times New Roman" panose="02020603050405020304" pitchFamily="18" charset="0"/>
              </a:rPr>
              <a:t>6% </a:t>
            </a:r>
            <a:r>
              <a:rPr lang="ru-RU" sz="2000" dirty="0">
                <a:cs typeface="Times New Roman" panose="02020603050405020304" pitchFamily="18" charset="0"/>
              </a:rPr>
              <a:t>- в отношении доходов, полученных налогоплательщиками от реализации товаров (работ, услуг, имущественных прав) ИП и юрлицам.</a:t>
            </a:r>
          </a:p>
          <a:p>
            <a:pPr algn="just"/>
            <a:endParaRPr lang="ru-RU" sz="2000" dirty="0">
              <a:cs typeface="Times New Roman" panose="02020603050405020304" pitchFamily="18" charset="0"/>
            </a:endParaRPr>
          </a:p>
          <a:p>
            <a:pPr algn="just"/>
            <a:r>
              <a:rPr lang="ru-RU" sz="2000" dirty="0">
                <a:cs typeface="Times New Roman" panose="02020603050405020304" pitchFamily="18" charset="0"/>
              </a:rPr>
              <a:t>Налог исчисляет сам налоговый орган, данные о доходах передаются через приложение до </a:t>
            </a:r>
          </a:p>
          <a:p>
            <a:pPr algn="just"/>
            <a:r>
              <a:rPr lang="ru-RU" sz="2000" dirty="0">
                <a:cs typeface="Times New Roman" panose="02020603050405020304" pitchFamily="18" charset="0"/>
              </a:rPr>
              <a:t>12-го числа месяца уведомление.</a:t>
            </a:r>
          </a:p>
          <a:p>
            <a:pPr algn="just"/>
            <a:endParaRPr lang="ru-RU" sz="2000" dirty="0">
              <a:cs typeface="Times New Roman" panose="02020603050405020304" pitchFamily="18" charset="0"/>
            </a:endParaRPr>
          </a:p>
          <a:p>
            <a:pPr algn="just"/>
            <a:r>
              <a:rPr lang="ru-RU" sz="2000" b="1" dirty="0">
                <a:cs typeface="Times New Roman" panose="02020603050405020304" pitchFamily="18" charset="0"/>
              </a:rPr>
              <a:t>Вычет разовый </a:t>
            </a:r>
            <a:r>
              <a:rPr lang="ru-RU" sz="2000" dirty="0">
                <a:cs typeface="Times New Roman" panose="02020603050405020304" pitchFamily="18" charset="0"/>
              </a:rPr>
              <a:t>нарастающим итогом - 1% и 2% от рассчитанной суммы налога, </a:t>
            </a:r>
            <a:r>
              <a:rPr lang="ru-RU" sz="2000" b="1" dirty="0">
                <a:cs typeface="Times New Roman" panose="02020603050405020304" pitchFamily="18" charset="0"/>
              </a:rPr>
              <a:t>но не более 10000 руб.</a:t>
            </a:r>
          </a:p>
        </p:txBody>
      </p:sp>
    </p:spTree>
    <p:extLst>
      <p:ext uri="{BB962C8B-B14F-4D97-AF65-F5344CB8AC3E}">
        <p14:creationId xmlns:p14="http://schemas.microsoft.com/office/powerpoint/2010/main" val="2749975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2873647" y="304696"/>
            <a:ext cx="7098420" cy="1569660"/>
          </a:xfrm>
          <a:prstGeom prst="rect">
            <a:avLst/>
          </a:prstGeom>
          <a:noFill/>
        </p:spPr>
        <p:txBody>
          <a:bodyPr wrap="square" rtlCol="0">
            <a:spAutoFit/>
          </a:bodyPr>
          <a:lstStyle/>
          <a:p>
            <a:pPr lvl="0" algn="l"/>
            <a:r>
              <a:rPr lang="ru-RU" sz="3200" b="1" dirty="0">
                <a:solidFill>
                  <a:srgbClr val="002060"/>
                </a:solidFill>
              </a:rPr>
              <a:t>В каком порядке предоставляется налоговый вычет 10 000 руб.?</a:t>
            </a:r>
          </a:p>
          <a:p>
            <a:r>
              <a:rPr lang="ru-RU" sz="3200" b="1" dirty="0">
                <a:solidFill>
                  <a:srgbClr val="002060"/>
                </a:solidFill>
              </a:rPr>
              <a:t> </a:t>
            </a:r>
          </a:p>
        </p:txBody>
      </p:sp>
      <p:sp>
        <p:nvSpPr>
          <p:cNvPr id="3" name="TextBox 2">
            <a:extLst>
              <a:ext uri="{FF2B5EF4-FFF2-40B4-BE49-F238E27FC236}">
                <a16:creationId xmlns:a16="http://schemas.microsoft.com/office/drawing/2014/main" id="{BB6CE90F-604D-4EE8-A92B-265E2578EDB8}"/>
              </a:ext>
            </a:extLst>
          </p:cNvPr>
          <p:cNvSpPr txBox="1"/>
          <p:nvPr/>
        </p:nvSpPr>
        <p:spPr>
          <a:xfrm>
            <a:off x="1083143" y="1858967"/>
            <a:ext cx="8235210" cy="4339650"/>
          </a:xfrm>
          <a:prstGeom prst="rect">
            <a:avLst/>
          </a:prstGeom>
          <a:noFill/>
        </p:spPr>
        <p:txBody>
          <a:bodyPr wrap="square" rtlCol="0">
            <a:spAutoFit/>
          </a:bodyPr>
          <a:lstStyle/>
          <a:p>
            <a:pPr algn="l"/>
            <a:endParaRPr lang="ru-RU" dirty="0">
              <a:solidFill>
                <a:srgbClr val="4D4D4D"/>
              </a:solidFill>
            </a:endParaRPr>
          </a:p>
          <a:p>
            <a:pPr algn="l"/>
            <a:r>
              <a:rPr lang="ru-RU" sz="2000" dirty="0">
                <a:cs typeface="Times New Roman" panose="02020603050405020304" pitchFamily="18" charset="0"/>
              </a:rPr>
              <a:t>Доход - 10 000 руб.</a:t>
            </a:r>
          </a:p>
          <a:p>
            <a:pPr algn="l"/>
            <a:r>
              <a:rPr lang="ru-RU" sz="2000" dirty="0">
                <a:cs typeface="Times New Roman" panose="02020603050405020304" pitchFamily="18" charset="0"/>
              </a:rPr>
              <a:t>Если работаем с физ. лицами:</a:t>
            </a:r>
          </a:p>
          <a:p>
            <a:pPr algn="l"/>
            <a:r>
              <a:rPr lang="ru-RU" sz="2000" dirty="0">
                <a:cs typeface="Times New Roman" panose="02020603050405020304" pitchFamily="18" charset="0"/>
              </a:rPr>
              <a:t>10000*4% = 400 руб.</a:t>
            </a:r>
          </a:p>
          <a:p>
            <a:pPr algn="l"/>
            <a:r>
              <a:rPr lang="ru-RU" sz="2000" dirty="0">
                <a:cs typeface="Times New Roman" panose="02020603050405020304" pitchFamily="18" charset="0"/>
              </a:rPr>
              <a:t>Вычет 10000*1% = 100 руб.</a:t>
            </a:r>
          </a:p>
          <a:p>
            <a:pPr algn="l"/>
            <a:r>
              <a:rPr lang="ru-RU" sz="2000" dirty="0">
                <a:cs typeface="Times New Roman" panose="02020603050405020304" pitchFamily="18" charset="0"/>
              </a:rPr>
              <a:t>В бюджет 300 руб.</a:t>
            </a:r>
          </a:p>
          <a:p>
            <a:pPr algn="l"/>
            <a:r>
              <a:rPr lang="ru-RU" sz="2000" dirty="0">
                <a:cs typeface="Times New Roman" panose="02020603050405020304" pitchFamily="18" charset="0"/>
              </a:rPr>
              <a:t>Остаток вычета 9900 руб.</a:t>
            </a:r>
          </a:p>
          <a:p>
            <a:pPr algn="l"/>
            <a:endParaRPr lang="ru-RU" sz="2000" dirty="0">
              <a:cs typeface="Times New Roman" panose="02020603050405020304" pitchFamily="18" charset="0"/>
            </a:endParaRPr>
          </a:p>
          <a:p>
            <a:pPr algn="l"/>
            <a:r>
              <a:rPr lang="ru-RU" sz="2000" dirty="0">
                <a:cs typeface="Times New Roman" panose="02020603050405020304" pitchFamily="18" charset="0"/>
              </a:rPr>
              <a:t>Если работаем с юр. лицами:</a:t>
            </a:r>
          </a:p>
          <a:p>
            <a:pPr algn="l"/>
            <a:r>
              <a:rPr lang="ru-RU" sz="2000" dirty="0">
                <a:cs typeface="Times New Roman" panose="02020603050405020304" pitchFamily="18" charset="0"/>
              </a:rPr>
              <a:t>10000*6% = 600 руб.</a:t>
            </a:r>
          </a:p>
          <a:p>
            <a:pPr algn="l"/>
            <a:r>
              <a:rPr lang="ru-RU" sz="2000" dirty="0">
                <a:cs typeface="Times New Roman" panose="02020603050405020304" pitchFamily="18" charset="0"/>
              </a:rPr>
              <a:t>Вычет 10000*2% = 200 руб.</a:t>
            </a:r>
          </a:p>
          <a:p>
            <a:pPr algn="l"/>
            <a:r>
              <a:rPr lang="ru-RU" sz="2000" dirty="0">
                <a:cs typeface="Times New Roman" panose="02020603050405020304" pitchFamily="18" charset="0"/>
              </a:rPr>
              <a:t>В бюджет 400 руб.</a:t>
            </a:r>
          </a:p>
          <a:p>
            <a:pPr algn="l"/>
            <a:r>
              <a:rPr lang="ru-RU" sz="2000" dirty="0">
                <a:cs typeface="Times New Roman" panose="02020603050405020304" pitchFamily="18" charset="0"/>
              </a:rPr>
              <a:t>Остаток вычета 9800 руб.</a:t>
            </a:r>
          </a:p>
          <a:p>
            <a:pPr marL="457200" indent="-457200">
              <a:buFontTx/>
              <a:buAutoNum type="arabicPeriod"/>
            </a:pPr>
            <a:endParaRPr lang="ru-RU" dirty="0">
              <a:solidFill>
                <a:srgbClr val="4D4D4D"/>
              </a:solidFill>
            </a:endParaRPr>
          </a:p>
        </p:txBody>
      </p:sp>
      <p:sp>
        <p:nvSpPr>
          <p:cNvPr id="4" name="TextBox 3">
            <a:extLst>
              <a:ext uri="{FF2B5EF4-FFF2-40B4-BE49-F238E27FC236}">
                <a16:creationId xmlns:a16="http://schemas.microsoft.com/office/drawing/2014/main" id="{CB5C10DC-4A18-451C-9EF4-8D3CBFF5DC62}"/>
              </a:ext>
            </a:extLst>
          </p:cNvPr>
          <p:cNvSpPr txBox="1"/>
          <p:nvPr/>
        </p:nvSpPr>
        <p:spPr>
          <a:xfrm>
            <a:off x="5397191" y="3259351"/>
            <a:ext cx="5909322" cy="769441"/>
          </a:xfrm>
          <a:prstGeom prst="rect">
            <a:avLst/>
          </a:prstGeom>
          <a:noFill/>
        </p:spPr>
        <p:txBody>
          <a:bodyPr wrap="square" rtlCol="0">
            <a:spAutoFit/>
          </a:bodyPr>
          <a:lstStyle/>
          <a:p>
            <a:r>
              <a:rPr lang="ru-RU" sz="2400" b="1" dirty="0"/>
              <a:t>+ вирусный вычет 12130 </a:t>
            </a:r>
            <a:r>
              <a:rPr lang="ru-RU" sz="2000" dirty="0"/>
              <a:t>– дополнительный вычет всем действующим самозанятым на 2020 год.</a:t>
            </a:r>
          </a:p>
        </p:txBody>
      </p:sp>
    </p:spTree>
    <p:extLst>
      <p:ext uri="{BB962C8B-B14F-4D97-AF65-F5344CB8AC3E}">
        <p14:creationId xmlns:p14="http://schemas.microsoft.com/office/powerpoint/2010/main" val="1117325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10454" y="858674"/>
            <a:ext cx="8477107" cy="4351338"/>
          </a:xfrm>
        </p:spPr>
        <p:txBody>
          <a:bodyPr>
            <a:normAutofit fontScale="85000" lnSpcReduction="20000"/>
          </a:bodyPr>
          <a:lstStyle/>
          <a:p>
            <a:pPr algn="just">
              <a:buNone/>
            </a:pPr>
            <a:r>
              <a:rPr lang="ru-RU" dirty="0">
                <a:cs typeface="Arial" pitchFamily="34" charset="0"/>
              </a:rPr>
              <a:t>Доход определяется на дату поступления:</a:t>
            </a:r>
          </a:p>
          <a:p>
            <a:pPr algn="just">
              <a:buNone/>
            </a:pPr>
            <a:endParaRPr lang="ru-RU" dirty="0">
              <a:cs typeface="Arial" pitchFamily="34" charset="0"/>
            </a:endParaRPr>
          </a:p>
          <a:p>
            <a:pPr algn="just">
              <a:buNone/>
            </a:pPr>
            <a:r>
              <a:rPr lang="ru-RU" dirty="0">
                <a:cs typeface="Arial" pitchFamily="34" charset="0"/>
              </a:rPr>
              <a:t>Если работа через посредника, то на последнюю</a:t>
            </a:r>
          </a:p>
          <a:p>
            <a:pPr algn="just">
              <a:buNone/>
            </a:pPr>
            <a:r>
              <a:rPr lang="ru-RU" dirty="0">
                <a:cs typeface="Arial" pitchFamily="34" charset="0"/>
              </a:rPr>
              <a:t>дату месяца на основании отчета посредника</a:t>
            </a:r>
          </a:p>
          <a:p>
            <a:pPr algn="just">
              <a:buNone/>
            </a:pPr>
            <a:endParaRPr lang="ru-RU" dirty="0">
              <a:cs typeface="Arial" pitchFamily="34" charset="0"/>
            </a:endParaRPr>
          </a:p>
          <a:p>
            <a:pPr algn="just">
              <a:buNone/>
            </a:pPr>
            <a:r>
              <a:rPr lang="ru-RU" dirty="0">
                <a:cs typeface="Arial" pitchFamily="34" charset="0"/>
              </a:rPr>
              <a:t>До конца мес. нужно пробить все!</a:t>
            </a:r>
          </a:p>
          <a:p>
            <a:pPr algn="just"/>
            <a:endParaRPr lang="ru-RU" dirty="0">
              <a:cs typeface="Arial" pitchFamily="34" charset="0"/>
            </a:endParaRPr>
          </a:p>
          <a:p>
            <a:pPr algn="just">
              <a:buNone/>
            </a:pPr>
            <a:r>
              <a:rPr lang="ru-RU" dirty="0">
                <a:cs typeface="Arial" pitchFamily="34" charset="0"/>
              </a:rPr>
              <a:t>До 12-го числа следующего месяца налоговый орган</a:t>
            </a:r>
          </a:p>
          <a:p>
            <a:pPr algn="just">
              <a:buNone/>
            </a:pPr>
            <a:r>
              <a:rPr lang="ru-RU" dirty="0">
                <a:cs typeface="Arial" pitchFamily="34" charset="0"/>
              </a:rPr>
              <a:t>высылает уведомление об уплате налога</a:t>
            </a:r>
          </a:p>
          <a:p>
            <a:pPr algn="just">
              <a:buNone/>
            </a:pPr>
            <a:endParaRPr lang="ru-RU" dirty="0">
              <a:cs typeface="Arial" pitchFamily="34" charset="0"/>
            </a:endParaRPr>
          </a:p>
          <a:p>
            <a:pPr algn="just">
              <a:buNone/>
            </a:pPr>
            <a:r>
              <a:rPr lang="ru-RU" dirty="0">
                <a:cs typeface="Arial" pitchFamily="34" charset="0"/>
              </a:rPr>
              <a:t>Если сумма менее 100 руб. то + к следующему </a:t>
            </a:r>
            <a:r>
              <a:rPr lang="ru-RU" dirty="0"/>
              <a:t>мес.</a:t>
            </a:r>
          </a:p>
          <a:p>
            <a:pPr algn="just"/>
            <a:endParaRPr lang="ru-RU" dirty="0"/>
          </a:p>
          <a:p>
            <a:pPr algn="just">
              <a:buNone/>
            </a:pPr>
            <a:endParaRPr lang="ru-RU" dirty="0"/>
          </a:p>
        </p:txBody>
      </p:sp>
      <p:pic>
        <p:nvPicPr>
          <p:cNvPr id="4" name="Рисунок 3">
            <a:extLst>
              <a:ext uri="{FF2B5EF4-FFF2-40B4-BE49-F238E27FC236}">
                <a16:creationId xmlns:a16="http://schemas.microsoft.com/office/drawing/2014/main" id="{B956F375-79AA-49F4-9E55-6653FC7D7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36" y="1469415"/>
            <a:ext cx="2648089" cy="195958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87</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34893" y="3768804"/>
            <a:ext cx="3014122" cy="2308324"/>
          </a:xfrm>
          <a:prstGeom prst="rect">
            <a:avLst/>
          </a:prstGeom>
          <a:noFill/>
        </p:spPr>
        <p:txBody>
          <a:bodyPr wrap="square" rtlCol="0">
            <a:spAutoFit/>
          </a:bodyPr>
          <a:lstStyle/>
          <a:p>
            <a:pPr algn="just"/>
            <a:r>
              <a:rPr lang="ru-RU" dirty="0">
                <a:solidFill>
                  <a:srgbClr val="002060"/>
                </a:solidFill>
              </a:rPr>
              <a:t>В пандемию физлицо (НПД) застряло за границей.</a:t>
            </a:r>
          </a:p>
          <a:p>
            <a:pPr algn="just"/>
            <a:r>
              <a:rPr lang="ru-RU" dirty="0">
                <a:solidFill>
                  <a:srgbClr val="002060"/>
                </a:solidFill>
              </a:rPr>
              <a:t>В итоге возможно останется там уже до следующего года.</a:t>
            </a:r>
          </a:p>
          <a:p>
            <a:pPr algn="just"/>
            <a:r>
              <a:rPr lang="ru-RU" dirty="0">
                <a:solidFill>
                  <a:srgbClr val="002060"/>
                </a:solidFill>
              </a:rPr>
              <a:t>Влияет ли это на НПД?</a:t>
            </a:r>
          </a:p>
          <a:p>
            <a:pPr algn="just"/>
            <a:r>
              <a:rPr lang="ru-RU" dirty="0">
                <a:solidFill>
                  <a:srgbClr val="002060"/>
                </a:solidFill>
              </a:rPr>
              <a:t>Ставка? Право применения?</a:t>
            </a:r>
          </a:p>
          <a:p>
            <a:pPr algn="just"/>
            <a:endParaRPr lang="ru-RU" dirty="0">
              <a:solidFill>
                <a:srgbClr val="002060"/>
              </a:solidFill>
            </a:endParaRPr>
          </a:p>
        </p:txBody>
      </p:sp>
    </p:spTree>
    <p:extLst>
      <p:ext uri="{BB962C8B-B14F-4D97-AF65-F5344CB8AC3E}">
        <p14:creationId xmlns:p14="http://schemas.microsoft.com/office/powerpoint/2010/main" val="3435127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851D3F-66EF-4C4B-BC2C-E40E5CD66E0B}"/>
              </a:ext>
            </a:extLst>
          </p:cNvPr>
          <p:cNvSpPr txBox="1"/>
          <p:nvPr/>
        </p:nvSpPr>
        <p:spPr>
          <a:xfrm>
            <a:off x="3406883" y="444651"/>
            <a:ext cx="5544616" cy="769441"/>
          </a:xfrm>
          <a:prstGeom prst="rect">
            <a:avLst/>
          </a:prstGeom>
          <a:noFill/>
        </p:spPr>
        <p:txBody>
          <a:bodyPr wrap="square" rtlCol="0">
            <a:spAutoFit/>
          </a:bodyPr>
          <a:lstStyle/>
          <a:p>
            <a:r>
              <a:rPr lang="ru-RU" sz="3600" b="1" dirty="0">
                <a:solidFill>
                  <a:srgbClr val="002060"/>
                </a:solidFill>
              </a:rPr>
              <a:t>Очевидные </a:t>
            </a:r>
            <a:r>
              <a:rPr lang="ru-RU" sz="4400" b="1" dirty="0">
                <a:solidFill>
                  <a:srgbClr val="FF0000"/>
                </a:solidFill>
              </a:rPr>
              <a:t>++++</a:t>
            </a:r>
            <a:r>
              <a:rPr lang="ru-RU" sz="3600" b="1" dirty="0">
                <a:solidFill>
                  <a:srgbClr val="002060"/>
                </a:solidFill>
              </a:rPr>
              <a:t> НПД</a:t>
            </a:r>
          </a:p>
        </p:txBody>
      </p:sp>
      <p:sp>
        <p:nvSpPr>
          <p:cNvPr id="4" name="TextBox 3">
            <a:extLst>
              <a:ext uri="{FF2B5EF4-FFF2-40B4-BE49-F238E27FC236}">
                <a16:creationId xmlns:a16="http://schemas.microsoft.com/office/drawing/2014/main" id="{9EEAE7DD-EC85-4084-AA15-6913C4288C38}"/>
              </a:ext>
            </a:extLst>
          </p:cNvPr>
          <p:cNvSpPr txBox="1"/>
          <p:nvPr/>
        </p:nvSpPr>
        <p:spPr>
          <a:xfrm>
            <a:off x="521355" y="1470426"/>
            <a:ext cx="8720076" cy="4401205"/>
          </a:xfrm>
          <a:prstGeom prst="rect">
            <a:avLst/>
          </a:prstGeom>
          <a:noFill/>
        </p:spPr>
        <p:txBody>
          <a:bodyPr wrap="square" rtlCol="0">
            <a:spAutoFit/>
          </a:bodyPr>
          <a:lstStyle/>
          <a:p>
            <a:pPr algn="just"/>
            <a:r>
              <a:rPr lang="ru-RU" sz="2000" dirty="0">
                <a:cs typeface="Arial" panose="020B0604020202020204" pitchFamily="34" charset="0"/>
              </a:rPr>
              <a:t>Простота в регистрации;</a:t>
            </a:r>
          </a:p>
          <a:p>
            <a:pPr algn="just"/>
            <a:endParaRPr lang="ru-RU" sz="2000" dirty="0">
              <a:cs typeface="Arial" panose="020B0604020202020204" pitchFamily="34" charset="0"/>
            </a:endParaRPr>
          </a:p>
          <a:p>
            <a:pPr algn="just"/>
            <a:r>
              <a:rPr lang="ru-RU" sz="2000" dirty="0">
                <a:cs typeface="Arial" panose="020B0604020202020204" pitchFamily="34" charset="0"/>
              </a:rPr>
              <a:t>Отсутствие деклараций;</a:t>
            </a:r>
          </a:p>
          <a:p>
            <a:pPr algn="just"/>
            <a:endParaRPr lang="ru-RU" sz="2000" dirty="0">
              <a:cs typeface="Arial" panose="020B0604020202020204" pitchFamily="34" charset="0"/>
            </a:endParaRPr>
          </a:p>
          <a:p>
            <a:pPr algn="just"/>
            <a:r>
              <a:rPr lang="ru-RU" sz="2000" dirty="0">
                <a:cs typeface="Arial" panose="020B0604020202020204" pitchFamily="34" charset="0"/>
              </a:rPr>
              <a:t>Ставки;</a:t>
            </a:r>
          </a:p>
          <a:p>
            <a:pPr algn="just"/>
            <a:endParaRPr lang="ru-RU" sz="2000" dirty="0">
              <a:cs typeface="Arial" panose="020B0604020202020204" pitchFamily="34" charset="0"/>
            </a:endParaRPr>
          </a:p>
          <a:p>
            <a:pPr algn="just"/>
            <a:r>
              <a:rPr lang="ru-RU" sz="2000" dirty="0">
                <a:cs typeface="Arial" panose="020B0604020202020204" pitchFamily="34" charset="0"/>
              </a:rPr>
              <a:t>Переход ИП на НПД с УСН, ЕНВД в любой момент </a:t>
            </a:r>
          </a:p>
          <a:p>
            <a:pPr algn="just"/>
            <a:r>
              <a:rPr lang="ru-RU" sz="2000" dirty="0">
                <a:cs typeface="Arial" panose="020B0604020202020204" pitchFamily="34" charset="0"/>
              </a:rPr>
              <a:t>(не забудьте сняться с учета как плательщик ЕНВД, УСН);</a:t>
            </a:r>
          </a:p>
          <a:p>
            <a:pPr algn="just"/>
            <a:endParaRPr lang="ru-RU" sz="2000" dirty="0">
              <a:cs typeface="Arial" panose="020B0604020202020204" pitchFamily="34" charset="0"/>
            </a:endParaRPr>
          </a:p>
          <a:p>
            <a:pPr algn="just"/>
            <a:r>
              <a:rPr lang="ru-RU" sz="2000" dirty="0">
                <a:cs typeface="Arial" panose="020B0604020202020204" pitchFamily="34" charset="0"/>
              </a:rPr>
              <a:t>Вычет в 10000 руб. ;</a:t>
            </a:r>
          </a:p>
          <a:p>
            <a:pPr algn="just"/>
            <a:endParaRPr lang="ru-RU" sz="2000" dirty="0">
              <a:cs typeface="Arial" panose="020B0604020202020204" pitchFamily="34" charset="0"/>
            </a:endParaRPr>
          </a:p>
          <a:p>
            <a:pPr algn="just"/>
            <a:r>
              <a:rPr lang="ru-RU" sz="2000" dirty="0">
                <a:cs typeface="Arial" panose="020B0604020202020204" pitchFamily="34" charset="0"/>
              </a:rPr>
              <a:t>Чек есть, но кассу покупать не надо;</a:t>
            </a:r>
          </a:p>
          <a:p>
            <a:pPr algn="just"/>
            <a:endParaRPr lang="ru-RU" sz="2000" dirty="0">
              <a:cs typeface="Arial" panose="020B0604020202020204" pitchFamily="34" charset="0"/>
            </a:endParaRPr>
          </a:p>
          <a:p>
            <a:pPr algn="just"/>
            <a:r>
              <a:rPr lang="ru-RU" sz="2000" dirty="0">
                <a:cs typeface="Arial" panose="020B0604020202020204" pitchFamily="34" charset="0"/>
              </a:rPr>
              <a:t>Страховые взносы в добровольном порядке.</a:t>
            </a:r>
          </a:p>
        </p:txBody>
      </p:sp>
      <p:pic>
        <p:nvPicPr>
          <p:cNvPr id="5" name="Рисунок 4">
            <a:extLst>
              <a:ext uri="{FF2B5EF4-FFF2-40B4-BE49-F238E27FC236}">
                <a16:creationId xmlns:a16="http://schemas.microsoft.com/office/drawing/2014/main" id="{C2B8B518-FBF5-4563-8874-8EAEAAC9E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560" y="1727199"/>
            <a:ext cx="3960440" cy="3660375"/>
          </a:xfrm>
          <a:prstGeom prst="rect">
            <a:avLst/>
          </a:prstGeom>
        </p:spPr>
      </p:pic>
    </p:spTree>
    <p:extLst>
      <p:ext uri="{BB962C8B-B14F-4D97-AF65-F5344CB8AC3E}">
        <p14:creationId xmlns:p14="http://schemas.microsoft.com/office/powerpoint/2010/main" val="1271874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92E2B-9E39-40DE-8E3C-31BE08B0DE7B}"/>
              </a:ext>
            </a:extLst>
          </p:cNvPr>
          <p:cNvSpPr txBox="1"/>
          <p:nvPr/>
        </p:nvSpPr>
        <p:spPr>
          <a:xfrm>
            <a:off x="3654420" y="459497"/>
            <a:ext cx="5688632" cy="923330"/>
          </a:xfrm>
          <a:prstGeom prst="rect">
            <a:avLst/>
          </a:prstGeom>
          <a:noFill/>
        </p:spPr>
        <p:txBody>
          <a:bodyPr wrap="square" rtlCol="0">
            <a:spAutoFit/>
          </a:bodyPr>
          <a:lstStyle/>
          <a:p>
            <a:r>
              <a:rPr lang="ru-RU" sz="4000" b="1" dirty="0">
                <a:solidFill>
                  <a:srgbClr val="002060"/>
                </a:solidFill>
                <a:cs typeface="Arial" panose="020B0604020202020204" pitchFamily="34" charset="0"/>
              </a:rPr>
              <a:t>Условные </a:t>
            </a:r>
            <a:r>
              <a:rPr lang="ru-RU" sz="5400" b="1" dirty="0">
                <a:solidFill>
                  <a:srgbClr val="FF0000"/>
                </a:solidFill>
                <a:cs typeface="Arial" panose="020B0604020202020204" pitchFamily="34" charset="0"/>
              </a:rPr>
              <a:t>-------</a:t>
            </a:r>
          </a:p>
        </p:txBody>
      </p:sp>
      <p:sp>
        <p:nvSpPr>
          <p:cNvPr id="3" name="TextBox 2">
            <a:extLst>
              <a:ext uri="{FF2B5EF4-FFF2-40B4-BE49-F238E27FC236}">
                <a16:creationId xmlns:a16="http://schemas.microsoft.com/office/drawing/2014/main" id="{CF3E65B7-2A2C-47D0-8695-23D9B3A9DFE9}"/>
              </a:ext>
            </a:extLst>
          </p:cNvPr>
          <p:cNvSpPr txBox="1"/>
          <p:nvPr/>
        </p:nvSpPr>
        <p:spPr>
          <a:xfrm>
            <a:off x="572587" y="2090171"/>
            <a:ext cx="8136904" cy="2677656"/>
          </a:xfrm>
          <a:prstGeom prst="rect">
            <a:avLst/>
          </a:prstGeom>
          <a:noFill/>
        </p:spPr>
        <p:txBody>
          <a:bodyPr wrap="square" rtlCol="0">
            <a:spAutoFit/>
          </a:bodyPr>
          <a:lstStyle/>
          <a:p>
            <a:pPr algn="l"/>
            <a:r>
              <a:rPr lang="ru-RU" sz="2400" dirty="0"/>
              <a:t>Нельзя иметь сотрудников;</a:t>
            </a:r>
          </a:p>
          <a:p>
            <a:pPr algn="l"/>
            <a:endParaRPr lang="ru-RU" sz="2400" dirty="0"/>
          </a:p>
          <a:p>
            <a:pPr algn="l"/>
            <a:r>
              <a:rPr lang="ru-RU" sz="2400" dirty="0"/>
              <a:t>Страховой взнос не начисляется, размер пенсии?</a:t>
            </a:r>
          </a:p>
          <a:p>
            <a:pPr algn="l"/>
            <a:endParaRPr lang="ru-RU" sz="2400" dirty="0"/>
          </a:p>
          <a:p>
            <a:pPr algn="l"/>
            <a:r>
              <a:rPr lang="ru-RU" sz="2400" dirty="0"/>
              <a:t>Совмещать НПД с другими режимами запрещено;</a:t>
            </a:r>
          </a:p>
          <a:p>
            <a:pPr algn="l"/>
            <a:endParaRPr lang="ru-RU" sz="2400" dirty="0"/>
          </a:p>
          <a:p>
            <a:pPr algn="l"/>
            <a:r>
              <a:rPr lang="ru-RU" sz="2400" dirty="0"/>
              <a:t>Ограничения по видам деятельности.</a:t>
            </a:r>
          </a:p>
        </p:txBody>
      </p:sp>
      <p:pic>
        <p:nvPicPr>
          <p:cNvPr id="4" name="Рисунок 3">
            <a:extLst>
              <a:ext uri="{FF2B5EF4-FFF2-40B4-BE49-F238E27FC236}">
                <a16:creationId xmlns:a16="http://schemas.microsoft.com/office/drawing/2014/main" id="{F0B0FF04-10C9-49FC-B77F-1D7A7C817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560" y="1598812"/>
            <a:ext cx="3960440" cy="3660375"/>
          </a:xfrm>
          <a:prstGeom prst="rect">
            <a:avLst/>
          </a:prstGeom>
        </p:spPr>
      </p:pic>
    </p:spTree>
    <p:extLst>
      <p:ext uri="{BB962C8B-B14F-4D97-AF65-F5344CB8AC3E}">
        <p14:creationId xmlns:p14="http://schemas.microsoft.com/office/powerpoint/2010/main" val="225615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9</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932" y="156968"/>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605371" y="4123434"/>
            <a:ext cx="2981258" cy="1323439"/>
          </a:xfrm>
          <a:prstGeom prst="rect">
            <a:avLst/>
          </a:prstGeom>
          <a:noFill/>
        </p:spPr>
        <p:txBody>
          <a:bodyPr wrap="square" rtlCol="0">
            <a:spAutoFit/>
          </a:bodyPr>
          <a:lstStyle/>
          <a:p>
            <a:r>
              <a:rPr lang="ru-RU" sz="2000" b="1" dirty="0">
                <a:solidFill>
                  <a:srgbClr val="002060"/>
                </a:solidFill>
              </a:rPr>
              <a:t>Можно ли применять патент, если занимаешься розничной торговлей пива? Да/нет</a:t>
            </a:r>
          </a:p>
        </p:txBody>
      </p:sp>
    </p:spTree>
    <p:extLst>
      <p:ext uri="{BB962C8B-B14F-4D97-AF65-F5344CB8AC3E}">
        <p14:creationId xmlns:p14="http://schemas.microsoft.com/office/powerpoint/2010/main" val="34475702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2508423" y="477649"/>
            <a:ext cx="7640287" cy="646331"/>
          </a:xfrm>
          <a:prstGeom prst="rect">
            <a:avLst/>
          </a:prstGeom>
          <a:noFill/>
        </p:spPr>
        <p:txBody>
          <a:bodyPr wrap="square" rtlCol="0">
            <a:spAutoFit/>
          </a:bodyPr>
          <a:lstStyle/>
          <a:p>
            <a:r>
              <a:rPr lang="ru-RU" sz="3600" b="1" dirty="0">
                <a:solidFill>
                  <a:srgbClr val="002060"/>
                </a:solidFill>
              </a:rPr>
              <a:t>Как работать с самозанятыми?</a:t>
            </a:r>
          </a:p>
        </p:txBody>
      </p:sp>
      <p:sp>
        <p:nvSpPr>
          <p:cNvPr id="3" name="TextBox 2">
            <a:extLst>
              <a:ext uri="{FF2B5EF4-FFF2-40B4-BE49-F238E27FC236}">
                <a16:creationId xmlns:a16="http://schemas.microsoft.com/office/drawing/2014/main" id="{BB6CE90F-604D-4EE8-A92B-265E2578EDB8}"/>
              </a:ext>
            </a:extLst>
          </p:cNvPr>
          <p:cNvSpPr txBox="1"/>
          <p:nvPr/>
        </p:nvSpPr>
        <p:spPr>
          <a:xfrm>
            <a:off x="914401" y="1809825"/>
            <a:ext cx="8621215" cy="3785652"/>
          </a:xfrm>
          <a:prstGeom prst="rect">
            <a:avLst/>
          </a:prstGeom>
          <a:noFill/>
        </p:spPr>
        <p:txBody>
          <a:bodyPr wrap="square" rtlCol="0">
            <a:spAutoFit/>
          </a:bodyPr>
          <a:lstStyle/>
          <a:p>
            <a:pPr marL="457200" indent="-457200">
              <a:buAutoNum type="arabicPeriod"/>
            </a:pPr>
            <a:r>
              <a:rPr lang="ru-RU" sz="2400" dirty="0"/>
              <a:t>Налоговое агентирование не возникает.</a:t>
            </a:r>
          </a:p>
          <a:p>
            <a:pPr marL="457200" indent="-457200">
              <a:buAutoNum type="arabicPeriod"/>
            </a:pPr>
            <a:endParaRPr lang="ru-RU" sz="2400" dirty="0"/>
          </a:p>
          <a:p>
            <a:pPr marL="457200" indent="-457200">
              <a:buAutoNum type="arabicPeriod"/>
            </a:pPr>
            <a:r>
              <a:rPr lang="ru-RU" sz="2400" dirty="0"/>
              <a:t>Наличие ГПД.</a:t>
            </a:r>
          </a:p>
          <a:p>
            <a:pPr marL="457200" indent="-457200">
              <a:buAutoNum type="arabicPeriod"/>
            </a:pPr>
            <a:endParaRPr lang="ru-RU" sz="2400" dirty="0"/>
          </a:p>
          <a:p>
            <a:pPr marL="457200" indent="-457200">
              <a:buAutoNum type="arabicPeriod"/>
            </a:pPr>
            <a:r>
              <a:rPr lang="ru-RU" sz="2400" dirty="0"/>
              <a:t>Отсутствие трудовых отношений сейчас и в течение последних 2-х лет.</a:t>
            </a:r>
          </a:p>
          <a:p>
            <a:pPr marL="457200" indent="-457200">
              <a:buAutoNum type="arabicPeriod"/>
            </a:pPr>
            <a:endParaRPr lang="ru-RU" sz="2400" dirty="0"/>
          </a:p>
          <a:p>
            <a:pPr marL="457200" indent="-457200">
              <a:buAutoNum type="arabicPeriod"/>
            </a:pPr>
            <a:r>
              <a:rPr lang="ru-RU" sz="2400" dirty="0"/>
              <a:t>Наличие чека из приложения Мой налог.</a:t>
            </a:r>
          </a:p>
          <a:p>
            <a:pPr marL="457200" indent="-457200">
              <a:buAutoNum type="arabicPeriod"/>
            </a:pPr>
            <a:endParaRPr lang="ru-RU" sz="2400" dirty="0"/>
          </a:p>
          <a:p>
            <a:pPr marL="457200" indent="-457200">
              <a:buAutoNum type="arabicPeriod"/>
            </a:pPr>
            <a:r>
              <a:rPr lang="ru-RU" sz="2400" dirty="0"/>
              <a:t>Убедиться что лицо – плательщик НПД на сайте ФНС.</a:t>
            </a:r>
          </a:p>
        </p:txBody>
      </p:sp>
      <p:pic>
        <p:nvPicPr>
          <p:cNvPr id="4" name="Рисунок 3">
            <a:extLst>
              <a:ext uri="{FF2B5EF4-FFF2-40B4-BE49-F238E27FC236}">
                <a16:creationId xmlns:a16="http://schemas.microsoft.com/office/drawing/2014/main" id="{38783DFA-411B-4C77-B309-A8DDFDFCB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626" y="1123980"/>
            <a:ext cx="2257778" cy="2134850"/>
          </a:xfrm>
          <a:prstGeom prst="rect">
            <a:avLst/>
          </a:prstGeom>
        </p:spPr>
      </p:pic>
    </p:spTree>
    <p:extLst>
      <p:ext uri="{BB962C8B-B14F-4D97-AF65-F5344CB8AC3E}">
        <p14:creationId xmlns:p14="http://schemas.microsoft.com/office/powerpoint/2010/main" val="2030511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3378820" y="193076"/>
            <a:ext cx="7068287" cy="954107"/>
          </a:xfrm>
          <a:prstGeom prst="rect">
            <a:avLst/>
          </a:prstGeom>
          <a:noFill/>
        </p:spPr>
        <p:txBody>
          <a:bodyPr wrap="square" rtlCol="0">
            <a:spAutoFit/>
          </a:bodyPr>
          <a:lstStyle/>
          <a:p>
            <a:pPr algn="ctr"/>
            <a:r>
              <a:rPr lang="ru-RU" sz="2800" b="1" dirty="0">
                <a:solidFill>
                  <a:srgbClr val="002060"/>
                </a:solidFill>
              </a:rPr>
              <a:t> ++++ работы с самозанятыми</a:t>
            </a:r>
          </a:p>
          <a:p>
            <a:pPr algn="ctr"/>
            <a:endParaRPr lang="ru-RU" sz="2800" b="1" dirty="0">
              <a:solidFill>
                <a:srgbClr val="002060"/>
              </a:solidFill>
            </a:endParaRPr>
          </a:p>
        </p:txBody>
      </p:sp>
      <p:sp>
        <p:nvSpPr>
          <p:cNvPr id="3" name="TextBox 2">
            <a:extLst>
              <a:ext uri="{FF2B5EF4-FFF2-40B4-BE49-F238E27FC236}">
                <a16:creationId xmlns:a16="http://schemas.microsoft.com/office/drawing/2014/main" id="{BB6CE90F-604D-4EE8-A92B-265E2578EDB8}"/>
              </a:ext>
            </a:extLst>
          </p:cNvPr>
          <p:cNvSpPr txBox="1"/>
          <p:nvPr/>
        </p:nvSpPr>
        <p:spPr>
          <a:xfrm>
            <a:off x="3378820" y="1270294"/>
            <a:ext cx="9136389" cy="5016758"/>
          </a:xfrm>
          <a:prstGeom prst="rect">
            <a:avLst/>
          </a:prstGeom>
          <a:noFill/>
        </p:spPr>
        <p:txBody>
          <a:bodyPr wrap="square" rtlCol="0">
            <a:spAutoFit/>
          </a:bodyPr>
          <a:lstStyle/>
          <a:p>
            <a:pPr algn="l"/>
            <a:r>
              <a:rPr lang="ru-RU" sz="2000" b="1" dirty="0">
                <a:solidFill>
                  <a:srgbClr val="FF0000"/>
                </a:solidFill>
              </a:rPr>
              <a:t>Не надо </a:t>
            </a:r>
            <a:r>
              <a:rPr lang="ru-RU" sz="2000" dirty="0"/>
              <a:t>оформлять: </a:t>
            </a:r>
          </a:p>
          <a:p>
            <a:pPr algn="l"/>
            <a:endParaRPr lang="ru-RU" sz="2000" dirty="0"/>
          </a:p>
          <a:p>
            <a:pPr algn="l"/>
            <a:r>
              <a:rPr lang="ru-RU" sz="2000" dirty="0"/>
              <a:t>Приказ о приеме на работу;</a:t>
            </a:r>
          </a:p>
          <a:p>
            <a:pPr algn="l"/>
            <a:endParaRPr lang="ru-RU" sz="2000" dirty="0"/>
          </a:p>
          <a:p>
            <a:pPr algn="l"/>
            <a:r>
              <a:rPr lang="ru-RU" sz="2000" dirty="0"/>
              <a:t>Трудовой контракт;</a:t>
            </a:r>
          </a:p>
          <a:p>
            <a:pPr algn="l"/>
            <a:endParaRPr lang="ru-RU" sz="2000" dirty="0"/>
          </a:p>
          <a:p>
            <a:pPr algn="l"/>
            <a:r>
              <a:rPr lang="ru-RU" sz="2000" dirty="0"/>
              <a:t>Карточку Т-2;</a:t>
            </a:r>
          </a:p>
          <a:p>
            <a:pPr algn="l"/>
            <a:endParaRPr lang="ru-RU" sz="2000" dirty="0"/>
          </a:p>
          <a:p>
            <a:pPr algn="l"/>
            <a:r>
              <a:rPr lang="ru-RU" sz="2000" dirty="0"/>
              <a:t>Заполнять трудовую книжку; </a:t>
            </a:r>
          </a:p>
          <a:p>
            <a:pPr algn="l"/>
            <a:endParaRPr lang="ru-RU" sz="2000" dirty="0"/>
          </a:p>
          <a:p>
            <a:pPr algn="l"/>
            <a:r>
              <a:rPr lang="ru-RU" sz="2000" dirty="0"/>
              <a:t>Вести табель учета рабочего времени; </a:t>
            </a:r>
          </a:p>
          <a:p>
            <a:pPr algn="l"/>
            <a:endParaRPr lang="ru-RU" sz="2000" dirty="0"/>
          </a:p>
          <a:p>
            <a:pPr algn="l"/>
            <a:r>
              <a:rPr lang="ru-RU" sz="2000" dirty="0"/>
              <a:t>Рассчитывать заработную плату;</a:t>
            </a:r>
          </a:p>
          <a:p>
            <a:pPr algn="l"/>
            <a:endParaRPr lang="ru-RU" sz="2000" dirty="0"/>
          </a:p>
          <a:p>
            <a:pPr algn="l"/>
            <a:r>
              <a:rPr lang="ru-RU" sz="2000" dirty="0"/>
              <a:t>Начислять отпускные и социальные пособия.</a:t>
            </a:r>
          </a:p>
          <a:p>
            <a:pPr algn="l"/>
            <a:endParaRPr lang="ru-RU" sz="2000" dirty="0"/>
          </a:p>
        </p:txBody>
      </p:sp>
      <p:pic>
        <p:nvPicPr>
          <p:cNvPr id="1026" name="Picture 2" descr="Палец вверх | Бесплатно значок">
            <a:extLst>
              <a:ext uri="{FF2B5EF4-FFF2-40B4-BE49-F238E27FC236}">
                <a16:creationId xmlns:a16="http://schemas.microsoft.com/office/drawing/2014/main" id="{4595B60A-D289-46DC-AEEC-3DD2906D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97" y="761972"/>
            <a:ext cx="1845883" cy="18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13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4997246" y="257122"/>
            <a:ext cx="4968552" cy="707886"/>
          </a:xfrm>
          <a:prstGeom prst="rect">
            <a:avLst/>
          </a:prstGeom>
          <a:noFill/>
        </p:spPr>
        <p:txBody>
          <a:bodyPr wrap="square" rtlCol="0">
            <a:spAutoFit/>
          </a:bodyPr>
          <a:lstStyle/>
          <a:p>
            <a:r>
              <a:rPr lang="ru-RU" sz="4000" b="1" dirty="0">
                <a:solidFill>
                  <a:srgbClr val="002060"/>
                </a:solidFill>
              </a:rPr>
              <a:t>РИСКИ!!!</a:t>
            </a:r>
          </a:p>
        </p:txBody>
      </p:sp>
      <p:sp>
        <p:nvSpPr>
          <p:cNvPr id="3" name="TextBox 2">
            <a:extLst>
              <a:ext uri="{FF2B5EF4-FFF2-40B4-BE49-F238E27FC236}">
                <a16:creationId xmlns:a16="http://schemas.microsoft.com/office/drawing/2014/main" id="{BB6CE90F-604D-4EE8-A92B-265E2578EDB8}"/>
              </a:ext>
            </a:extLst>
          </p:cNvPr>
          <p:cNvSpPr txBox="1"/>
          <p:nvPr/>
        </p:nvSpPr>
        <p:spPr>
          <a:xfrm>
            <a:off x="3548979" y="1659285"/>
            <a:ext cx="7758358" cy="3539430"/>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Переквалификация в трудовые отношения;</a:t>
            </a:r>
          </a:p>
          <a:p>
            <a:pPr algn="just"/>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Доначисление взносов / налогов;</a:t>
            </a:r>
          </a:p>
          <a:p>
            <a:pPr algn="just"/>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Оформление в дружественные компании;</a:t>
            </a:r>
          </a:p>
          <a:p>
            <a:pPr algn="just"/>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Избегаем похожести </a:t>
            </a:r>
            <a:r>
              <a:rPr lang="ru-RU" sz="2800" dirty="0" err="1">
                <a:latin typeface="Times New Roman" panose="02020603050405020304" pitchFamily="18" charset="0"/>
                <a:cs typeface="Times New Roman" panose="02020603050405020304" pitchFamily="18" charset="0"/>
              </a:rPr>
              <a:t>гражданско</a:t>
            </a:r>
            <a:r>
              <a:rPr lang="ru-RU" sz="2800" dirty="0">
                <a:latin typeface="Times New Roman" panose="02020603050405020304" pitchFamily="18" charset="0"/>
                <a:cs typeface="Times New Roman" panose="02020603050405020304" pitchFamily="18" charset="0"/>
              </a:rPr>
              <a:t> - правовых отношений с трудовыми. </a:t>
            </a:r>
          </a:p>
        </p:txBody>
      </p:sp>
      <p:pic>
        <p:nvPicPr>
          <p:cNvPr id="2050" name="Picture 2" descr="Риск — что это такое | KtoNaNovenkogo.ru">
            <a:extLst>
              <a:ext uri="{FF2B5EF4-FFF2-40B4-BE49-F238E27FC236}">
                <a16:creationId xmlns:a16="http://schemas.microsoft.com/office/drawing/2014/main" id="{B31C2518-4DB9-45F1-A1BF-89958E409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35" y="2170565"/>
            <a:ext cx="3279422" cy="221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2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93</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535254" y="3902619"/>
            <a:ext cx="2858005" cy="2031325"/>
          </a:xfrm>
          <a:prstGeom prst="rect">
            <a:avLst/>
          </a:prstGeom>
          <a:noFill/>
        </p:spPr>
        <p:txBody>
          <a:bodyPr wrap="square" rtlCol="0">
            <a:spAutoFit/>
          </a:bodyPr>
          <a:lstStyle/>
          <a:p>
            <a:pPr algn="just"/>
            <a:r>
              <a:rPr lang="ru-RU" dirty="0">
                <a:solidFill>
                  <a:srgbClr val="002060"/>
                </a:solidFill>
              </a:rPr>
              <a:t>Компания взяла сторожа- самозанятого.</a:t>
            </a:r>
          </a:p>
          <a:p>
            <a:pPr algn="just"/>
            <a:r>
              <a:rPr lang="ru-RU" dirty="0">
                <a:solidFill>
                  <a:srgbClr val="002060"/>
                </a:solidFill>
              </a:rPr>
              <a:t>Оформила с ним ГПД </a:t>
            </a:r>
          </a:p>
          <a:p>
            <a:pPr algn="just"/>
            <a:r>
              <a:rPr lang="ru-RU" dirty="0">
                <a:solidFill>
                  <a:srgbClr val="002060"/>
                </a:solidFill>
              </a:rPr>
              <a:t>на охрану склада.</a:t>
            </a:r>
          </a:p>
          <a:p>
            <a:pPr algn="just"/>
            <a:r>
              <a:rPr lang="ru-RU" dirty="0">
                <a:solidFill>
                  <a:srgbClr val="002060"/>
                </a:solidFill>
              </a:rPr>
              <a:t>Можно? Есть налоговый риск?</a:t>
            </a:r>
          </a:p>
          <a:p>
            <a:pPr algn="just"/>
            <a:endParaRPr lang="ru-RU" dirty="0">
              <a:solidFill>
                <a:srgbClr val="002060"/>
              </a:solidFill>
            </a:endParaRPr>
          </a:p>
        </p:txBody>
      </p:sp>
    </p:spTree>
    <p:extLst>
      <p:ext uri="{BB962C8B-B14F-4D97-AF65-F5344CB8AC3E}">
        <p14:creationId xmlns:p14="http://schemas.microsoft.com/office/powerpoint/2010/main" val="2665108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3342751" y="630337"/>
            <a:ext cx="7233887" cy="646331"/>
          </a:xfrm>
          <a:prstGeom prst="rect">
            <a:avLst/>
          </a:prstGeom>
          <a:noFill/>
        </p:spPr>
        <p:txBody>
          <a:bodyPr wrap="square" rtlCol="0">
            <a:spAutoFit/>
          </a:bodyPr>
          <a:lstStyle/>
          <a:p>
            <a:r>
              <a:rPr lang="ru-RU" sz="3600" b="1" dirty="0">
                <a:solidFill>
                  <a:srgbClr val="002060"/>
                </a:solidFill>
              </a:rPr>
              <a:t>Как избежать похожести?</a:t>
            </a:r>
          </a:p>
        </p:txBody>
      </p:sp>
      <p:sp>
        <p:nvSpPr>
          <p:cNvPr id="3" name="TextBox 2">
            <a:extLst>
              <a:ext uri="{FF2B5EF4-FFF2-40B4-BE49-F238E27FC236}">
                <a16:creationId xmlns:a16="http://schemas.microsoft.com/office/drawing/2014/main" id="{BB6CE90F-604D-4EE8-A92B-265E2578EDB8}"/>
              </a:ext>
            </a:extLst>
          </p:cNvPr>
          <p:cNvSpPr txBox="1"/>
          <p:nvPr/>
        </p:nvSpPr>
        <p:spPr>
          <a:xfrm>
            <a:off x="781971" y="1811069"/>
            <a:ext cx="8687745" cy="4093428"/>
          </a:xfrm>
          <a:prstGeom prst="rect">
            <a:avLst/>
          </a:prstGeom>
          <a:noFill/>
        </p:spPr>
        <p:txBody>
          <a:bodyPr wrap="square" rtlCol="0">
            <a:spAutoFit/>
          </a:bodyPr>
          <a:lstStyle/>
          <a:p>
            <a:pPr algn="just"/>
            <a:r>
              <a:rPr lang="ru-RU" sz="2400" dirty="0"/>
              <a:t>В договоре с самозанятым </a:t>
            </a:r>
            <a:r>
              <a:rPr lang="ru-RU" sz="3200" b="1" dirty="0">
                <a:solidFill>
                  <a:srgbClr val="FF0000"/>
                </a:solidFill>
              </a:rPr>
              <a:t>НЕ</a:t>
            </a:r>
            <a:r>
              <a:rPr lang="ru-RU" sz="2400" dirty="0">
                <a:solidFill>
                  <a:srgbClr val="FF0000"/>
                </a:solidFill>
              </a:rPr>
              <a:t> </a:t>
            </a:r>
            <a:r>
              <a:rPr lang="ru-RU" sz="2400" dirty="0"/>
              <a:t>должно фигурировать: </a:t>
            </a:r>
          </a:p>
          <a:p>
            <a:pPr algn="just"/>
            <a:endParaRPr lang="ru-RU" sz="2400" dirty="0"/>
          </a:p>
          <a:p>
            <a:pPr algn="just"/>
            <a:r>
              <a:rPr lang="ru-RU" sz="2400" dirty="0"/>
              <a:t>Наименование должности;</a:t>
            </a:r>
          </a:p>
          <a:p>
            <a:pPr algn="just"/>
            <a:r>
              <a:rPr lang="ru-RU" sz="2400" dirty="0"/>
              <a:t>Рабочее время и время отдыха;</a:t>
            </a:r>
          </a:p>
          <a:p>
            <a:pPr algn="just"/>
            <a:r>
              <a:rPr lang="ru-RU" sz="2400" dirty="0"/>
              <a:t>Обязанности соблюдать правила внутреннего распорядка;</a:t>
            </a:r>
          </a:p>
          <a:p>
            <a:pPr algn="just"/>
            <a:r>
              <a:rPr lang="ru-RU" sz="2400" dirty="0"/>
              <a:t>Социальные гарантии;</a:t>
            </a:r>
          </a:p>
          <a:p>
            <a:pPr algn="just"/>
            <a:r>
              <a:rPr lang="ru-RU" sz="2400" dirty="0"/>
              <a:t>Выплаты </a:t>
            </a:r>
            <a:r>
              <a:rPr lang="ru-RU" sz="2400" dirty="0" err="1"/>
              <a:t>самозанятым</a:t>
            </a:r>
            <a:r>
              <a:rPr lang="ru-RU" sz="2400" dirty="0"/>
              <a:t> не должны совпадать с выплатой заработной платы в организации  и не должны носить такой же регулярный характер.</a:t>
            </a:r>
          </a:p>
          <a:p>
            <a:pPr algn="just"/>
            <a:endParaRPr lang="ru-RU" sz="3200" dirty="0"/>
          </a:p>
        </p:txBody>
      </p:sp>
      <p:pic>
        <p:nvPicPr>
          <p:cNvPr id="4" name="Рисунок 3">
            <a:extLst>
              <a:ext uri="{FF2B5EF4-FFF2-40B4-BE49-F238E27FC236}">
                <a16:creationId xmlns:a16="http://schemas.microsoft.com/office/drawing/2014/main" id="{D9D4FD11-ADAE-40E3-8454-96127D581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7749" y="1573082"/>
            <a:ext cx="2257778" cy="2134850"/>
          </a:xfrm>
          <a:prstGeom prst="rect">
            <a:avLst/>
          </a:prstGeom>
        </p:spPr>
      </p:pic>
    </p:spTree>
    <p:extLst>
      <p:ext uri="{BB962C8B-B14F-4D97-AF65-F5344CB8AC3E}">
        <p14:creationId xmlns:p14="http://schemas.microsoft.com/office/powerpoint/2010/main" val="5725120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3897817" y="614886"/>
            <a:ext cx="6777065" cy="646331"/>
          </a:xfrm>
          <a:prstGeom prst="rect">
            <a:avLst/>
          </a:prstGeom>
          <a:noFill/>
        </p:spPr>
        <p:txBody>
          <a:bodyPr wrap="square" rtlCol="0">
            <a:spAutoFit/>
          </a:bodyPr>
          <a:lstStyle/>
          <a:p>
            <a:r>
              <a:rPr lang="ru-RU" sz="3600" b="1" dirty="0">
                <a:solidFill>
                  <a:srgbClr val="002060"/>
                </a:solidFill>
              </a:rPr>
              <a:t>Что должно быть в договоре?</a:t>
            </a:r>
          </a:p>
        </p:txBody>
      </p:sp>
      <p:sp>
        <p:nvSpPr>
          <p:cNvPr id="3" name="TextBox 2">
            <a:extLst>
              <a:ext uri="{FF2B5EF4-FFF2-40B4-BE49-F238E27FC236}">
                <a16:creationId xmlns:a16="http://schemas.microsoft.com/office/drawing/2014/main" id="{BB6CE90F-604D-4EE8-A92B-265E2578EDB8}"/>
              </a:ext>
            </a:extLst>
          </p:cNvPr>
          <p:cNvSpPr txBox="1"/>
          <p:nvPr/>
        </p:nvSpPr>
        <p:spPr>
          <a:xfrm>
            <a:off x="2918866" y="1882533"/>
            <a:ext cx="8544587" cy="3046988"/>
          </a:xfrm>
          <a:prstGeom prst="rect">
            <a:avLst/>
          </a:prstGeom>
          <a:noFill/>
        </p:spPr>
        <p:txBody>
          <a:bodyPr wrap="square" rtlCol="0">
            <a:spAutoFit/>
          </a:bodyPr>
          <a:lstStyle/>
          <a:p>
            <a:pPr algn="just"/>
            <a:r>
              <a:rPr lang="ru-RU" sz="2400" dirty="0"/>
              <a:t>Договор на возмездное оказание услуг, аренды, подряда и т.п.  </a:t>
            </a:r>
          </a:p>
          <a:p>
            <a:pPr algn="just"/>
            <a:r>
              <a:rPr lang="ru-RU" sz="2400" b="1" dirty="0"/>
              <a:t>Статус физического лица</a:t>
            </a:r>
            <a:r>
              <a:rPr lang="ru-RU" sz="2400" dirty="0"/>
              <a:t> - самозанятый,  </a:t>
            </a:r>
          </a:p>
          <a:p>
            <a:pPr algn="just"/>
            <a:r>
              <a:rPr lang="ru-RU" sz="2400" dirty="0"/>
              <a:t>обязанность самозанятого выдавать или присылать чек.</a:t>
            </a:r>
          </a:p>
          <a:p>
            <a:pPr algn="just"/>
            <a:r>
              <a:rPr lang="ru-RU" sz="2400" dirty="0"/>
              <a:t>Желательно условие о праве организации или ИП взыскать сумму штрафа в размере 30 % от перечисленной самозанятому суммы. </a:t>
            </a:r>
          </a:p>
          <a:p>
            <a:pPr algn="just"/>
            <a:endParaRPr lang="ru-RU" sz="2400" dirty="0"/>
          </a:p>
          <a:p>
            <a:pPr algn="just"/>
            <a:r>
              <a:rPr lang="ru-RU" sz="2400" dirty="0"/>
              <a:t> </a:t>
            </a:r>
          </a:p>
        </p:txBody>
      </p:sp>
      <p:pic>
        <p:nvPicPr>
          <p:cNvPr id="4" name="Рисунок 3">
            <a:extLst>
              <a:ext uri="{FF2B5EF4-FFF2-40B4-BE49-F238E27FC236}">
                <a16:creationId xmlns:a16="http://schemas.microsoft.com/office/drawing/2014/main" id="{4171493B-342E-45A1-9BBC-5C58E4BEE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26" y="2160955"/>
            <a:ext cx="2206544" cy="1632842"/>
          </a:xfrm>
          <a:prstGeom prst="rect">
            <a:avLst/>
          </a:prstGeom>
        </p:spPr>
      </p:pic>
    </p:spTree>
    <p:extLst>
      <p:ext uri="{BB962C8B-B14F-4D97-AF65-F5344CB8AC3E}">
        <p14:creationId xmlns:p14="http://schemas.microsoft.com/office/powerpoint/2010/main" val="1752933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3959443" y="524483"/>
            <a:ext cx="7593644" cy="646331"/>
          </a:xfrm>
          <a:prstGeom prst="rect">
            <a:avLst/>
          </a:prstGeom>
          <a:noFill/>
        </p:spPr>
        <p:txBody>
          <a:bodyPr wrap="square" rtlCol="0">
            <a:spAutoFit/>
          </a:bodyPr>
          <a:lstStyle/>
          <a:p>
            <a:r>
              <a:rPr lang="ru-RU" sz="3600" b="1" dirty="0">
                <a:solidFill>
                  <a:srgbClr val="002060"/>
                </a:solidFill>
              </a:rPr>
              <a:t>Чек из приложения «Мой налог» </a:t>
            </a:r>
          </a:p>
        </p:txBody>
      </p:sp>
      <p:sp>
        <p:nvSpPr>
          <p:cNvPr id="3" name="TextBox 2">
            <a:extLst>
              <a:ext uri="{FF2B5EF4-FFF2-40B4-BE49-F238E27FC236}">
                <a16:creationId xmlns:a16="http://schemas.microsoft.com/office/drawing/2014/main" id="{BB6CE90F-604D-4EE8-A92B-265E2578EDB8}"/>
              </a:ext>
            </a:extLst>
          </p:cNvPr>
          <p:cNvSpPr txBox="1"/>
          <p:nvPr/>
        </p:nvSpPr>
        <p:spPr>
          <a:xfrm>
            <a:off x="3553050" y="1520706"/>
            <a:ext cx="7848872" cy="2062103"/>
          </a:xfrm>
          <a:prstGeom prst="rect">
            <a:avLst/>
          </a:prstGeom>
          <a:noFill/>
        </p:spPr>
        <p:txBody>
          <a:bodyPr wrap="square" rtlCol="0">
            <a:spAutoFit/>
          </a:bodyPr>
          <a:lstStyle/>
          <a:p>
            <a:pPr algn="l"/>
            <a:r>
              <a:rPr lang="ru-RU" sz="3200" dirty="0"/>
              <a:t>+ договор</a:t>
            </a:r>
          </a:p>
          <a:p>
            <a:pPr algn="l"/>
            <a:r>
              <a:rPr lang="ru-RU" sz="3200" dirty="0"/>
              <a:t>+ акт</a:t>
            </a:r>
          </a:p>
          <a:p>
            <a:pPr algn="l"/>
            <a:endParaRPr lang="ru-RU" sz="3200" dirty="0"/>
          </a:p>
          <a:p>
            <a:pPr algn="l"/>
            <a:endParaRPr lang="ru-RU" sz="3200" dirty="0"/>
          </a:p>
        </p:txBody>
      </p:sp>
      <p:sp>
        <p:nvSpPr>
          <p:cNvPr id="4" name="Прямоугольник 3"/>
          <p:cNvSpPr/>
          <p:nvPr/>
        </p:nvSpPr>
        <p:spPr>
          <a:xfrm>
            <a:off x="3553050" y="2866821"/>
            <a:ext cx="7848872" cy="2677656"/>
          </a:xfrm>
          <a:prstGeom prst="rect">
            <a:avLst/>
          </a:prstGeom>
        </p:spPr>
        <p:txBody>
          <a:bodyPr wrap="square">
            <a:spAutoFit/>
          </a:bodyPr>
          <a:lstStyle/>
          <a:p>
            <a:pPr algn="just"/>
            <a:r>
              <a:rPr lang="ru-RU" sz="2400" dirty="0"/>
              <a:t>В чеке должны быть указаны обязательные реквизиты: </a:t>
            </a:r>
          </a:p>
          <a:p>
            <a:pPr algn="just"/>
            <a:r>
              <a:rPr lang="ru-RU" sz="2400" dirty="0"/>
              <a:t>Наименование оказанных услуг;</a:t>
            </a:r>
          </a:p>
          <a:p>
            <a:pPr algn="just"/>
            <a:r>
              <a:rPr lang="ru-RU" sz="2400" dirty="0"/>
              <a:t>ИНН заказчика услуг, если работа с юрлицом.</a:t>
            </a:r>
          </a:p>
          <a:p>
            <a:pPr algn="just"/>
            <a:endParaRPr lang="ru-RU" sz="2400" dirty="0"/>
          </a:p>
          <a:p>
            <a:pPr algn="just"/>
            <a:r>
              <a:rPr lang="ru-RU" sz="2400" dirty="0"/>
              <a:t>Есть  штрафы  129.13 НК РФ; </a:t>
            </a:r>
          </a:p>
          <a:p>
            <a:pPr algn="just"/>
            <a:r>
              <a:rPr lang="ru-RU" sz="2400" dirty="0"/>
              <a:t>20% от суммы расчета по чеку. </a:t>
            </a:r>
          </a:p>
          <a:p>
            <a:pPr algn="just"/>
            <a:r>
              <a:rPr lang="ru-RU" sz="2400" dirty="0"/>
              <a:t>При повторном в течение шести месяцев - 100%. </a:t>
            </a:r>
          </a:p>
        </p:txBody>
      </p:sp>
      <p:pic>
        <p:nvPicPr>
          <p:cNvPr id="5" name="Рисунок 4">
            <a:extLst>
              <a:ext uri="{FF2B5EF4-FFF2-40B4-BE49-F238E27FC236}">
                <a16:creationId xmlns:a16="http://schemas.microsoft.com/office/drawing/2014/main" id="{246ADDD1-4479-4AC3-9FD3-F2364E1EC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11" y="1696754"/>
            <a:ext cx="1980505" cy="1465573"/>
          </a:xfrm>
          <a:prstGeom prst="rect">
            <a:avLst/>
          </a:prstGeom>
        </p:spPr>
      </p:pic>
    </p:spTree>
    <p:extLst>
      <p:ext uri="{BB962C8B-B14F-4D97-AF65-F5344CB8AC3E}">
        <p14:creationId xmlns:p14="http://schemas.microsoft.com/office/powerpoint/2010/main" val="34170141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76AF7F2-1815-48AC-A984-6EC5BC1FD5E8}"/>
              </a:ext>
            </a:extLst>
          </p:cNvPr>
          <p:cNvSpPr>
            <a:spLocks noGrp="1"/>
          </p:cNvSpPr>
          <p:nvPr>
            <p:ph type="sldNum" sz="quarter" idx="12"/>
          </p:nvPr>
        </p:nvSpPr>
        <p:spPr/>
        <p:txBody>
          <a:bodyPr/>
          <a:lstStyle/>
          <a:p>
            <a:fld id="{E1DE560F-5184-42AF-AFD1-915541F7928C}" type="slidenum">
              <a:rPr lang="ru-RU" smtClean="0"/>
              <a:t>97</a:t>
            </a:fld>
            <a:endParaRPr lang="ru-RU"/>
          </a:p>
        </p:txBody>
      </p:sp>
      <p:pic>
        <p:nvPicPr>
          <p:cNvPr id="6" name="Рисунок 5">
            <a:extLst>
              <a:ext uri="{FF2B5EF4-FFF2-40B4-BE49-F238E27FC236}">
                <a16:creationId xmlns:a16="http://schemas.microsoft.com/office/drawing/2014/main" id="{82C70B53-9F1F-4434-B6CE-62B836F1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484" y="78484"/>
            <a:ext cx="6701031" cy="6701031"/>
          </a:xfrm>
          <a:prstGeom prst="rect">
            <a:avLst/>
          </a:prstGeom>
        </p:spPr>
      </p:pic>
      <p:sp>
        <p:nvSpPr>
          <p:cNvPr id="7" name="TextBox 6">
            <a:extLst>
              <a:ext uri="{FF2B5EF4-FFF2-40B4-BE49-F238E27FC236}">
                <a16:creationId xmlns:a16="http://schemas.microsoft.com/office/drawing/2014/main" id="{9AF64BFE-B648-4728-9DFC-B0AAE04EAEFF}"/>
              </a:ext>
            </a:extLst>
          </p:cNvPr>
          <p:cNvSpPr txBox="1"/>
          <p:nvPr/>
        </p:nvSpPr>
        <p:spPr>
          <a:xfrm>
            <a:off x="4434893" y="3947224"/>
            <a:ext cx="3322212" cy="1200329"/>
          </a:xfrm>
          <a:prstGeom prst="rect">
            <a:avLst/>
          </a:prstGeom>
          <a:noFill/>
        </p:spPr>
        <p:txBody>
          <a:bodyPr wrap="square" rtlCol="0">
            <a:spAutoFit/>
          </a:bodyPr>
          <a:lstStyle/>
          <a:p>
            <a:r>
              <a:rPr lang="ru-RU" dirty="0">
                <a:solidFill>
                  <a:srgbClr val="002060"/>
                </a:solidFill>
              </a:rPr>
              <a:t>Продажа через вендинговый аппарат. Можно ли быть самозанятым?</a:t>
            </a:r>
          </a:p>
          <a:p>
            <a:endParaRPr lang="ru-RU" dirty="0">
              <a:solidFill>
                <a:srgbClr val="002060"/>
              </a:solidFill>
            </a:endParaRPr>
          </a:p>
        </p:txBody>
      </p:sp>
    </p:spTree>
    <p:extLst>
      <p:ext uri="{BB962C8B-B14F-4D97-AF65-F5344CB8AC3E}">
        <p14:creationId xmlns:p14="http://schemas.microsoft.com/office/powerpoint/2010/main" val="6582416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7E857-5C1D-4988-916B-86F325FF947F}"/>
              </a:ext>
            </a:extLst>
          </p:cNvPr>
          <p:cNvSpPr txBox="1"/>
          <p:nvPr/>
        </p:nvSpPr>
        <p:spPr>
          <a:xfrm>
            <a:off x="4626789" y="414282"/>
            <a:ext cx="4968552" cy="646331"/>
          </a:xfrm>
          <a:prstGeom prst="rect">
            <a:avLst/>
          </a:prstGeom>
          <a:noFill/>
        </p:spPr>
        <p:txBody>
          <a:bodyPr wrap="square" rtlCol="0">
            <a:spAutoFit/>
          </a:bodyPr>
          <a:lstStyle/>
          <a:p>
            <a:r>
              <a:rPr lang="ru-RU" sz="3600" b="1" dirty="0">
                <a:solidFill>
                  <a:srgbClr val="002060"/>
                </a:solidFill>
              </a:rPr>
              <a:t>Вопросы???</a:t>
            </a:r>
          </a:p>
        </p:txBody>
      </p:sp>
      <p:sp>
        <p:nvSpPr>
          <p:cNvPr id="3" name="TextBox 2">
            <a:extLst>
              <a:ext uri="{FF2B5EF4-FFF2-40B4-BE49-F238E27FC236}">
                <a16:creationId xmlns:a16="http://schemas.microsoft.com/office/drawing/2014/main" id="{BB6CE90F-604D-4EE8-A92B-265E2578EDB8}"/>
              </a:ext>
            </a:extLst>
          </p:cNvPr>
          <p:cNvSpPr txBox="1"/>
          <p:nvPr/>
        </p:nvSpPr>
        <p:spPr>
          <a:xfrm>
            <a:off x="1085994" y="1228397"/>
            <a:ext cx="9596874" cy="4401205"/>
          </a:xfrm>
          <a:prstGeom prst="rect">
            <a:avLst/>
          </a:prstGeom>
          <a:noFill/>
        </p:spPr>
        <p:txBody>
          <a:bodyPr wrap="square" rtlCol="0">
            <a:spAutoFit/>
          </a:bodyPr>
          <a:lstStyle/>
          <a:p>
            <a:pPr algn="just"/>
            <a:endParaRPr lang="ru-RU" sz="2000" dirty="0"/>
          </a:p>
          <a:p>
            <a:pPr marL="457200" indent="-457200" algn="just">
              <a:buAutoNum type="arabicPeriod"/>
            </a:pPr>
            <a:endParaRPr lang="ru-RU" sz="2000" dirty="0"/>
          </a:p>
          <a:p>
            <a:pPr marL="457200" indent="-457200" algn="just">
              <a:buAutoNum type="arabicPeriod"/>
            </a:pPr>
            <a:r>
              <a:rPr lang="ru-RU" sz="2400" dirty="0">
                <a:cs typeface="Times New Roman" panose="02020603050405020304" pitchFamily="18" charset="0"/>
              </a:rPr>
              <a:t>Я работаю учителем в школе и репетитором на дому, могу ли я применять НПД? </a:t>
            </a:r>
          </a:p>
          <a:p>
            <a:pPr marL="457200" indent="-457200" algn="just">
              <a:buAutoNum type="arabicPeriod"/>
            </a:pPr>
            <a:r>
              <a:rPr lang="ru-RU" sz="2400" dirty="0">
                <a:cs typeface="Times New Roman" panose="02020603050405020304" pitchFamily="18" charset="0"/>
              </a:rPr>
              <a:t>Будут ли брать с самозанятого налог в момент перевода денежных средств на счет?</a:t>
            </a:r>
          </a:p>
          <a:p>
            <a:pPr marL="457200" indent="-457200" algn="just">
              <a:buAutoNum type="arabicPeriod"/>
            </a:pPr>
            <a:r>
              <a:rPr lang="ru-RU" sz="2400" dirty="0">
                <a:cs typeface="Times New Roman" panose="02020603050405020304" pitchFamily="18" charset="0"/>
              </a:rPr>
              <a:t>В какой срок должен быть сформирован чек в приложении «Мой налог»? (при контакте –сразу)(при безналичном расчете- чек надо передать не позже 9 числа месяца, следующего за расчетом)</a:t>
            </a:r>
          </a:p>
          <a:p>
            <a:pPr algn="just"/>
            <a:endParaRPr lang="ru-RU" sz="2400" dirty="0">
              <a:cs typeface="Times New Roman" panose="02020603050405020304" pitchFamily="18" charset="0"/>
            </a:endParaRPr>
          </a:p>
          <a:p>
            <a:pPr algn="just"/>
            <a:endParaRPr lang="ru-RU" sz="2400" dirty="0">
              <a:cs typeface="Times New Roman" panose="02020603050405020304" pitchFamily="18" charset="0"/>
            </a:endParaRPr>
          </a:p>
          <a:p>
            <a:pPr algn="just"/>
            <a:r>
              <a:rPr lang="en-US" sz="2400" dirty="0">
                <a:cs typeface="Times New Roman" panose="02020603050405020304" pitchFamily="18" charset="0"/>
              </a:rPr>
              <a:t>https://npd.nalog.ru/faq/</a:t>
            </a:r>
            <a:endParaRPr lang="ru-RU" sz="2400" dirty="0">
              <a:cs typeface="Times New Roman" panose="02020603050405020304" pitchFamily="18" charset="0"/>
            </a:endParaRPr>
          </a:p>
        </p:txBody>
      </p:sp>
    </p:spTree>
    <p:extLst>
      <p:ext uri="{BB962C8B-B14F-4D97-AF65-F5344CB8AC3E}">
        <p14:creationId xmlns:p14="http://schemas.microsoft.com/office/powerpoint/2010/main" val="2871509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263A5DD-2292-40C3-9E16-5FF7B0412546}"/>
              </a:ext>
            </a:extLst>
          </p:cNvPr>
          <p:cNvSpPr>
            <a:spLocks noGrp="1"/>
          </p:cNvSpPr>
          <p:nvPr>
            <p:ph type="sldNum" sz="quarter" idx="12"/>
          </p:nvPr>
        </p:nvSpPr>
        <p:spPr/>
        <p:txBody>
          <a:bodyPr/>
          <a:lstStyle/>
          <a:p>
            <a:fld id="{E1DE560F-5184-42AF-AFD1-915541F7928C}" type="slidenum">
              <a:rPr lang="ru-RU" smtClean="0"/>
              <a:t>99</a:t>
            </a:fld>
            <a:endParaRPr lang="ru-RU"/>
          </a:p>
        </p:txBody>
      </p:sp>
      <p:sp>
        <p:nvSpPr>
          <p:cNvPr id="8" name="TextBox 7">
            <a:extLst>
              <a:ext uri="{FF2B5EF4-FFF2-40B4-BE49-F238E27FC236}">
                <a16:creationId xmlns:a16="http://schemas.microsoft.com/office/drawing/2014/main" id="{809F10C0-0C3B-40F4-8723-C048CD020E08}"/>
              </a:ext>
            </a:extLst>
          </p:cNvPr>
          <p:cNvSpPr txBox="1"/>
          <p:nvPr/>
        </p:nvSpPr>
        <p:spPr>
          <a:xfrm>
            <a:off x="4925113" y="901372"/>
            <a:ext cx="2870076" cy="553998"/>
          </a:xfrm>
          <a:prstGeom prst="rect">
            <a:avLst/>
          </a:prstGeom>
          <a:noFill/>
        </p:spPr>
        <p:txBody>
          <a:bodyPr wrap="square" rtlCol="0">
            <a:spAutoFit/>
          </a:bodyPr>
          <a:lstStyle/>
          <a:p>
            <a:r>
              <a:rPr lang="ru-RU" sz="3000" b="1" dirty="0">
                <a:solidFill>
                  <a:srgbClr val="002060"/>
                </a:solidFill>
                <a:latin typeface="Times New Roman" panose="02020603050405020304" pitchFamily="18" charset="0"/>
                <a:cs typeface="Times New Roman" panose="02020603050405020304" pitchFamily="18" charset="0"/>
              </a:rPr>
              <a:t>До встречи !</a:t>
            </a:r>
            <a:endParaRPr lang="ru-RU" sz="3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7FDCFC-7DAA-4004-B77D-9D14FBDF42B2}"/>
              </a:ext>
            </a:extLst>
          </p:cNvPr>
          <p:cNvSpPr txBox="1"/>
          <p:nvPr/>
        </p:nvSpPr>
        <p:spPr>
          <a:xfrm>
            <a:off x="7795521" y="4513748"/>
            <a:ext cx="2233247" cy="323165"/>
          </a:xfrm>
          <a:prstGeom prst="rect">
            <a:avLst/>
          </a:prstGeom>
          <a:noFill/>
        </p:spPr>
        <p:txBody>
          <a:bodyPr wrap="square" rtlCol="0">
            <a:spAutoFit/>
          </a:bodyPr>
          <a:lstStyle/>
          <a:p>
            <a:r>
              <a:rPr lang="ru-RU" sz="1500" b="1" u="sng" dirty="0">
                <a:solidFill>
                  <a:srgbClr val="0563C1"/>
                </a:solidFill>
                <a:latin typeface="Calibri" panose="020F0502020204030204" pitchFamily="34" charset="0"/>
                <a:ea typeface="Calibri" panose="020F0502020204030204" pitchFamily="34" charset="0"/>
                <a:hlinkClick r:id="rId2"/>
              </a:rPr>
              <a:t>https://t.me/Irnk_cons</a:t>
            </a:r>
            <a:endParaRPr lang="ru-RU" sz="1500" dirty="0"/>
          </a:p>
        </p:txBody>
      </p:sp>
      <p:sp>
        <p:nvSpPr>
          <p:cNvPr id="12" name="TextBox 11">
            <a:extLst>
              <a:ext uri="{FF2B5EF4-FFF2-40B4-BE49-F238E27FC236}">
                <a16:creationId xmlns:a16="http://schemas.microsoft.com/office/drawing/2014/main" id="{00F21A2E-AC04-4772-9838-6D2536BF13A0}"/>
              </a:ext>
            </a:extLst>
          </p:cNvPr>
          <p:cNvSpPr txBox="1"/>
          <p:nvPr/>
        </p:nvSpPr>
        <p:spPr>
          <a:xfrm>
            <a:off x="3418336" y="4612462"/>
            <a:ext cx="2463963" cy="323165"/>
          </a:xfrm>
          <a:prstGeom prst="rect">
            <a:avLst/>
          </a:prstGeom>
          <a:noFill/>
        </p:spPr>
        <p:txBody>
          <a:bodyPr wrap="square" rtlCol="0">
            <a:spAutoFit/>
          </a:bodyPr>
          <a:lstStyle/>
          <a:p>
            <a:r>
              <a:rPr lang="ru-RU" sz="1500" b="1" u="sng" dirty="0">
                <a:solidFill>
                  <a:srgbClr val="0563C1"/>
                </a:solidFill>
                <a:latin typeface="Calibri" panose="020F0502020204030204" pitchFamily="34" charset="0"/>
                <a:ea typeface="Calibri" panose="020F0502020204030204" pitchFamily="34" charset="0"/>
                <a:hlinkClick r:id="rId3"/>
              </a:rPr>
              <a:t>https://vk.com/public_1rnk</a:t>
            </a:r>
            <a:endParaRPr lang="ru-RU" sz="1500" dirty="0"/>
          </a:p>
        </p:txBody>
      </p:sp>
      <p:pic>
        <p:nvPicPr>
          <p:cNvPr id="5134" name="Picture 14" descr="иконка вк ПНГ на Прозрачном Фоне • Скачать PNG иконка вк">
            <a:extLst>
              <a:ext uri="{FF2B5EF4-FFF2-40B4-BE49-F238E27FC236}">
                <a16:creationId xmlns:a16="http://schemas.microsoft.com/office/drawing/2014/main" id="{798F591E-D5E2-4603-9263-7A1D30CBF7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104" y="4309050"/>
            <a:ext cx="606822" cy="606822"/>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Скачать иконку Telegram в векторе, в форматах jpg, png и ai.">
            <a:extLst>
              <a:ext uri="{FF2B5EF4-FFF2-40B4-BE49-F238E27FC236}">
                <a16:creationId xmlns:a16="http://schemas.microsoft.com/office/drawing/2014/main" id="{547B6453-5208-46C5-9B49-D6C6C3E309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629" y="4262728"/>
            <a:ext cx="606822" cy="60682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2A6D0CAE-F56D-4DA4-A312-47F1F10A45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4865" y="1658322"/>
            <a:ext cx="2474188" cy="2474188"/>
          </a:xfrm>
          <a:prstGeom prst="rect">
            <a:avLst/>
          </a:prstGeom>
        </p:spPr>
      </p:pic>
      <p:pic>
        <p:nvPicPr>
          <p:cNvPr id="18" name="Рисунок 17">
            <a:extLst>
              <a:ext uri="{FF2B5EF4-FFF2-40B4-BE49-F238E27FC236}">
                <a16:creationId xmlns:a16="http://schemas.microsoft.com/office/drawing/2014/main" id="{7B61E166-B155-446F-A88A-4720363625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6206" y="1341174"/>
            <a:ext cx="2870076" cy="2916935"/>
          </a:xfrm>
          <a:prstGeom prst="rect">
            <a:avLst/>
          </a:prstGeom>
        </p:spPr>
      </p:pic>
    </p:spTree>
    <p:extLst>
      <p:ext uri="{BB962C8B-B14F-4D97-AF65-F5344CB8AC3E}">
        <p14:creationId xmlns:p14="http://schemas.microsoft.com/office/powerpoint/2010/main" val="35894472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3895</TotalTime>
  <Words>5281</Words>
  <Application>Microsoft Office PowerPoint</Application>
  <PresentationFormat>Широкоэкранный</PresentationFormat>
  <Paragraphs>729</Paragraphs>
  <Slides>101</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101</vt:i4>
      </vt:variant>
    </vt:vector>
  </HeadingPairs>
  <TitlesOfParts>
    <vt:vector size="111" baseType="lpstr">
      <vt:lpstr>Arial</vt:lpstr>
      <vt:lpstr>Calibri</vt:lpstr>
      <vt:lpstr>Calibri Light</vt:lpstr>
      <vt:lpstr>Georgia</vt:lpstr>
      <vt:lpstr>Microsoft Sans Serif</vt:lpstr>
      <vt:lpstr>Open Sans</vt:lpstr>
      <vt:lpstr>Times New Roman</vt:lpstr>
      <vt:lpstr>Trebuchet MS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Доходы при совмещении УСН и патента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Срок действия патента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Ситуация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 3 НК РФ Мобильное приложение «Мой налог»</vt:lpstr>
      <vt:lpstr>Презентация PowerPoint</vt:lpstr>
      <vt:lpstr>Презентация PowerPoint</vt:lpstr>
      <vt:lpstr>Презентация PowerPoint</vt:lpstr>
      <vt:lpstr>Под запретом</vt:lpstr>
      <vt:lpstr>Презентация PowerPoint</vt:lpstr>
      <vt:lpstr>Дистанционное оказание услуг, как и где?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Патентная  система налогообложения.  Самозанятые</dc:title>
  <dc:creator>НН</dc:creator>
  <cp:lastModifiedBy>Павел Е, Шелест</cp:lastModifiedBy>
  <cp:revision>147</cp:revision>
  <cp:lastPrinted>2022-05-23T13:11:15Z</cp:lastPrinted>
  <dcterms:created xsi:type="dcterms:W3CDTF">2020-05-28T09:38:48Z</dcterms:created>
  <dcterms:modified xsi:type="dcterms:W3CDTF">2022-05-24T12:33:45Z</dcterms:modified>
</cp:coreProperties>
</file>