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58"/>
  </p:notesMasterIdLst>
  <p:sldIdLst>
    <p:sldId id="443" r:id="rId2"/>
    <p:sldId id="295" r:id="rId3"/>
    <p:sldId id="296" r:id="rId4"/>
    <p:sldId id="297" r:id="rId5"/>
    <p:sldId id="298" r:id="rId6"/>
    <p:sldId id="324" r:id="rId7"/>
    <p:sldId id="299" r:id="rId8"/>
    <p:sldId id="300" r:id="rId9"/>
    <p:sldId id="310" r:id="rId10"/>
    <p:sldId id="315" r:id="rId11"/>
    <p:sldId id="301" r:id="rId12"/>
    <p:sldId id="302" r:id="rId13"/>
    <p:sldId id="316" r:id="rId14"/>
    <p:sldId id="303" r:id="rId15"/>
    <p:sldId id="325" r:id="rId16"/>
    <p:sldId id="326" r:id="rId17"/>
    <p:sldId id="329" r:id="rId18"/>
    <p:sldId id="338" r:id="rId19"/>
    <p:sldId id="339" r:id="rId20"/>
    <p:sldId id="340" r:id="rId21"/>
    <p:sldId id="341" r:id="rId22"/>
    <p:sldId id="342" r:id="rId23"/>
    <p:sldId id="343" r:id="rId24"/>
    <p:sldId id="344" r:id="rId25"/>
    <p:sldId id="346" r:id="rId26"/>
    <p:sldId id="345" r:id="rId27"/>
    <p:sldId id="349" r:id="rId28"/>
    <p:sldId id="350" r:id="rId29"/>
    <p:sldId id="351" r:id="rId30"/>
    <p:sldId id="352" r:id="rId31"/>
    <p:sldId id="353" r:id="rId32"/>
    <p:sldId id="332" r:id="rId33"/>
    <p:sldId id="333" r:id="rId34"/>
    <p:sldId id="304" r:id="rId35"/>
    <p:sldId id="305" r:id="rId36"/>
    <p:sldId id="306" r:id="rId37"/>
    <p:sldId id="307" r:id="rId38"/>
    <p:sldId id="308" r:id="rId39"/>
    <p:sldId id="309" r:id="rId40"/>
    <p:sldId id="317" r:id="rId41"/>
    <p:sldId id="321" r:id="rId42"/>
    <p:sldId id="322" r:id="rId43"/>
    <p:sldId id="323" r:id="rId44"/>
    <p:sldId id="318" r:id="rId45"/>
    <p:sldId id="319" r:id="rId46"/>
    <p:sldId id="320" r:id="rId47"/>
    <p:sldId id="312" r:id="rId48"/>
    <p:sldId id="311" r:id="rId49"/>
    <p:sldId id="313" r:id="rId50"/>
    <p:sldId id="314" r:id="rId51"/>
    <p:sldId id="334" r:id="rId52"/>
    <p:sldId id="335" r:id="rId53"/>
    <p:sldId id="354" r:id="rId54"/>
    <p:sldId id="336" r:id="rId55"/>
    <p:sldId id="337" r:id="rId56"/>
    <p:sldId id="474" r:id="rId57"/>
  </p:sldIdLst>
  <p:sldSz cx="9144000" cy="5143500" type="screen16x9"/>
  <p:notesSz cx="6797675" cy="9929813"/>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25373"/>
    <a:srgbClr val="777777"/>
    <a:srgbClr val="CCE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57" autoAdjust="0"/>
    <p:restoredTop sz="94618" autoAdjust="0"/>
  </p:normalViewPr>
  <p:slideViewPr>
    <p:cSldViewPr>
      <p:cViewPr varScale="1">
        <p:scale>
          <a:sx n="105" d="100"/>
          <a:sy n="105" d="100"/>
        </p:scale>
        <p:origin x="-96" y="-52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F619A5E2-FF20-4085-B478-8A448C915CA2}" type="datetimeFigureOut">
              <a:rPr lang="ru-RU" smtClean="0"/>
              <a:pPr/>
              <a:t>05.04.2022</a:t>
            </a:fld>
            <a:endParaRPr lang="ru-RU"/>
          </a:p>
        </p:txBody>
      </p:sp>
      <p:sp>
        <p:nvSpPr>
          <p:cNvPr id="4" name="Образ слайда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78375"/>
            <a:ext cx="5438775" cy="3910013"/>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31338"/>
            <a:ext cx="2946400" cy="498475"/>
          </a:xfrm>
          <a:prstGeom prst="rect">
            <a:avLst/>
          </a:prstGeom>
        </p:spPr>
        <p:txBody>
          <a:bodyPr vert="horz" lIns="91440" tIns="45720" rIns="91440" bIns="45720" rtlCol="0" anchor="b"/>
          <a:lstStyle>
            <a:lvl1pPr algn="r">
              <a:defRPr sz="1200"/>
            </a:lvl1pPr>
          </a:lstStyle>
          <a:p>
            <a:fld id="{2BED49B3-D63A-407D-97C7-0A8DD179A190}" type="slidenum">
              <a:rPr lang="ru-RU" smtClean="0"/>
              <a:pPr/>
              <a:t>‹#›</a:t>
            </a:fld>
            <a:endParaRPr lang="ru-RU"/>
          </a:p>
        </p:txBody>
      </p:sp>
    </p:spTree>
    <p:extLst>
      <p:ext uri="{BB962C8B-B14F-4D97-AF65-F5344CB8AC3E}">
        <p14:creationId xmlns:p14="http://schemas.microsoft.com/office/powerpoint/2010/main" xmlns="" val="1996767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EAA76B-066F-4965-8B23-E80C960A7DFB}"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445781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A73722-B1C1-4E0D-9561-2CE1784949EF}"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991837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pPr>
              <a:defRPr/>
            </a:pPr>
            <a:fld id="{C1F1722E-79D5-46DE-8903-60121637F208}" type="datetimeFigureOut">
              <a:rPr lang="ru-RU" smtClean="0"/>
              <a:pPr>
                <a:defRPr/>
              </a:pPr>
              <a:t>05.04.2022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0F5713C5-8DBD-411C-A914-7027FD69FB09}"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CC15A702-2005-4FE0-B800-17F35C433ED8}" type="datetimeFigureOut">
              <a:rPr lang="ru-RU" smtClean="0"/>
              <a:pPr>
                <a:defRPr/>
              </a:pPr>
              <a:t>05.04.2022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B118EAA3-966E-4E7E-B3B3-67106D2CFAE1}"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928533FC-B38A-4051-9731-4D98C26B7CC5}" type="datetimeFigureOut">
              <a:rPr lang="ru-RU" smtClean="0"/>
              <a:pPr>
                <a:defRPr/>
              </a:pPr>
              <a:t>05.04.2022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A1D1CBD-4187-4ED4-A52D-8A8A59C3F1B6}"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238DF8A8-4117-40DF-AAD0-821DBD8D1912}" type="datetimeFigureOut">
              <a:rPr lang="ru-RU" smtClean="0"/>
              <a:pPr>
                <a:defRPr/>
              </a:pPr>
              <a:t>05.04.2022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A75EEE2-DA9B-4768-A0EE-98E57D9FBE8A}"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a:defRPr/>
            </a:pPr>
            <a:fld id="{A64AA6CE-5273-4DFA-A619-05F92C0F3DEF}" type="datetimeFigureOut">
              <a:rPr lang="ru-RU" smtClean="0"/>
              <a:pPr>
                <a:defRPr/>
              </a:pPr>
              <a:t>05.04.2022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E75F3DA2-8E83-48D8-8C52-37FECAC4956F}"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a:defRPr/>
            </a:pPr>
            <a:fld id="{91C18E97-6AFA-4CA4-B3F6-DFE2EB281C90}" type="datetimeFigureOut">
              <a:rPr lang="ru-RU" smtClean="0"/>
              <a:pPr>
                <a:defRPr/>
              </a:pPr>
              <a:t>05.04.2022</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B1E71905-F96F-410E-A3CF-3E988946DA9E}"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a:defRPr/>
            </a:pPr>
            <a:fld id="{D46E7755-FB65-42B6-BF44-A5663B6E2C62}" type="datetimeFigureOut">
              <a:rPr lang="ru-RU" smtClean="0"/>
              <a:pPr>
                <a:defRPr/>
              </a:pPr>
              <a:t>05.04.2022</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11162C7C-FABA-40AD-A85F-BB043DDE7A78}"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a:defRPr/>
            </a:pPr>
            <a:fld id="{336F69B2-152F-468A-9A68-485B1E20AE08}" type="datetimeFigureOut">
              <a:rPr lang="ru-RU" smtClean="0"/>
              <a:pPr>
                <a:defRPr/>
              </a:pPr>
              <a:t>05.04.2022</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2C473718-19C3-4BF9-94DF-72D6EF67BB7A}"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DE2707FE-0FDF-47A0-8F53-15B89BEB6E34}" type="datetimeFigureOut">
              <a:rPr lang="ru-RU" smtClean="0"/>
              <a:pPr>
                <a:defRPr/>
              </a:pPr>
              <a:t>05.04.2022</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C4D24B39-2875-4E5E-99E2-D4A1402D689A}"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fld id="{7DCA96A7-5AC1-49B8-BA9E-FB13450D7F17}" type="datetimeFigureOut">
              <a:rPr lang="ru-RU" smtClean="0"/>
              <a:pPr>
                <a:defRPr/>
              </a:pPr>
              <a:t>05.04.2022</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29FB1550-7126-4EA8-A35F-129FA457E1E2}"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fld id="{EB836CD8-D16F-4F32-8BEF-5B39D0648A15}" type="datetimeFigureOut">
              <a:rPr lang="ru-RU" smtClean="0"/>
              <a:pPr>
                <a:defRPr/>
              </a:pPr>
              <a:t>05.04.2022</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1D2FDD1F-CCBA-4A47-8A8D-FC1B6C448253}"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C4F19FE-330E-42E2-9B83-CBCBE95D7B95}" type="datetimeFigureOut">
              <a:rPr lang="ru-RU" smtClean="0"/>
              <a:pPr>
                <a:defRPr/>
              </a:pPr>
              <a:t>05.04.2022</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7DDFD94-4DD5-44DE-997C-8679CAA9F02F}"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consultantplus://offline/ref=EBF8742049B3006CF4B1AF7EEB86352D864454F0A7D5686D2A3F86D6911B3C0135K" TargetMode="External"/><Relationship Id="rId2" Type="http://schemas.openxmlformats.org/officeDocument/2006/relationships/hyperlink" Target="consultantplus://offline/ref=EBF8742049B3006CF4B1AF7EEB86352D864454F7ACD7696D2A3F86D6911B3C0135K" TargetMode="External"/><Relationship Id="rId1" Type="http://schemas.openxmlformats.org/officeDocument/2006/relationships/slideLayout" Target="../slideLayouts/slideLayout2.xml"/><Relationship Id="rId6" Type="http://schemas.openxmlformats.org/officeDocument/2006/relationships/hyperlink" Target="consultantplus://offline/ref=EBF8742049B3006CF4B1AF7EEB86352D864454F6A0D668652A3F86D6911B3C0135K" TargetMode="External"/><Relationship Id="rId5" Type="http://schemas.openxmlformats.org/officeDocument/2006/relationships/hyperlink" Target="consultantplus://offline/ref=EBF8742049B3006CF4B1AF7EEB86352D86445CF3ACD66D6677358E8F9D19033BK" TargetMode="External"/><Relationship Id="rId4" Type="http://schemas.openxmlformats.org/officeDocument/2006/relationships/hyperlink" Target="consultantplus://offline/ref=EBF8742049B3006CF4B1AF7EEB86352D86445CF1A0D46E6677358E8F9D19033BK"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consultantplus://offline/ref=7359D4CD4B340AD67459CBC4314080A7FC5CEBB27D352D0D88184A7AF568ADLC69K" TargetMode="External"/><Relationship Id="rId3" Type="http://schemas.openxmlformats.org/officeDocument/2006/relationships/hyperlink" Target="consultantplus://offline/ref=7359D4CD4B340AD67459CBC4314080A7FC5CEBB775392D0D88184A7AF568ADLC69K" TargetMode="External"/><Relationship Id="rId7" Type="http://schemas.openxmlformats.org/officeDocument/2006/relationships/hyperlink" Target="consultantplus://offline/ref=7359D4CD4B340AD67459CBC4314080A7FC5CEBB776382C0A88184A7AF568ADLC69K" TargetMode="External"/><Relationship Id="rId2" Type="http://schemas.openxmlformats.org/officeDocument/2006/relationships/hyperlink" Target="consultantplus://offline/ref=7359D4CD4B340AD67459CBC4314080A7FC5CEBB3703F260D88184A7AF568ADLC69K" TargetMode="External"/><Relationship Id="rId1" Type="http://schemas.openxmlformats.org/officeDocument/2006/relationships/slideLayout" Target="../slideLayouts/slideLayout2.xml"/><Relationship Id="rId6" Type="http://schemas.openxmlformats.org/officeDocument/2006/relationships/hyperlink" Target="consultantplus://offline/ref=7359D4CD4B340AD67459CBC4314080A7FC5CEBB3753C280488184A7AF568ADLC69K" TargetMode="External"/><Relationship Id="rId5" Type="http://schemas.openxmlformats.org/officeDocument/2006/relationships/hyperlink" Target="consultantplus://offline/ref=7359D4CD4B340AD67459CBC4314080A7FC5CEBB374342B0988184A7AF568ADLC69K" TargetMode="External"/><Relationship Id="rId4" Type="http://schemas.openxmlformats.org/officeDocument/2006/relationships/hyperlink" Target="consultantplus://offline/ref=7359D4CD4B340AD67459CBC4314080A7FC5CEBB3703F260C88184A7AF568ADLC69K"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consultantplus://offline/ref=20C5F4A2CDB916B3BBFBC97D167BB3CAD348FC7B47001B14393677EF0CCC7CfE7EK" TargetMode="External"/><Relationship Id="rId3" Type="http://schemas.openxmlformats.org/officeDocument/2006/relationships/hyperlink" Target="consultantplus://offline/ref=7FE7CBAC6F9F868A9471447DA20C23F969D58999B051B50E21B542DF649D86K8ADL" TargetMode="External"/><Relationship Id="rId7" Type="http://schemas.openxmlformats.org/officeDocument/2006/relationships/hyperlink" Target="consultantplus://offline/ref=20C5F4A2CDB916B3BBFBC97D167BB3CAD348FC7D45001F12393677EF0CCC7CfE7EK" TargetMode="External"/><Relationship Id="rId2" Type="http://schemas.openxmlformats.org/officeDocument/2006/relationships/hyperlink" Target="consultantplus://offline/ref=7FE7CBAC6F9F868A9471447DA20C23F969D5899CB856BA0E21B542DF649D86K8ADL" TargetMode="External"/><Relationship Id="rId1" Type="http://schemas.openxmlformats.org/officeDocument/2006/relationships/slideLayout" Target="../slideLayouts/slideLayout2.xml"/><Relationship Id="rId6" Type="http://schemas.openxmlformats.org/officeDocument/2006/relationships/hyperlink" Target="consultantplus://offline/ref=20C5F4A2CDB916B3BBFBC97D167BB3CAD348FC7B46051E10393677EF0CCC7CfE7EK" TargetMode="External"/><Relationship Id="rId11" Type="http://schemas.openxmlformats.org/officeDocument/2006/relationships/hyperlink" Target="consultantplus://offline/ref=20C5F4A2CDB916B3BBFBC97D167BB3CAD348FC7D43041E14393677EF0CCC7CfE7EK" TargetMode="External"/><Relationship Id="rId5" Type="http://schemas.openxmlformats.org/officeDocument/2006/relationships/hyperlink" Target="consultantplus://offline/ref=20C5F4A2CDB916B3BBFBC97D167BB3CAD348FC794D011C15393677EF0CCC7CfE7EK" TargetMode="External"/><Relationship Id="rId10" Type="http://schemas.openxmlformats.org/officeDocument/2006/relationships/hyperlink" Target="consultantplus://offline/ref=20C5F4A2CDB916B3BBFBC97D167BB3CAD348FC7F410E1B10393677EF0CCC7CfE7EK" TargetMode="External"/><Relationship Id="rId4" Type="http://schemas.openxmlformats.org/officeDocument/2006/relationships/hyperlink" Target="consultantplus://offline/ref=20C5F4A2CDB916B3BBFBC97D167BB3CAD348FC794C021810393677EF0CCC7CfE7EK" TargetMode="External"/><Relationship Id="rId9" Type="http://schemas.openxmlformats.org/officeDocument/2006/relationships/hyperlink" Target="consultantplus://offline/ref=20C5F4A2CDB916B3BBFBC97D167BB3CAD348FC7E40071211393677EF0CCC7CfE7EK"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consultantplus://offline/ref=8BEB826C7A16E4DEE880E98F8473EA1FFA9760EE2D39F6C52520BF5BCB4BB5r8B7L" TargetMode="External"/><Relationship Id="rId7" Type="http://schemas.openxmlformats.org/officeDocument/2006/relationships/hyperlink" Target="consultantplus://offline/ref=8BEB826C7A16E4DEE880E98F8473EA1FFA9760EF2433FDCE2520BF5BCB4BB5r8B7L" TargetMode="External"/><Relationship Id="rId2" Type="http://schemas.openxmlformats.org/officeDocument/2006/relationships/hyperlink" Target="consultantplus://offline/ref=8BEB826C7A16E4DEE880E98F8473EA1FFA9760E9213FFCC42520BF5BCB4BB5r8B7L" TargetMode="External"/><Relationship Id="rId1" Type="http://schemas.openxmlformats.org/officeDocument/2006/relationships/slideLayout" Target="../slideLayouts/slideLayout2.xml"/><Relationship Id="rId6" Type="http://schemas.openxmlformats.org/officeDocument/2006/relationships/hyperlink" Target="consultantplus://offline/ref=8BEB826C7A16E4DEE880E98F8473EA1FFA9769E22032FACD782AB702C749rBB2L" TargetMode="External"/><Relationship Id="rId5" Type="http://schemas.openxmlformats.org/officeDocument/2006/relationships/hyperlink" Target="consultantplus://offline/ref=8BEB826C7A16E4DEE880E98F8473EA1FFA9760EF263EFFC12520BF5BCB4BB5r8B7L" TargetMode="External"/><Relationship Id="rId4" Type="http://schemas.openxmlformats.org/officeDocument/2006/relationships/hyperlink" Target="consultantplus://offline/ref=8BEB826C7A16E4DEE880E98F8473EA1FFA9764EB2332F6CD782AB702C749rBB2L"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consultantplus://offline/ref=C8CECB7D570381FEC946A77648636F21F217FC3CFD665DF5043A4CA1B53B0D2AC3L" TargetMode="External"/><Relationship Id="rId7" Type="http://schemas.openxmlformats.org/officeDocument/2006/relationships/hyperlink" Target="consultantplus://offline/ref=C8CECB7D570381FEC946A77648636F21F217FC3FF46C5FFB043A4CA1B53B0D2AC3L" TargetMode="External"/><Relationship Id="rId2" Type="http://schemas.openxmlformats.org/officeDocument/2006/relationships/hyperlink" Target="consultantplus://offline/ref=C8CECB7D570381FEC946A77648636F21F217FC3DF46E5FFE043A4CA1B53B0D2AC3L" TargetMode="External"/><Relationship Id="rId1" Type="http://schemas.openxmlformats.org/officeDocument/2006/relationships/slideLayout" Target="../slideLayouts/slideLayout2.xml"/><Relationship Id="rId6" Type="http://schemas.openxmlformats.org/officeDocument/2006/relationships/hyperlink" Target="consultantplus://offline/ref=C8CECB7D570381FEC946A77648636F21F217FC3FF06D5BFD043A4CA1B53B0D2AC3L" TargetMode="External"/><Relationship Id="rId5" Type="http://schemas.openxmlformats.org/officeDocument/2006/relationships/hyperlink" Target="consultantplus://offline/ref=C8CECB7D570381FEC946A77648636F21F217FC3EF6685DFE043A4CA1B53B0D2AC3L" TargetMode="External"/><Relationship Id="rId4" Type="http://schemas.openxmlformats.org/officeDocument/2006/relationships/hyperlink" Target="consultantplus://offline/ref=C8CECB7D570381FEC946A77648636F21F217FC3CF66F5DFA043A4CA1B53B0D2AC3L"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5000" b="-15000"/>
          </a:stretch>
        </a:blipFill>
        <a:effectLst/>
      </p:bgPr>
    </p:bg>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57A3F9B0-C61E-4C60-847E-58C20F285CD3}"/>
              </a:ext>
            </a:extLst>
          </p:cNvPr>
          <p:cNvSpPr/>
          <p:nvPr/>
        </p:nvSpPr>
        <p:spPr>
          <a:xfrm>
            <a:off x="0" y="0"/>
            <a:ext cx="9144000" cy="51435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427538" y="448091"/>
            <a:ext cx="8248917" cy="4201150"/>
          </a:xfrm>
          <a:prstGeom prst="rect">
            <a:avLst/>
          </a:prstGeom>
          <a:solidFill>
            <a:srgbClr val="004B70">
              <a:alpha val="82353"/>
            </a:srgbClr>
          </a:solidFill>
        </p:spPr>
        <p:txBody>
          <a:bodyPr wrap="square">
            <a:spAutoFit/>
          </a:bodyPr>
          <a:lstStyle/>
          <a:p>
            <a:pPr algn="ctr">
              <a:defRPr/>
            </a:pPr>
            <a:endParaRPr lang="ru-RU" sz="800" dirty="0">
              <a:solidFill>
                <a:schemeClr val="bg1"/>
              </a:solidFill>
              <a:latin typeface="Calibri" panose="020F0502020204030204" pitchFamily="34" charset="0"/>
              <a:cs typeface="Calibri" panose="020F0502020204030204" pitchFamily="34" charset="0"/>
            </a:endParaRPr>
          </a:p>
          <a:p>
            <a:pPr algn="ctr">
              <a:defRPr/>
            </a:pPr>
            <a:r>
              <a:rPr lang="ru-RU" sz="2400" b="1" dirty="0">
                <a:solidFill>
                  <a:schemeClr val="bg1"/>
                </a:solidFill>
                <a:latin typeface="Calibri" panose="020F0502020204030204" pitchFamily="34" charset="0"/>
                <a:cs typeface="Calibri" panose="020F0502020204030204" pitchFamily="34" charset="0"/>
              </a:rPr>
              <a:t>       </a:t>
            </a:r>
            <a:endParaRPr lang="ru-RU" sz="2000" b="1" dirty="0">
              <a:solidFill>
                <a:schemeClr val="bg1"/>
              </a:solidFill>
              <a:latin typeface="Arial" pitchFamily="34" charset="0"/>
              <a:cs typeface="Arial" pitchFamily="34" charset="0"/>
            </a:endParaRPr>
          </a:p>
          <a:p>
            <a:pPr algn="ctr">
              <a:spcBef>
                <a:spcPts val="1800"/>
              </a:spcBef>
              <a:defRPr/>
            </a:pPr>
            <a:r>
              <a:rPr lang="ru-RU" sz="2800" b="1" dirty="0">
                <a:solidFill>
                  <a:schemeClr val="bg1"/>
                </a:solidFill>
                <a:latin typeface="Arial" pitchFamily="34" charset="0"/>
                <a:cs typeface="Arial" pitchFamily="34" charset="0"/>
              </a:rPr>
              <a:t>  </a:t>
            </a:r>
            <a:r>
              <a:rPr lang="ru-RU" sz="2800" b="1" dirty="0">
                <a:solidFill>
                  <a:schemeClr val="bg1"/>
                </a:solidFill>
                <a:latin typeface="Calibri" panose="020F0502020204030204" pitchFamily="34" charset="0"/>
                <a:cs typeface="Calibri" panose="020F0502020204030204" pitchFamily="34" charset="0"/>
              </a:rPr>
              <a:t>Налог на добавленную </a:t>
            </a:r>
            <a:r>
              <a:rPr lang="ru-RU" sz="2800" b="1" dirty="0" smtClean="0">
                <a:solidFill>
                  <a:schemeClr val="bg1"/>
                </a:solidFill>
                <a:latin typeface="Calibri" panose="020F0502020204030204" pitchFamily="34" charset="0"/>
                <a:cs typeface="Calibri" panose="020F0502020204030204" pitchFamily="34" charset="0"/>
              </a:rPr>
              <a:t>стоимость как </a:t>
            </a:r>
            <a:r>
              <a:rPr lang="ru-RU" sz="2800" b="1" dirty="0">
                <a:solidFill>
                  <a:schemeClr val="bg1"/>
                </a:solidFill>
                <a:latin typeface="Calibri" panose="020F0502020204030204" pitchFamily="34" charset="0"/>
                <a:cs typeface="Calibri" panose="020F0502020204030204" pitchFamily="34" charset="0"/>
              </a:rPr>
              <a:t>определить место реализации товаров, работ, услуг. Разбираемся на примерах</a:t>
            </a:r>
          </a:p>
          <a:p>
            <a:pPr>
              <a:spcBef>
                <a:spcPts val="1800"/>
              </a:spcBef>
              <a:defRPr/>
            </a:pPr>
            <a:endParaRPr lang="ru-RU" sz="1600" b="1" dirty="0">
              <a:solidFill>
                <a:schemeClr val="bg1"/>
              </a:solidFill>
              <a:latin typeface="Arial" pitchFamily="34" charset="0"/>
              <a:cs typeface="Arial" pitchFamily="34" charset="0"/>
            </a:endParaRPr>
          </a:p>
          <a:p>
            <a:pPr>
              <a:spcBef>
                <a:spcPts val="1800"/>
              </a:spcBef>
              <a:defRPr/>
            </a:pPr>
            <a:endParaRPr lang="ru-RU" sz="1600" b="1" dirty="0">
              <a:solidFill>
                <a:schemeClr val="bg1"/>
              </a:solidFill>
              <a:latin typeface="Arial" pitchFamily="34" charset="0"/>
              <a:cs typeface="Arial" pitchFamily="34" charset="0"/>
            </a:endParaRPr>
          </a:p>
          <a:p>
            <a:pPr algn="r">
              <a:spcBef>
                <a:spcPts val="1800"/>
              </a:spcBef>
              <a:defRPr/>
            </a:pPr>
            <a:endParaRPr lang="ru-RU" sz="1600" b="1" dirty="0">
              <a:solidFill>
                <a:schemeClr val="bg1"/>
              </a:solidFill>
              <a:latin typeface="Arial" pitchFamily="34" charset="0"/>
              <a:cs typeface="Arial" pitchFamily="34" charset="0"/>
            </a:endParaRPr>
          </a:p>
          <a:p>
            <a:pPr algn="r">
              <a:spcBef>
                <a:spcPts val="1800"/>
              </a:spcBef>
              <a:defRPr/>
            </a:pPr>
            <a:r>
              <a:rPr lang="ru-RU" sz="1400" b="1" dirty="0">
                <a:solidFill>
                  <a:schemeClr val="bg1"/>
                </a:solidFill>
                <a:latin typeface="Calibri" pitchFamily="34" charset="0"/>
                <a:cs typeface="Arial" pitchFamily="34" charset="0"/>
              </a:rPr>
              <a:t>Центр подготовки налоговых консультантов  </a:t>
            </a:r>
          </a:p>
          <a:p>
            <a:pPr algn="r"/>
            <a:r>
              <a:rPr lang="ru-RU" sz="1400" b="1" dirty="0">
                <a:solidFill>
                  <a:schemeClr val="bg1"/>
                </a:solidFill>
                <a:latin typeface="Calibri" pitchFamily="34" charset="0"/>
                <a:cs typeface="Arial" pitchFamily="34" charset="0"/>
              </a:rPr>
              <a:t>(495) 925-03-87 </a:t>
            </a:r>
            <a:r>
              <a:rPr lang="en-US" sz="1400" b="1" dirty="0" err="1">
                <a:solidFill>
                  <a:schemeClr val="bg1"/>
                </a:solidFill>
                <a:latin typeface="Calibri" pitchFamily="34" charset="0"/>
                <a:cs typeface="Arial" pitchFamily="34" charset="0"/>
              </a:rPr>
              <a:t>nalog</a:t>
            </a:r>
            <a:r>
              <a:rPr lang="ru-RU" sz="1400" b="1" dirty="0">
                <a:solidFill>
                  <a:schemeClr val="bg1"/>
                </a:solidFill>
                <a:latin typeface="Calibri" pitchFamily="34" charset="0"/>
                <a:cs typeface="Arial" pitchFamily="34" charset="0"/>
              </a:rPr>
              <a:t>@</a:t>
            </a:r>
            <a:r>
              <a:rPr lang="en-US" sz="1400" b="1" dirty="0" err="1">
                <a:solidFill>
                  <a:schemeClr val="bg1"/>
                </a:solidFill>
                <a:latin typeface="Calibri" pitchFamily="34" charset="0"/>
                <a:cs typeface="Arial" pitchFamily="34" charset="0"/>
              </a:rPr>
              <a:t>cpnk</a:t>
            </a:r>
            <a:r>
              <a:rPr lang="ru-RU" sz="1400" b="1" dirty="0">
                <a:solidFill>
                  <a:schemeClr val="bg1"/>
                </a:solidFill>
                <a:latin typeface="Calibri" pitchFamily="34" charset="0"/>
                <a:cs typeface="Arial" pitchFamily="34" charset="0"/>
              </a:rPr>
              <a:t>.</a:t>
            </a:r>
            <a:r>
              <a:rPr lang="en-US" sz="1400" b="1" dirty="0" err="1">
                <a:solidFill>
                  <a:schemeClr val="bg1"/>
                </a:solidFill>
                <a:latin typeface="Calibri" pitchFamily="34" charset="0"/>
                <a:cs typeface="Arial" pitchFamily="34" charset="0"/>
              </a:rPr>
              <a:t>ru</a:t>
            </a:r>
            <a:r>
              <a:rPr lang="en-US" sz="1400" b="1" dirty="0">
                <a:solidFill>
                  <a:schemeClr val="bg1"/>
                </a:solidFill>
                <a:latin typeface="Calibri" pitchFamily="34" charset="0"/>
                <a:cs typeface="Arial" pitchFamily="34" charset="0"/>
              </a:rPr>
              <a:t> </a:t>
            </a:r>
            <a:r>
              <a:rPr lang="ru-RU" sz="1400" b="1" dirty="0">
                <a:solidFill>
                  <a:schemeClr val="bg1"/>
                </a:solidFill>
                <a:latin typeface="Calibri" pitchFamily="34" charset="0"/>
                <a:cs typeface="Arial" pitchFamily="34" charset="0"/>
              </a:rPr>
              <a:t> </a:t>
            </a:r>
            <a:r>
              <a:rPr lang="en-US" sz="1400" b="1" dirty="0">
                <a:solidFill>
                  <a:schemeClr val="bg1"/>
                </a:solidFill>
                <a:latin typeface="Calibri" pitchFamily="34" charset="0"/>
                <a:cs typeface="Arial" pitchFamily="34" charset="0"/>
              </a:rPr>
              <a:t>http</a:t>
            </a:r>
            <a:r>
              <a:rPr lang="ru-RU" sz="1400" b="1" dirty="0">
                <a:solidFill>
                  <a:schemeClr val="bg1"/>
                </a:solidFill>
                <a:latin typeface="Calibri" pitchFamily="34" charset="0"/>
                <a:cs typeface="Arial" pitchFamily="34" charset="0"/>
              </a:rPr>
              <a:t>://</a:t>
            </a:r>
            <a:r>
              <a:rPr lang="en-US" sz="1400" b="1" dirty="0" err="1">
                <a:solidFill>
                  <a:schemeClr val="bg1"/>
                </a:solidFill>
                <a:latin typeface="Calibri" pitchFamily="34" charset="0"/>
                <a:cs typeface="Arial" pitchFamily="34" charset="0"/>
              </a:rPr>
              <a:t>cpnk</a:t>
            </a:r>
            <a:r>
              <a:rPr lang="ru-RU" sz="1400" b="1" dirty="0">
                <a:solidFill>
                  <a:schemeClr val="bg1"/>
                </a:solidFill>
                <a:latin typeface="Calibri" pitchFamily="34" charset="0"/>
                <a:cs typeface="Arial" pitchFamily="34" charset="0"/>
              </a:rPr>
              <a:t>.</a:t>
            </a:r>
            <a:r>
              <a:rPr lang="en-US" sz="1400" b="1" dirty="0" err="1">
                <a:solidFill>
                  <a:schemeClr val="bg1"/>
                </a:solidFill>
                <a:latin typeface="Calibri" pitchFamily="34" charset="0"/>
                <a:cs typeface="Arial" pitchFamily="34" charset="0"/>
              </a:rPr>
              <a:t>ru</a:t>
            </a:r>
            <a:r>
              <a:rPr lang="ru-RU" sz="1400" b="1" dirty="0">
                <a:solidFill>
                  <a:schemeClr val="bg1"/>
                </a:solidFill>
                <a:latin typeface="Calibri" pitchFamily="34" charset="0"/>
                <a:cs typeface="Arial" pitchFamily="34" charset="0"/>
              </a:rPr>
              <a:t> </a:t>
            </a:r>
          </a:p>
        </p:txBody>
      </p:sp>
      <p:sp>
        <p:nvSpPr>
          <p:cNvPr id="7" name="Прямоугольник 6">
            <a:extLst>
              <a:ext uri="{FF2B5EF4-FFF2-40B4-BE49-F238E27FC236}">
                <a16:creationId xmlns:a16="http://schemas.microsoft.com/office/drawing/2014/main" xmlns="" id="{B7677A69-23E8-4468-B0C1-F200BA6A0BB0}"/>
              </a:ext>
            </a:extLst>
          </p:cNvPr>
          <p:cNvSpPr/>
          <p:nvPr/>
        </p:nvSpPr>
        <p:spPr>
          <a:xfrm>
            <a:off x="395536" y="195486"/>
            <a:ext cx="8320925" cy="4752528"/>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a:extLst>
              <a:ext uri="{FF2B5EF4-FFF2-40B4-BE49-F238E27FC236}">
                <a16:creationId xmlns:a16="http://schemas.microsoft.com/office/drawing/2014/main" xmlns="" id="{9C4B34B0-B3F5-43EB-914A-0185617FF177}"/>
              </a:ext>
            </a:extLst>
          </p:cNvPr>
          <p:cNvSpPr/>
          <p:nvPr/>
        </p:nvSpPr>
        <p:spPr>
          <a:xfrm>
            <a:off x="466553" y="3147814"/>
            <a:ext cx="4572000" cy="738664"/>
          </a:xfrm>
          <a:prstGeom prst="rect">
            <a:avLst/>
          </a:prstGeom>
        </p:spPr>
        <p:txBody>
          <a:bodyPr>
            <a:spAutoFit/>
          </a:bodyPr>
          <a:lstStyle/>
          <a:p>
            <a:r>
              <a:rPr lang="ru-RU" sz="1400" b="1" dirty="0">
                <a:solidFill>
                  <a:schemeClr val="bg1"/>
                </a:solidFill>
                <a:latin typeface="Calibri" pitchFamily="34" charset="0"/>
                <a:cs typeface="Calibri" panose="020F0502020204030204" pitchFamily="34" charset="0"/>
              </a:rPr>
              <a:t>Колмакова Полина Владимировна  </a:t>
            </a:r>
          </a:p>
          <a:p>
            <a:r>
              <a:rPr lang="ru-RU" sz="1400" b="1" dirty="0">
                <a:solidFill>
                  <a:schemeClr val="bg1"/>
                </a:solidFill>
                <a:latin typeface="Calibri" pitchFamily="34" charset="0"/>
                <a:cs typeface="Calibri" panose="020F0502020204030204" pitchFamily="34" charset="0"/>
              </a:rPr>
              <a:t>В</a:t>
            </a:r>
            <a:r>
              <a:rPr lang="ru-RU" sz="1400" b="1" dirty="0" smtClean="0">
                <a:solidFill>
                  <a:schemeClr val="bg1"/>
                </a:solidFill>
                <a:latin typeface="Calibri" pitchFamily="34" charset="0"/>
                <a:cs typeface="Calibri" panose="020F0502020204030204" pitchFamily="34" charset="0"/>
              </a:rPr>
              <a:t>едущий </a:t>
            </a:r>
            <a:r>
              <a:rPr lang="ru-RU" sz="1400" b="1" dirty="0">
                <a:solidFill>
                  <a:schemeClr val="bg1"/>
                </a:solidFill>
                <a:latin typeface="Calibri" pitchFamily="34" charset="0"/>
                <a:cs typeface="Calibri" panose="020F0502020204030204" pitchFamily="34" charset="0"/>
              </a:rPr>
              <a:t>эксперт-консультант в области бухгалтерского учета и налогообложения</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877"/>
            <a:ext cx="8229600" cy="857250"/>
          </a:xfrm>
        </p:spPr>
        <p:txBody>
          <a:bodyPr>
            <a:noAutofit/>
          </a:bodyPr>
          <a:lstStyle/>
          <a:p>
            <a:r>
              <a:rPr lang="ru-RU" sz="1800" b="1" dirty="0">
                <a:solidFill>
                  <a:srgbClr val="025373"/>
                </a:solidFill>
                <a:latin typeface="Calibri" panose="020F0502020204030204" pitchFamily="34" charset="0"/>
                <a:cs typeface="Calibri" panose="020F0502020204030204" pitchFamily="34" charset="0"/>
              </a:rPr>
              <a:t>Обратите внимание! </a:t>
            </a:r>
            <a:r>
              <a:rPr lang="ru-RU" sz="1800" dirty="0">
                <a:solidFill>
                  <a:srgbClr val="025373"/>
                </a:solidFill>
                <a:latin typeface="Calibri" panose="020F0502020204030204" pitchFamily="34" charset="0"/>
                <a:cs typeface="Calibri" panose="020F0502020204030204" pitchFamily="34" charset="0"/>
              </a:rPr>
              <a:t>Правила, предписывающие определять место реализации по месту нахождения движимого имущества, не применяются в отношении </a:t>
            </a:r>
            <a:r>
              <a:rPr lang="ru-RU" sz="1800" b="1" dirty="0">
                <a:solidFill>
                  <a:srgbClr val="025373"/>
                </a:solidFill>
                <a:latin typeface="Calibri" panose="020F0502020204030204" pitchFamily="34" charset="0"/>
                <a:cs typeface="Calibri" panose="020F0502020204030204" pitchFamily="34" charset="0"/>
              </a:rPr>
              <a:t>услуг по сдаче движимого имущества в аренду</a:t>
            </a:r>
            <a:r>
              <a:rPr lang="ru-RU" sz="1800" dirty="0">
                <a:solidFill>
                  <a:srgbClr val="025373"/>
                </a:solidFill>
                <a:latin typeface="Calibri" panose="020F0502020204030204" pitchFamily="34" charset="0"/>
                <a:cs typeface="Calibri" panose="020F0502020204030204" pitchFamily="34" charset="0"/>
              </a:rPr>
              <a:t>.</a:t>
            </a:r>
            <a:br>
              <a:rPr lang="ru-RU" sz="1800" dirty="0">
                <a:solidFill>
                  <a:srgbClr val="025373"/>
                </a:solidFill>
                <a:latin typeface="Calibri" panose="020F0502020204030204" pitchFamily="34" charset="0"/>
                <a:cs typeface="Calibri" panose="020F0502020204030204" pitchFamily="34" charset="0"/>
              </a:rPr>
            </a:br>
            <a:endParaRPr lang="ru-RU" sz="1800" dirty="0">
              <a:solidFill>
                <a:srgbClr val="025373"/>
              </a:solidFill>
              <a:latin typeface="Calibri" panose="020F0502020204030204" pitchFamily="34" charset="0"/>
              <a:cs typeface="Calibri" panose="020F0502020204030204" pitchFamily="34" charset="0"/>
            </a:endParaRPr>
          </a:p>
        </p:txBody>
      </p:sp>
      <p:sp>
        <p:nvSpPr>
          <p:cNvPr id="3" name="Объект 2"/>
          <p:cNvSpPr>
            <a:spLocks noGrp="1"/>
          </p:cNvSpPr>
          <p:nvPr>
            <p:ph idx="1"/>
          </p:nvPr>
        </p:nvSpPr>
        <p:spPr>
          <a:xfrm>
            <a:off x="467544" y="1059582"/>
            <a:ext cx="8003232" cy="3394472"/>
          </a:xfrm>
        </p:spPr>
        <p:txBody>
          <a:bodyPr>
            <a:noAutofit/>
          </a:bodyPr>
          <a:lstStyle/>
          <a:p>
            <a:pPr algn="just"/>
            <a:endParaRPr lang="ru-RU" sz="1600" dirty="0">
              <a:solidFill>
                <a:srgbClr val="025373"/>
              </a:solidFill>
              <a:latin typeface="Calibri" panose="020F0502020204030204" pitchFamily="34" charset="0"/>
              <a:cs typeface="Calibri" panose="020F0502020204030204" pitchFamily="34" charset="0"/>
            </a:endParaRPr>
          </a:p>
          <a:p>
            <a:pPr marL="50800" indent="482600" algn="just">
              <a:buNone/>
            </a:pPr>
            <a:r>
              <a:rPr lang="ru-RU" sz="1600" dirty="0">
                <a:solidFill>
                  <a:srgbClr val="025373"/>
                </a:solidFill>
                <a:latin typeface="Calibri" panose="020F0502020204030204" pitchFamily="34" charset="0"/>
                <a:cs typeface="Calibri" panose="020F0502020204030204" pitchFamily="34" charset="0"/>
              </a:rPr>
              <a:t>Место реализации услуг </a:t>
            </a:r>
            <a:r>
              <a:rPr lang="ru-RU" sz="1600" b="1" dirty="0">
                <a:solidFill>
                  <a:srgbClr val="025373"/>
                </a:solidFill>
                <a:latin typeface="Calibri" panose="020F0502020204030204" pitchFamily="34" charset="0"/>
                <a:cs typeface="Calibri" panose="020F0502020204030204" pitchFamily="34" charset="0"/>
              </a:rPr>
              <a:t>по сдаче в аренду движимого имущества </a:t>
            </a:r>
            <a:r>
              <a:rPr lang="ru-RU" sz="1600" dirty="0">
                <a:solidFill>
                  <a:srgbClr val="025373"/>
                </a:solidFill>
                <a:latin typeface="Calibri" panose="020F0502020204030204" pitchFamily="34" charset="0"/>
                <a:cs typeface="Calibri" panose="020F0502020204030204" pitchFamily="34" charset="0"/>
              </a:rPr>
              <a:t>(за исключением наземных автотранспортных средств) определяется по месту деятельности </a:t>
            </a:r>
            <a:r>
              <a:rPr lang="ru-RU" sz="1600" b="1" dirty="0">
                <a:solidFill>
                  <a:srgbClr val="025373"/>
                </a:solidFill>
                <a:latin typeface="Calibri" panose="020F0502020204030204" pitchFamily="34" charset="0"/>
                <a:cs typeface="Calibri" panose="020F0502020204030204" pitchFamily="34" charset="0"/>
              </a:rPr>
              <a:t>арендатора</a:t>
            </a:r>
            <a:r>
              <a:rPr lang="ru-RU" sz="1600" dirty="0">
                <a:solidFill>
                  <a:srgbClr val="025373"/>
                </a:solidFill>
                <a:latin typeface="Calibri" panose="020F0502020204030204" pitchFamily="34" charset="0"/>
                <a:cs typeface="Calibri" panose="020F0502020204030204" pitchFamily="34" charset="0"/>
              </a:rPr>
              <a:t> (</a:t>
            </a:r>
            <a:r>
              <a:rPr lang="ru-RU" sz="1600" dirty="0" err="1">
                <a:solidFill>
                  <a:srgbClr val="025373"/>
                </a:solidFill>
                <a:latin typeface="Calibri" panose="020F0502020204030204" pitchFamily="34" charset="0"/>
                <a:cs typeface="Calibri" panose="020F0502020204030204" pitchFamily="34" charset="0"/>
              </a:rPr>
              <a:t>пп</a:t>
            </a:r>
            <a:r>
              <a:rPr lang="ru-RU" sz="1600" dirty="0">
                <a:solidFill>
                  <a:srgbClr val="025373"/>
                </a:solidFill>
                <a:latin typeface="Calibri" panose="020F0502020204030204" pitchFamily="34" charset="0"/>
                <a:cs typeface="Calibri" panose="020F0502020204030204" pitchFamily="34" charset="0"/>
              </a:rPr>
              <a:t>. 4 п. 1 ст. 148 НК РФ).</a:t>
            </a:r>
          </a:p>
          <a:p>
            <a:pPr marL="51435" indent="0" algn="just">
              <a:buNone/>
            </a:pPr>
            <a:endParaRPr lang="ru-RU" sz="1600" dirty="0">
              <a:solidFill>
                <a:srgbClr val="025373"/>
              </a:solidFill>
              <a:latin typeface="Calibri" panose="020F0502020204030204" pitchFamily="34" charset="0"/>
              <a:cs typeface="Calibri" panose="020F0502020204030204" pitchFamily="34" charset="0"/>
            </a:endParaRPr>
          </a:p>
          <a:p>
            <a:pPr marL="50800" indent="482600" algn="just">
              <a:buNone/>
            </a:pPr>
            <a:r>
              <a:rPr lang="ru-RU" sz="1600" dirty="0">
                <a:solidFill>
                  <a:srgbClr val="025373"/>
                </a:solidFill>
                <a:latin typeface="Calibri" panose="020F0502020204030204" pitchFamily="34" charset="0"/>
                <a:cs typeface="Calibri" panose="020F0502020204030204" pitchFamily="34" charset="0"/>
              </a:rPr>
              <a:t>В отношении услуг </a:t>
            </a:r>
            <a:r>
              <a:rPr lang="ru-RU" sz="1600" b="1" dirty="0">
                <a:solidFill>
                  <a:srgbClr val="025373"/>
                </a:solidFill>
                <a:latin typeface="Calibri" panose="020F0502020204030204" pitchFamily="34" charset="0"/>
                <a:cs typeface="Calibri" panose="020F0502020204030204" pitchFamily="34" charset="0"/>
              </a:rPr>
              <a:t>по сдаче в аренду (лизинг) автотранспортных средств </a:t>
            </a:r>
            <a:r>
              <a:rPr lang="ru-RU" sz="1600" dirty="0">
                <a:solidFill>
                  <a:srgbClr val="025373"/>
                </a:solidFill>
                <a:latin typeface="Calibri" panose="020F0502020204030204" pitchFamily="34" charset="0"/>
                <a:cs typeface="Calibri" panose="020F0502020204030204" pitchFamily="34" charset="0"/>
              </a:rPr>
              <a:t>следует применять </a:t>
            </a:r>
            <a:r>
              <a:rPr lang="ru-RU" sz="1600" dirty="0" err="1">
                <a:solidFill>
                  <a:srgbClr val="025373"/>
                </a:solidFill>
                <a:latin typeface="Calibri" panose="020F0502020204030204" pitchFamily="34" charset="0"/>
                <a:cs typeface="Calibri" panose="020F0502020204030204" pitchFamily="34" charset="0"/>
              </a:rPr>
              <a:t>пп</a:t>
            </a:r>
            <a:r>
              <a:rPr lang="ru-RU" sz="1600" dirty="0">
                <a:solidFill>
                  <a:srgbClr val="025373"/>
                </a:solidFill>
                <a:latin typeface="Calibri" panose="020F0502020204030204" pitchFamily="34" charset="0"/>
                <a:cs typeface="Calibri" panose="020F0502020204030204" pitchFamily="34" charset="0"/>
              </a:rPr>
              <a:t>. 5 п. 1 ст. 148 НК РФ, согласно которому местом реализации услуг признается место деятельности </a:t>
            </a:r>
            <a:r>
              <a:rPr lang="ru-RU" sz="1600" b="1" dirty="0">
                <a:solidFill>
                  <a:srgbClr val="025373"/>
                </a:solidFill>
                <a:latin typeface="Calibri" panose="020F0502020204030204" pitchFamily="34" charset="0"/>
                <a:cs typeface="Calibri" panose="020F0502020204030204" pitchFamily="34" charset="0"/>
              </a:rPr>
              <a:t>арендодателя (лизингодателя).</a:t>
            </a:r>
          </a:p>
          <a:p>
            <a:pPr marL="51435" indent="0" algn="just">
              <a:buNone/>
            </a:pPr>
            <a:endParaRPr lang="ru-RU" sz="1600" b="1" dirty="0">
              <a:solidFill>
                <a:srgbClr val="025373"/>
              </a:solidFill>
              <a:latin typeface="Calibri" panose="020F0502020204030204" pitchFamily="34" charset="0"/>
              <a:cs typeface="Calibri" panose="020F0502020204030204" pitchFamily="34" charset="0"/>
            </a:endParaRPr>
          </a:p>
          <a:p>
            <a:pPr marL="51435" indent="0" algn="just">
              <a:buNone/>
            </a:pPr>
            <a:r>
              <a:rPr lang="ru-RU" sz="1600" b="1" dirty="0">
                <a:solidFill>
                  <a:srgbClr val="025373"/>
                </a:solidFill>
                <a:latin typeface="Calibri" panose="020F0502020204030204" pitchFamily="34" charset="0"/>
                <a:cs typeface="Calibri" panose="020F0502020204030204" pitchFamily="34" charset="0"/>
              </a:rPr>
              <a:t>ИСКЛЮЧЕНИЯ!</a:t>
            </a:r>
          </a:p>
          <a:p>
            <a:pPr marL="50800" indent="482600" algn="just">
              <a:buNone/>
            </a:pPr>
            <a:r>
              <a:rPr lang="ru-RU" sz="1600" b="1" dirty="0">
                <a:solidFill>
                  <a:srgbClr val="025373"/>
                </a:solidFill>
                <a:latin typeface="Calibri" panose="020F0502020204030204" pitchFamily="34" charset="0"/>
                <a:cs typeface="Calibri" panose="020F0502020204030204" pitchFamily="34" charset="0"/>
              </a:rPr>
              <a:t>Аренда вагонов </a:t>
            </a:r>
            <a:r>
              <a:rPr lang="ru-RU" sz="1600" dirty="0">
                <a:solidFill>
                  <a:srgbClr val="025373"/>
                </a:solidFill>
                <a:latin typeface="Calibri" panose="020F0502020204030204" pitchFamily="34" charset="0"/>
                <a:cs typeface="Calibri" panose="020F0502020204030204" pitchFamily="34" charset="0"/>
              </a:rPr>
              <a:t>по договору </a:t>
            </a:r>
            <a:r>
              <a:rPr lang="ru-RU" sz="1600" b="1" dirty="0">
                <a:solidFill>
                  <a:srgbClr val="025373"/>
                </a:solidFill>
                <a:latin typeface="Calibri" panose="020F0502020204030204" pitchFamily="34" charset="0"/>
                <a:cs typeface="Calibri" panose="020F0502020204030204" pitchFamily="34" charset="0"/>
              </a:rPr>
              <a:t>с контрагентом из ЕАЭС – по продавцу (арендодателю)</a:t>
            </a:r>
          </a:p>
          <a:p>
            <a:pPr marL="51435" indent="0" algn="just">
              <a:buNone/>
            </a:pPr>
            <a:r>
              <a:rPr lang="ru-RU" sz="1600" b="1" dirty="0">
                <a:solidFill>
                  <a:srgbClr val="025373"/>
                </a:solidFill>
                <a:latin typeface="Calibri" panose="020F0502020204030204" pitchFamily="34" charset="0"/>
                <a:cs typeface="Calibri" panose="020F0502020204030204" pitchFamily="34" charset="0"/>
              </a:rPr>
              <a:t>Аренда вагонов </a:t>
            </a:r>
            <a:r>
              <a:rPr lang="ru-RU" sz="1600" dirty="0">
                <a:solidFill>
                  <a:srgbClr val="025373"/>
                </a:solidFill>
                <a:latin typeface="Calibri" panose="020F0502020204030204" pitchFamily="34" charset="0"/>
                <a:cs typeface="Calibri" panose="020F0502020204030204" pitchFamily="34" charset="0"/>
              </a:rPr>
              <a:t>по договору </a:t>
            </a:r>
            <a:r>
              <a:rPr lang="ru-RU" sz="1600" b="1" dirty="0">
                <a:solidFill>
                  <a:srgbClr val="025373"/>
                </a:solidFill>
                <a:latin typeface="Calibri" panose="020F0502020204030204" pitchFamily="34" charset="0"/>
                <a:cs typeface="Calibri" panose="020F0502020204030204" pitchFamily="34" charset="0"/>
              </a:rPr>
              <a:t>с контрагентом из других стран – по покупателю (арендатору)</a:t>
            </a:r>
          </a:p>
          <a:p>
            <a:pPr marL="51435" indent="0" algn="just">
              <a:buNone/>
            </a:pPr>
            <a:endParaRPr lang="ru-RU" sz="1600" b="1" dirty="0">
              <a:solidFill>
                <a:srgbClr val="025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406653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71" y="411510"/>
            <a:ext cx="8229600" cy="857250"/>
          </a:xfrm>
        </p:spPr>
        <p:txBody>
          <a:bodyPr>
            <a:noAutofit/>
          </a:bodyPr>
          <a:lstStyle/>
          <a:p>
            <a:r>
              <a:rPr lang="ru-RU" sz="2200" b="1" dirty="0">
                <a:solidFill>
                  <a:srgbClr val="025373"/>
                </a:solidFill>
                <a:latin typeface="Calibri" panose="020F0502020204030204" pitchFamily="34" charset="0"/>
                <a:cs typeface="Calibri" panose="020F0502020204030204" pitchFamily="34" charset="0"/>
              </a:rPr>
              <a:t>4. Для каких работ (услуг) место реализации определяется по месту оказания услуг?</a:t>
            </a:r>
            <a:br>
              <a:rPr lang="ru-RU" sz="2200" b="1" dirty="0">
                <a:solidFill>
                  <a:srgbClr val="025373"/>
                </a:solidFill>
                <a:latin typeface="Calibri" panose="020F0502020204030204" pitchFamily="34" charset="0"/>
                <a:cs typeface="Calibri" panose="020F0502020204030204" pitchFamily="34" charset="0"/>
              </a:rPr>
            </a:br>
            <a:endParaRPr lang="ru-RU" sz="2200" b="1" dirty="0">
              <a:solidFill>
                <a:srgbClr val="025373"/>
              </a:solidFill>
              <a:latin typeface="Calibri" panose="020F0502020204030204" pitchFamily="34" charset="0"/>
              <a:cs typeface="Calibri" panose="020F0502020204030204" pitchFamily="34" charset="0"/>
            </a:endParaRPr>
          </a:p>
        </p:txBody>
      </p:sp>
      <p:sp>
        <p:nvSpPr>
          <p:cNvPr id="3" name="Объект 2"/>
          <p:cNvSpPr>
            <a:spLocks noGrp="1"/>
          </p:cNvSpPr>
          <p:nvPr>
            <p:ph idx="1"/>
          </p:nvPr>
        </p:nvSpPr>
        <p:spPr>
          <a:xfrm>
            <a:off x="570384" y="1491630"/>
            <a:ext cx="8003232" cy="3394472"/>
          </a:xfrm>
        </p:spPr>
        <p:txBody>
          <a:bodyPr>
            <a:noAutofit/>
          </a:bodyPr>
          <a:lstStyle/>
          <a:p>
            <a:pPr marL="0" indent="533400" algn="just">
              <a:buNone/>
            </a:pPr>
            <a:r>
              <a:rPr lang="ru-RU" sz="1600" b="1" dirty="0">
                <a:solidFill>
                  <a:srgbClr val="025373"/>
                </a:solidFill>
                <a:latin typeface="Calibri" panose="020F0502020204030204" pitchFamily="34" charset="0"/>
                <a:cs typeface="Calibri" panose="020F0502020204030204" pitchFamily="34" charset="0"/>
              </a:rPr>
              <a:t>Пример 8</a:t>
            </a:r>
            <a:r>
              <a:rPr lang="ru-RU" sz="1600" dirty="0">
                <a:solidFill>
                  <a:srgbClr val="025373"/>
                </a:solidFill>
                <a:latin typeface="Calibri" panose="020F0502020204030204" pitchFamily="34" charset="0"/>
                <a:cs typeface="Calibri" panose="020F0502020204030204" pitchFamily="34" charset="0"/>
              </a:rPr>
              <a:t>. Российская организация "Альфа" закупила в Германии производственное оборудование и заключила с немецким производителем</a:t>
            </a:r>
            <a:r>
              <a:rPr lang="ru-RU" sz="1600" b="1" dirty="0">
                <a:solidFill>
                  <a:srgbClr val="025373"/>
                </a:solidFill>
                <a:latin typeface="Calibri" panose="020F0502020204030204" pitchFamily="34" charset="0"/>
                <a:cs typeface="Calibri" panose="020F0502020204030204" pitchFamily="34" charset="0"/>
              </a:rPr>
              <a:t> договор об оказании услуг по обучению специалистов организации "Альфа</a:t>
            </a:r>
            <a:r>
              <a:rPr lang="ru-RU" sz="1600" dirty="0">
                <a:solidFill>
                  <a:srgbClr val="025373"/>
                </a:solidFill>
                <a:latin typeface="Calibri" panose="020F0502020204030204" pitchFamily="34" charset="0"/>
                <a:cs typeface="Calibri" panose="020F0502020204030204" pitchFamily="34" charset="0"/>
              </a:rPr>
              <a:t>".</a:t>
            </a:r>
          </a:p>
          <a:p>
            <a:pPr marL="0" indent="533400" algn="just">
              <a:buNone/>
            </a:pPr>
            <a:r>
              <a:rPr lang="ru-RU" sz="1600" b="1" dirty="0" smtClean="0">
                <a:solidFill>
                  <a:srgbClr val="025373"/>
                </a:solidFill>
                <a:latin typeface="Calibri" panose="020F0502020204030204" pitchFamily="34" charset="0"/>
                <a:cs typeface="Calibri" panose="020F0502020204030204" pitchFamily="34" charset="0"/>
              </a:rPr>
              <a:t>Обучение </a:t>
            </a:r>
            <a:r>
              <a:rPr lang="ru-RU" sz="1600" b="1" dirty="0">
                <a:solidFill>
                  <a:srgbClr val="025373"/>
                </a:solidFill>
                <a:latin typeface="Calibri" panose="020F0502020204030204" pitchFamily="34" charset="0"/>
                <a:cs typeface="Calibri" panose="020F0502020204030204" pitchFamily="34" charset="0"/>
              </a:rPr>
              <a:t>проходило на территории Германии</a:t>
            </a:r>
            <a:r>
              <a:rPr lang="ru-RU" sz="1600" dirty="0">
                <a:solidFill>
                  <a:srgbClr val="025373"/>
                </a:solidFill>
                <a:latin typeface="Calibri" panose="020F0502020204030204" pitchFamily="34" charset="0"/>
                <a:cs typeface="Calibri" panose="020F0502020204030204" pitchFamily="34" charset="0"/>
              </a:rPr>
              <a:t>. Поскольку услуги </a:t>
            </a:r>
            <a:r>
              <a:rPr lang="ru-RU" sz="1600" b="1" dirty="0">
                <a:solidFill>
                  <a:srgbClr val="025373"/>
                </a:solidFill>
                <a:latin typeface="Calibri" panose="020F0502020204030204" pitchFamily="34" charset="0"/>
                <a:cs typeface="Calibri" panose="020F0502020204030204" pitchFamily="34" charset="0"/>
              </a:rPr>
              <a:t>в сфере образования оказаны за пределами РФ, то местом их реализации территория РФ не признается </a:t>
            </a:r>
            <a:r>
              <a:rPr lang="ru-RU" sz="1600" dirty="0">
                <a:solidFill>
                  <a:srgbClr val="025373"/>
                </a:solidFill>
                <a:latin typeface="Calibri" panose="020F0502020204030204" pitchFamily="34" charset="0"/>
                <a:cs typeface="Calibri" panose="020F0502020204030204" pitchFamily="34" charset="0"/>
              </a:rPr>
              <a:t>и, следовательно, стоимость оказанных услуг НДС не облагается.</a:t>
            </a:r>
          </a:p>
          <a:p>
            <a:pPr marL="51435" indent="0" algn="just">
              <a:buNone/>
            </a:pPr>
            <a:endParaRPr lang="ru-RU" sz="1600" dirty="0">
              <a:solidFill>
                <a:srgbClr val="025373"/>
              </a:solidFill>
              <a:latin typeface="Calibri" panose="020F0502020204030204" pitchFamily="34" charset="0"/>
              <a:cs typeface="Calibri" panose="020F0502020204030204" pitchFamily="34" charset="0"/>
            </a:endParaRPr>
          </a:p>
          <a:p>
            <a:pPr marL="0" indent="533400" algn="just">
              <a:buNone/>
            </a:pPr>
            <a:r>
              <a:rPr lang="ru-RU" sz="1600" dirty="0">
                <a:solidFill>
                  <a:srgbClr val="025373"/>
                </a:solidFill>
                <a:latin typeface="Calibri" panose="020F0502020204030204" pitchFamily="34" charset="0"/>
                <a:cs typeface="Calibri" panose="020F0502020204030204" pitchFamily="34" charset="0"/>
              </a:rPr>
              <a:t>Если бы обучение проводилось немецкими специалистами на территории РФ, то местом реализации услуг следовало признать территорию РФ. Стоимость услуг в такой ситуации облагалась бы НДС.</a:t>
            </a:r>
          </a:p>
          <a:p>
            <a:pPr algn="just"/>
            <a:endParaRPr lang="ru-RU" sz="1600" dirty="0">
              <a:solidFill>
                <a:srgbClr val="025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401178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55526"/>
            <a:ext cx="8229600" cy="857250"/>
          </a:xfrm>
        </p:spPr>
        <p:txBody>
          <a:bodyPr>
            <a:noAutofit/>
          </a:bodyPr>
          <a:lstStyle/>
          <a:p>
            <a:r>
              <a:rPr lang="ru-RU" sz="2200" b="1" dirty="0">
                <a:solidFill>
                  <a:srgbClr val="025373"/>
                </a:solidFill>
                <a:latin typeface="Calibri" panose="020F0502020204030204" pitchFamily="34" charset="0"/>
                <a:cs typeface="Calibri" panose="020F0502020204030204" pitchFamily="34" charset="0"/>
              </a:rPr>
              <a:t>5. Для каких работ (услуг) место реализации определяется по месту нахождения покупателя?</a:t>
            </a:r>
            <a:r>
              <a:rPr lang="ru-RU" sz="2200" dirty="0">
                <a:solidFill>
                  <a:srgbClr val="025373"/>
                </a:solidFill>
                <a:latin typeface="Calibri" panose="020F0502020204030204" pitchFamily="34" charset="0"/>
                <a:cs typeface="Calibri" panose="020F0502020204030204" pitchFamily="34" charset="0"/>
              </a:rPr>
              <a:t/>
            </a:r>
            <a:br>
              <a:rPr lang="ru-RU" sz="2200" dirty="0">
                <a:solidFill>
                  <a:srgbClr val="025373"/>
                </a:solidFill>
                <a:latin typeface="Calibri" panose="020F0502020204030204" pitchFamily="34" charset="0"/>
                <a:cs typeface="Calibri" panose="020F0502020204030204" pitchFamily="34" charset="0"/>
              </a:rPr>
            </a:br>
            <a:endParaRPr lang="ru-RU" sz="2200" dirty="0">
              <a:solidFill>
                <a:srgbClr val="025373"/>
              </a:solidFill>
              <a:latin typeface="Calibri" panose="020F0502020204030204" pitchFamily="34" charset="0"/>
              <a:cs typeface="Calibri" panose="020F0502020204030204" pitchFamily="34" charset="0"/>
            </a:endParaRPr>
          </a:p>
        </p:txBody>
      </p:sp>
      <p:sp>
        <p:nvSpPr>
          <p:cNvPr id="3" name="Объект 2"/>
          <p:cNvSpPr>
            <a:spLocks noGrp="1"/>
          </p:cNvSpPr>
          <p:nvPr>
            <p:ph idx="1"/>
          </p:nvPr>
        </p:nvSpPr>
        <p:spPr>
          <a:xfrm>
            <a:off x="647564" y="1275606"/>
            <a:ext cx="7848872" cy="3394472"/>
          </a:xfrm>
        </p:spPr>
        <p:txBody>
          <a:bodyPr>
            <a:noAutofit/>
          </a:bodyPr>
          <a:lstStyle/>
          <a:p>
            <a:pPr marL="0" indent="533400" algn="just">
              <a:buNone/>
            </a:pPr>
            <a:r>
              <a:rPr lang="ru-RU" sz="1600" b="1" dirty="0">
                <a:solidFill>
                  <a:srgbClr val="025373"/>
                </a:solidFill>
                <a:latin typeface="Calibri" panose="020F0502020204030204" pitchFamily="34" charset="0"/>
                <a:cs typeface="Calibri" panose="020F0502020204030204" pitchFamily="34" charset="0"/>
              </a:rPr>
              <a:t>Пример 8.</a:t>
            </a:r>
            <a:r>
              <a:rPr lang="ru-RU" sz="1600" dirty="0">
                <a:solidFill>
                  <a:srgbClr val="025373"/>
                </a:solidFill>
                <a:latin typeface="Calibri" panose="020F0502020204030204" pitchFamily="34" charset="0"/>
                <a:cs typeface="Calibri" panose="020F0502020204030204" pitchFamily="34" charset="0"/>
              </a:rPr>
              <a:t> </a:t>
            </a:r>
          </a:p>
          <a:p>
            <a:pPr marL="0" indent="533400" algn="just">
              <a:buNone/>
            </a:pPr>
            <a:r>
              <a:rPr lang="ru-RU" sz="1600" dirty="0">
                <a:solidFill>
                  <a:srgbClr val="025373"/>
                </a:solidFill>
                <a:latin typeface="Calibri" panose="020F0502020204030204" pitchFamily="34" charset="0"/>
                <a:cs typeface="Calibri" panose="020F0502020204030204" pitchFamily="34" charset="0"/>
              </a:rPr>
              <a:t>ООО "Альфа" </a:t>
            </a:r>
            <a:r>
              <a:rPr lang="ru-RU" sz="1600" b="1" dirty="0">
                <a:solidFill>
                  <a:srgbClr val="025373"/>
                </a:solidFill>
                <a:latin typeface="Calibri" panose="020F0502020204030204" pitchFamily="34" charset="0"/>
                <a:cs typeface="Calibri" panose="020F0502020204030204" pitchFamily="34" charset="0"/>
              </a:rPr>
              <a:t>выполняет проектно-конструкторские работы </a:t>
            </a:r>
            <a:r>
              <a:rPr lang="ru-RU" sz="1600" dirty="0">
                <a:solidFill>
                  <a:srgbClr val="025373"/>
                </a:solidFill>
                <a:latin typeface="Calibri" panose="020F0502020204030204" pitchFamily="34" charset="0"/>
                <a:cs typeface="Calibri" panose="020F0502020204030204" pitchFamily="34" charset="0"/>
              </a:rPr>
              <a:t>по договорам с физическими и юридическими лицами.</a:t>
            </a:r>
          </a:p>
          <a:p>
            <a:pPr marL="0" indent="533400" algn="just">
              <a:buNone/>
            </a:pPr>
            <a:r>
              <a:rPr lang="ru-RU" sz="1600" dirty="0">
                <a:solidFill>
                  <a:srgbClr val="025373"/>
                </a:solidFill>
                <a:latin typeface="Calibri" panose="020F0502020204030204" pitchFamily="34" charset="0"/>
                <a:cs typeface="Calibri" panose="020F0502020204030204" pitchFamily="34" charset="0"/>
              </a:rPr>
              <a:t>В мае ООО "Альфа" заключило договор с ООО "Сигма" (российская компания) на выполнение работ по проектированию торгово-офисного здания, которое предполагается построить на территории Латвии. </a:t>
            </a:r>
            <a:r>
              <a:rPr lang="ru-RU" sz="1600" b="1" dirty="0">
                <a:solidFill>
                  <a:srgbClr val="025373"/>
                </a:solidFill>
                <a:latin typeface="Calibri" panose="020F0502020204030204" pitchFamily="34" charset="0"/>
                <a:cs typeface="Calibri" panose="020F0502020204030204" pitchFamily="34" charset="0"/>
              </a:rPr>
              <a:t>Поскольку покупатель осуществляет деятельность на территории РФ, местом реализации проектно-конструкторских работ, выполняемых ООО "Альфа", признается территория РФ</a:t>
            </a:r>
            <a:r>
              <a:rPr lang="ru-RU" sz="1600" dirty="0">
                <a:solidFill>
                  <a:srgbClr val="025373"/>
                </a:solidFill>
                <a:latin typeface="Calibri" panose="020F0502020204030204" pitchFamily="34" charset="0"/>
                <a:cs typeface="Calibri" panose="020F0502020204030204" pitchFamily="34" charset="0"/>
              </a:rPr>
              <a:t>. Соответственно, стоимость этих работ облагается НДС.</a:t>
            </a:r>
          </a:p>
          <a:p>
            <a:pPr marL="0" indent="533400" algn="just">
              <a:buNone/>
            </a:pPr>
            <a:r>
              <a:rPr lang="ru-RU" sz="1600" dirty="0">
                <a:solidFill>
                  <a:srgbClr val="025373"/>
                </a:solidFill>
                <a:latin typeface="Calibri" panose="020F0502020204030204" pitchFamily="34" charset="0"/>
                <a:cs typeface="Calibri" panose="020F0502020204030204" pitchFamily="34" charset="0"/>
              </a:rPr>
              <a:t>В июне ООО "Альфа" заключило </a:t>
            </a:r>
            <a:r>
              <a:rPr lang="ru-RU" sz="1600" b="1" dirty="0">
                <a:solidFill>
                  <a:srgbClr val="025373"/>
                </a:solidFill>
                <a:latin typeface="Calibri" panose="020F0502020204030204" pitchFamily="34" charset="0"/>
                <a:cs typeface="Calibri" panose="020F0502020204030204" pitchFamily="34" charset="0"/>
              </a:rPr>
              <a:t>аналогичный договор с латвийской фирмой. </a:t>
            </a:r>
            <a:r>
              <a:rPr lang="ru-RU" sz="1600" dirty="0">
                <a:solidFill>
                  <a:srgbClr val="025373"/>
                </a:solidFill>
                <a:latin typeface="Calibri" panose="020F0502020204030204" pitchFamily="34" charset="0"/>
                <a:cs typeface="Calibri" panose="020F0502020204030204" pitchFamily="34" charset="0"/>
              </a:rPr>
              <a:t>Поскольку покупатель осуществляет деятельность не на территории РФ, местом реализации проектно-конструкторских работ, выполняемых ООО "Альфа", </a:t>
            </a:r>
            <a:r>
              <a:rPr lang="ru-RU" sz="1600" b="1" dirty="0">
                <a:solidFill>
                  <a:srgbClr val="025373"/>
                </a:solidFill>
                <a:latin typeface="Calibri" panose="020F0502020204030204" pitchFamily="34" charset="0"/>
                <a:cs typeface="Calibri" panose="020F0502020204030204" pitchFamily="34" charset="0"/>
              </a:rPr>
              <a:t>территория РФ не признается</a:t>
            </a:r>
            <a:r>
              <a:rPr lang="ru-RU" sz="1600" dirty="0">
                <a:solidFill>
                  <a:srgbClr val="025373"/>
                </a:solidFill>
                <a:latin typeface="Calibri" panose="020F0502020204030204" pitchFamily="34" charset="0"/>
                <a:cs typeface="Calibri" panose="020F0502020204030204" pitchFamily="34" charset="0"/>
              </a:rPr>
              <a:t>. Поэтому стоимость выполняемых работ НДС не облагается.</a:t>
            </a:r>
          </a:p>
          <a:p>
            <a:pPr algn="just"/>
            <a:endParaRPr lang="ru-RU" sz="1600" dirty="0">
              <a:solidFill>
                <a:srgbClr val="025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564314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1193" y="329406"/>
            <a:ext cx="8081611" cy="857250"/>
          </a:xfrm>
        </p:spPr>
        <p:txBody>
          <a:bodyPr>
            <a:normAutofit/>
          </a:bodyPr>
          <a:lstStyle/>
          <a:p>
            <a:r>
              <a:rPr lang="ru-RU" sz="2200" b="1" dirty="0">
                <a:solidFill>
                  <a:srgbClr val="025373"/>
                </a:solidFill>
                <a:latin typeface="Calibri" panose="020F0502020204030204" pitchFamily="34" charset="0"/>
                <a:cs typeface="Calibri" panose="020F0502020204030204" pitchFamily="34" charset="0"/>
              </a:rPr>
              <a:t>Для каких работ (услуг) место реализации определяется по месту нахождения покупателя?</a:t>
            </a:r>
            <a:endParaRPr lang="ru-RU" sz="2200" dirty="0">
              <a:solidFill>
                <a:srgbClr val="025373"/>
              </a:solidFill>
              <a:latin typeface="Calibri" panose="020F0502020204030204" pitchFamily="34" charset="0"/>
              <a:cs typeface="Calibri" panose="020F0502020204030204" pitchFamily="34" charset="0"/>
            </a:endParaRPr>
          </a:p>
        </p:txBody>
      </p:sp>
      <p:sp>
        <p:nvSpPr>
          <p:cNvPr id="3" name="Объект 2"/>
          <p:cNvSpPr>
            <a:spLocks noGrp="1"/>
          </p:cNvSpPr>
          <p:nvPr>
            <p:ph idx="1"/>
          </p:nvPr>
        </p:nvSpPr>
        <p:spPr>
          <a:xfrm>
            <a:off x="605189" y="1419622"/>
            <a:ext cx="7933621" cy="3394472"/>
          </a:xfrm>
        </p:spPr>
        <p:txBody>
          <a:bodyPr>
            <a:normAutofit/>
          </a:bodyPr>
          <a:lstStyle/>
          <a:p>
            <a:pPr marL="0" indent="533400" algn="just">
              <a:buNone/>
            </a:pPr>
            <a:r>
              <a:rPr lang="ru-RU" sz="1600" b="1" dirty="0">
                <a:solidFill>
                  <a:srgbClr val="025373"/>
                </a:solidFill>
                <a:latin typeface="Calibri" panose="020F0502020204030204" pitchFamily="34" charset="0"/>
                <a:cs typeface="Calibri" panose="020F0502020204030204" pitchFamily="34" charset="0"/>
              </a:rPr>
              <a:t>Пример 9.</a:t>
            </a:r>
            <a:r>
              <a:rPr lang="ru-RU" sz="1600" dirty="0">
                <a:solidFill>
                  <a:srgbClr val="025373"/>
                </a:solidFill>
                <a:latin typeface="Calibri" panose="020F0502020204030204" pitchFamily="34" charset="0"/>
                <a:cs typeface="Calibri" panose="020F0502020204030204" pitchFamily="34" charset="0"/>
              </a:rPr>
              <a:t> </a:t>
            </a:r>
          </a:p>
          <a:p>
            <a:pPr marL="0" indent="533400" algn="just">
              <a:buNone/>
            </a:pPr>
            <a:r>
              <a:rPr lang="ru-RU" sz="1600" b="1" dirty="0">
                <a:solidFill>
                  <a:srgbClr val="025373"/>
                </a:solidFill>
                <a:latin typeface="Calibri" panose="020F0502020204030204" pitchFamily="34" charset="0"/>
                <a:cs typeface="Calibri" panose="020F0502020204030204" pitchFamily="34" charset="0"/>
              </a:rPr>
              <a:t>Российская торговая фирма </a:t>
            </a:r>
            <a:r>
              <a:rPr lang="ru-RU" sz="1600" dirty="0">
                <a:solidFill>
                  <a:srgbClr val="025373"/>
                </a:solidFill>
                <a:latin typeface="Calibri" panose="020F0502020204030204" pitchFamily="34" charset="0"/>
                <a:cs typeface="Calibri" panose="020F0502020204030204" pitchFamily="34" charset="0"/>
              </a:rPr>
              <a:t>обратилась к </a:t>
            </a:r>
            <a:r>
              <a:rPr lang="ru-RU" sz="1600" b="1" dirty="0">
                <a:solidFill>
                  <a:srgbClr val="025373"/>
                </a:solidFill>
                <a:latin typeface="Calibri" panose="020F0502020204030204" pitchFamily="34" charset="0"/>
                <a:cs typeface="Calibri" panose="020F0502020204030204" pitchFamily="34" charset="0"/>
              </a:rPr>
              <a:t>американской фирме А </a:t>
            </a:r>
            <a:r>
              <a:rPr lang="ru-RU" sz="1600" dirty="0">
                <a:solidFill>
                  <a:srgbClr val="025373"/>
                </a:solidFill>
                <a:latin typeface="Calibri" panose="020F0502020204030204" pitchFamily="34" charset="0"/>
                <a:cs typeface="Calibri" panose="020F0502020204030204" pitchFamily="34" charset="0"/>
              </a:rPr>
              <a:t>с просьбой </a:t>
            </a:r>
            <a:r>
              <a:rPr lang="ru-RU" sz="1600" b="1" dirty="0">
                <a:solidFill>
                  <a:srgbClr val="025373"/>
                </a:solidFill>
                <a:latin typeface="Calibri" panose="020F0502020204030204" pitchFamily="34" charset="0"/>
                <a:cs typeface="Calibri" panose="020F0502020204030204" pitchFamily="34" charset="0"/>
              </a:rPr>
              <a:t>найти иностранную компанию Б</a:t>
            </a:r>
            <a:r>
              <a:rPr lang="ru-RU" sz="1600" dirty="0">
                <a:solidFill>
                  <a:srgbClr val="025373"/>
                </a:solidFill>
                <a:latin typeface="Calibri" panose="020F0502020204030204" pitchFamily="34" charset="0"/>
                <a:cs typeface="Calibri" panose="020F0502020204030204" pitchFamily="34" charset="0"/>
              </a:rPr>
              <a:t>, оказывающую рекламные услуги по продвижению товаров.</a:t>
            </a:r>
            <a:br>
              <a:rPr lang="ru-RU" sz="1600" dirty="0">
                <a:solidFill>
                  <a:srgbClr val="025373"/>
                </a:solidFill>
                <a:latin typeface="Calibri" panose="020F0502020204030204" pitchFamily="34" charset="0"/>
                <a:cs typeface="Calibri" panose="020F0502020204030204" pitchFamily="34" charset="0"/>
              </a:rPr>
            </a:br>
            <a:r>
              <a:rPr lang="ru-RU" sz="1600" dirty="0" smtClean="0">
                <a:solidFill>
                  <a:srgbClr val="025373"/>
                </a:solidFill>
                <a:latin typeface="Calibri" panose="020F0502020204030204" pitchFamily="34" charset="0"/>
                <a:cs typeface="Calibri" panose="020F0502020204030204" pitchFamily="34" charset="0"/>
              </a:rPr>
              <a:t>            В </a:t>
            </a:r>
            <a:r>
              <a:rPr lang="ru-RU" sz="1600" dirty="0">
                <a:solidFill>
                  <a:srgbClr val="025373"/>
                </a:solidFill>
                <a:latin typeface="Calibri" panose="020F0502020204030204" pitchFamily="34" charset="0"/>
                <a:cs typeface="Calibri" panose="020F0502020204030204" pitchFamily="34" charset="0"/>
              </a:rPr>
              <a:t>данном случае </a:t>
            </a:r>
            <a:r>
              <a:rPr lang="ru-RU" sz="1600" b="1" dirty="0">
                <a:solidFill>
                  <a:srgbClr val="025373"/>
                </a:solidFill>
                <a:latin typeface="Calibri" panose="020F0502020204030204" pitchFamily="34" charset="0"/>
                <a:cs typeface="Calibri" panose="020F0502020204030204" pitchFamily="34" charset="0"/>
              </a:rPr>
              <a:t>местом реализации услуги, оказанной фирмой А</a:t>
            </a:r>
            <a:r>
              <a:rPr lang="ru-RU" sz="1600" dirty="0">
                <a:solidFill>
                  <a:srgbClr val="025373"/>
                </a:solidFill>
                <a:latin typeface="Calibri" panose="020F0502020204030204" pitchFamily="34" charset="0"/>
                <a:cs typeface="Calibri" panose="020F0502020204030204" pitchFamily="34" charset="0"/>
              </a:rPr>
              <a:t>, признается территория РФ, поскольку местом осуществления деятельности покупателя является территория РФ.</a:t>
            </a:r>
          </a:p>
          <a:p>
            <a:pPr algn="just"/>
            <a:endParaRPr lang="ru-RU" sz="1600" dirty="0">
              <a:solidFill>
                <a:srgbClr val="025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531531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83518"/>
            <a:ext cx="8091264" cy="857250"/>
          </a:xfrm>
        </p:spPr>
        <p:txBody>
          <a:bodyPr>
            <a:noAutofit/>
          </a:bodyPr>
          <a:lstStyle/>
          <a:p>
            <a:r>
              <a:rPr lang="ru-RU" sz="2200" b="1" dirty="0">
                <a:solidFill>
                  <a:srgbClr val="025373"/>
                </a:solidFill>
                <a:latin typeface="Calibri" panose="020F0502020204030204" pitchFamily="34" charset="0"/>
                <a:cs typeface="Calibri" panose="020F0502020204030204" pitchFamily="34" charset="0"/>
              </a:rPr>
              <a:t>Для каких работ (услуг) место реализации определяется по месту нахождения покупателя?</a:t>
            </a:r>
            <a:r>
              <a:rPr lang="ru-RU" sz="2200" dirty="0">
                <a:solidFill>
                  <a:srgbClr val="025373"/>
                </a:solidFill>
                <a:latin typeface="Calibri" panose="020F0502020204030204" pitchFamily="34" charset="0"/>
                <a:cs typeface="Calibri" panose="020F0502020204030204" pitchFamily="34" charset="0"/>
              </a:rPr>
              <a:t/>
            </a:r>
            <a:br>
              <a:rPr lang="ru-RU" sz="2200" dirty="0">
                <a:solidFill>
                  <a:srgbClr val="025373"/>
                </a:solidFill>
                <a:latin typeface="Calibri" panose="020F0502020204030204" pitchFamily="34" charset="0"/>
                <a:cs typeface="Calibri" panose="020F0502020204030204" pitchFamily="34" charset="0"/>
              </a:rPr>
            </a:br>
            <a:endParaRPr lang="ru-RU" sz="2200" dirty="0">
              <a:solidFill>
                <a:srgbClr val="025373"/>
              </a:solidFill>
              <a:latin typeface="Calibri" panose="020F0502020204030204" pitchFamily="34" charset="0"/>
              <a:cs typeface="Calibri" panose="020F0502020204030204" pitchFamily="34" charset="0"/>
            </a:endParaRPr>
          </a:p>
        </p:txBody>
      </p:sp>
      <p:sp>
        <p:nvSpPr>
          <p:cNvPr id="3" name="Объект 2"/>
          <p:cNvSpPr>
            <a:spLocks noGrp="1"/>
          </p:cNvSpPr>
          <p:nvPr>
            <p:ph idx="1"/>
          </p:nvPr>
        </p:nvSpPr>
        <p:spPr>
          <a:xfrm>
            <a:off x="457200" y="1563638"/>
            <a:ext cx="8229600" cy="3394472"/>
          </a:xfrm>
        </p:spPr>
        <p:txBody>
          <a:bodyPr>
            <a:normAutofit/>
          </a:bodyPr>
          <a:lstStyle/>
          <a:p>
            <a:pPr marL="0" indent="533400" algn="just">
              <a:buNone/>
            </a:pPr>
            <a:r>
              <a:rPr lang="ru-RU" sz="1600" b="1" dirty="0">
                <a:solidFill>
                  <a:srgbClr val="025373"/>
                </a:solidFill>
                <a:latin typeface="Calibri" panose="020F0502020204030204" pitchFamily="34" charset="0"/>
                <a:cs typeface="Calibri" panose="020F0502020204030204" pitchFamily="34" charset="0"/>
              </a:rPr>
              <a:t>Пример 10. </a:t>
            </a:r>
            <a:r>
              <a:rPr lang="ru-RU" sz="1600" dirty="0">
                <a:solidFill>
                  <a:srgbClr val="025373"/>
                </a:solidFill>
                <a:latin typeface="Calibri" panose="020F0502020204030204" pitchFamily="34" charset="0"/>
                <a:cs typeface="Calibri" panose="020F0502020204030204" pitchFamily="34" charset="0"/>
              </a:rPr>
              <a:t>Российская торговая фирма "Альфа" решила принять участие в международной выставке-ярмарке на территории Германии. Фирма "Альфа" </a:t>
            </a:r>
            <a:r>
              <a:rPr lang="ru-RU" sz="1600" b="1" dirty="0">
                <a:solidFill>
                  <a:srgbClr val="025373"/>
                </a:solidFill>
                <a:latin typeface="Calibri" panose="020F0502020204030204" pitchFamily="34" charset="0"/>
                <a:cs typeface="Calibri" panose="020F0502020204030204" pitchFamily="34" charset="0"/>
              </a:rPr>
              <a:t>обратилась к немецкому рекламному агенту с просьбой найти компанию</a:t>
            </a:r>
            <a:r>
              <a:rPr lang="ru-RU" sz="1600" dirty="0">
                <a:solidFill>
                  <a:srgbClr val="025373"/>
                </a:solidFill>
                <a:latin typeface="Calibri" panose="020F0502020204030204" pitchFamily="34" charset="0"/>
                <a:cs typeface="Calibri" panose="020F0502020204030204" pitchFamily="34" charset="0"/>
              </a:rPr>
              <a:t>, которая могла бы красиво оформить выставочное место.</a:t>
            </a:r>
          </a:p>
          <a:p>
            <a:pPr marL="0" indent="533400" algn="just">
              <a:buNone/>
            </a:pPr>
            <a:r>
              <a:rPr lang="ru-RU" sz="1600" dirty="0">
                <a:solidFill>
                  <a:srgbClr val="025373"/>
                </a:solidFill>
                <a:latin typeface="Calibri" panose="020F0502020204030204" pitchFamily="34" charset="0"/>
                <a:cs typeface="Calibri" panose="020F0502020204030204" pitchFamily="34" charset="0"/>
              </a:rPr>
              <a:t>В данном случае </a:t>
            </a:r>
            <a:r>
              <a:rPr lang="ru-RU" sz="1600" b="1" dirty="0">
                <a:solidFill>
                  <a:srgbClr val="025373"/>
                </a:solidFill>
                <a:latin typeface="Calibri" panose="020F0502020204030204" pitchFamily="34" charset="0"/>
                <a:cs typeface="Calibri" panose="020F0502020204030204" pitchFamily="34" charset="0"/>
              </a:rPr>
              <a:t>местом реализации услуги, оказанной рекламным агентством, признается территория РФ, </a:t>
            </a:r>
            <a:r>
              <a:rPr lang="ru-RU" sz="1600" dirty="0">
                <a:solidFill>
                  <a:srgbClr val="025373"/>
                </a:solidFill>
                <a:latin typeface="Calibri" panose="020F0502020204030204" pitchFamily="34" charset="0"/>
                <a:cs typeface="Calibri" panose="020F0502020204030204" pitchFamily="34" charset="0"/>
              </a:rPr>
              <a:t>поскольку местом осуществления деятельности покупателя является территория РФ. Соответственно, эти услуги облагаются НДС.</a:t>
            </a:r>
          </a:p>
          <a:p>
            <a:pPr marL="51435" indent="0" algn="just">
              <a:buNone/>
            </a:pPr>
            <a:endParaRPr lang="ru-RU" sz="1600" dirty="0">
              <a:solidFill>
                <a:srgbClr val="025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880107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07680" y="681540"/>
            <a:ext cx="5238582" cy="35643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9532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03648" y="810315"/>
            <a:ext cx="6198840" cy="39684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Прямоугольник 1"/>
          <p:cNvSpPr/>
          <p:nvPr/>
        </p:nvSpPr>
        <p:spPr>
          <a:xfrm>
            <a:off x="1403648" y="365437"/>
            <a:ext cx="6198840" cy="400110"/>
          </a:xfrm>
          <a:prstGeom prst="rect">
            <a:avLst/>
          </a:prstGeom>
        </p:spPr>
        <p:txBody>
          <a:bodyPr wrap="square">
            <a:spAutoFit/>
          </a:bodyPr>
          <a:lstStyle/>
          <a:p>
            <a:pPr algn="ctr" defTabSz="685800" fontAlgn="auto">
              <a:spcBef>
                <a:spcPts val="0"/>
              </a:spcBef>
              <a:spcAft>
                <a:spcPts val="0"/>
              </a:spcAft>
            </a:pPr>
            <a:r>
              <a:rPr lang="ru-RU" sz="2000" b="1" dirty="0">
                <a:solidFill>
                  <a:srgbClr val="025373"/>
                </a:solidFill>
                <a:latin typeface="Calibri" panose="020F0502020204030204" pitchFamily="34" charset="0"/>
                <a:cs typeface="Calibri" panose="020F0502020204030204" pitchFamily="34" charset="0"/>
              </a:rPr>
              <a:t>Статья 83. Учет организаций и физических лиц</a:t>
            </a:r>
          </a:p>
        </p:txBody>
      </p:sp>
    </p:spTree>
    <p:extLst>
      <p:ext uri="{BB962C8B-B14F-4D97-AF65-F5344CB8AC3E}">
        <p14:creationId xmlns:p14="http://schemas.microsoft.com/office/powerpoint/2010/main" xmlns="" val="4164615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632" y="592001"/>
            <a:ext cx="6478075" cy="3959498"/>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871880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553829"/>
            <a:ext cx="8496944" cy="400110"/>
          </a:xfrm>
          <a:prstGeom prst="rect">
            <a:avLst/>
          </a:prstGeom>
        </p:spPr>
        <p:txBody>
          <a:bodyPr wrap="square">
            <a:spAutoFit/>
          </a:bodyPr>
          <a:lstStyle/>
          <a:p>
            <a:pPr defTabSz="685800" fontAlgn="auto">
              <a:spcBef>
                <a:spcPts val="0"/>
              </a:spcBef>
              <a:spcAft>
                <a:spcPts val="0"/>
              </a:spcAft>
            </a:pPr>
            <a:r>
              <a:rPr lang="ru-RU" sz="2000" b="1" dirty="0">
                <a:solidFill>
                  <a:srgbClr val="025373"/>
                </a:solidFill>
                <a:latin typeface="Calibri" panose="020F0502020204030204" pitchFamily="34" charset="0"/>
                <a:cs typeface="Calibri" panose="020F0502020204030204" pitchFamily="34" charset="0"/>
              </a:rPr>
              <a:t>Если иностранный контрагент не зарегистрировался в налоговых органах </a:t>
            </a:r>
          </a:p>
        </p:txBody>
      </p:sp>
      <p:sp>
        <p:nvSpPr>
          <p:cNvPr id="4" name="Прямоугольник 3"/>
          <p:cNvSpPr/>
          <p:nvPr/>
        </p:nvSpPr>
        <p:spPr>
          <a:xfrm>
            <a:off x="3600596" y="1211873"/>
            <a:ext cx="4715821" cy="1323439"/>
          </a:xfrm>
          <a:prstGeom prst="rect">
            <a:avLst/>
          </a:prstGeom>
        </p:spPr>
        <p:txBody>
          <a:bodyPr wrap="square">
            <a:spAutoFit/>
          </a:bodyPr>
          <a:lstStyle/>
          <a:p>
            <a:pPr algn="just" defTabSz="685800" fontAlgn="auto">
              <a:spcBef>
                <a:spcPts val="0"/>
              </a:spcBef>
              <a:spcAft>
                <a:spcPts val="0"/>
              </a:spcAft>
            </a:pPr>
            <a:endParaRPr lang="ru-RU" sz="1600" dirty="0">
              <a:solidFill>
                <a:srgbClr val="025373"/>
              </a:solidFill>
              <a:latin typeface="Calibri" panose="020F0502020204030204" pitchFamily="34" charset="0"/>
              <a:cs typeface="Calibri" panose="020F0502020204030204" pitchFamily="34" charset="0"/>
            </a:endParaRPr>
          </a:p>
          <a:p>
            <a:pPr indent="533400" algn="just" defTabSz="685800" fontAlgn="auto">
              <a:spcBef>
                <a:spcPts val="0"/>
              </a:spcBef>
              <a:spcAft>
                <a:spcPts val="0"/>
              </a:spcAft>
            </a:pPr>
            <a:r>
              <a:rPr lang="ru-RU" sz="1600" dirty="0">
                <a:solidFill>
                  <a:srgbClr val="025373"/>
                </a:solidFill>
                <a:latin typeface="Calibri" panose="020F0502020204030204" pitchFamily="34" charset="0"/>
                <a:cs typeface="Calibri" panose="020F0502020204030204" pitchFamily="34" charset="0"/>
              </a:rPr>
              <a:t>Ответственность для российской организации за неуплату НДС иностранной организацией, оказывающей услуги в электронной форме, нормами Кодекса не предусмотрена.</a:t>
            </a:r>
          </a:p>
        </p:txBody>
      </p:sp>
      <p:sp>
        <p:nvSpPr>
          <p:cNvPr id="6" name="Прямоугольник 5"/>
          <p:cNvSpPr/>
          <p:nvPr/>
        </p:nvSpPr>
        <p:spPr>
          <a:xfrm>
            <a:off x="3600596" y="3003813"/>
            <a:ext cx="4859835" cy="1323439"/>
          </a:xfrm>
          <a:prstGeom prst="rect">
            <a:avLst/>
          </a:prstGeom>
        </p:spPr>
        <p:txBody>
          <a:bodyPr wrap="square">
            <a:spAutoFit/>
          </a:bodyPr>
          <a:lstStyle/>
          <a:p>
            <a:pPr indent="533400" algn="just" defTabSz="685800" fontAlgn="auto">
              <a:spcBef>
                <a:spcPts val="0"/>
              </a:spcBef>
              <a:spcAft>
                <a:spcPts val="0"/>
              </a:spcAft>
            </a:pPr>
            <a:r>
              <a:rPr lang="ru-RU" sz="1600" dirty="0">
                <a:solidFill>
                  <a:srgbClr val="025373"/>
                </a:solidFill>
                <a:latin typeface="Calibri" panose="020F0502020204030204" pitchFamily="34" charset="0"/>
                <a:cs typeface="Calibri" panose="020F0502020204030204" pitchFamily="34" charset="0"/>
              </a:rPr>
              <a:t>В случае добровольной уплаты налога на добавленную стоимость российской организацией или индивидуальным предпринимателем в качестве налогового агента вычеты уплаченных сумм налога положениями главы 21 Кодекса не предусмотрены.</a:t>
            </a:r>
          </a:p>
        </p:txBody>
      </p:sp>
      <p:sp>
        <p:nvSpPr>
          <p:cNvPr id="2" name="Прямоугольник 1"/>
          <p:cNvSpPr/>
          <p:nvPr/>
        </p:nvSpPr>
        <p:spPr>
          <a:xfrm>
            <a:off x="827583" y="1419622"/>
            <a:ext cx="1869421" cy="1115690"/>
          </a:xfrm>
          <a:prstGeom prst="rect">
            <a:avLst/>
          </a:prstGeom>
        </p:spPr>
        <p:txBody>
          <a:bodyPr wrap="square">
            <a:spAutoFit/>
          </a:bodyPr>
          <a:lstStyle/>
          <a:p>
            <a:pPr marR="128588" defTabSz="685800" fontAlgn="auto">
              <a:spcBef>
                <a:spcPts val="0"/>
              </a:spcBef>
              <a:spcAft>
                <a:spcPts val="338"/>
              </a:spcAft>
            </a:pPr>
            <a:r>
              <a:rPr lang="ru-RU" sz="1600" b="1" dirty="0">
                <a:solidFill>
                  <a:srgbClr val="025373"/>
                </a:solidFill>
                <a:latin typeface="Calibri" panose="020F0502020204030204" pitchFamily="34" charset="0"/>
                <a:ea typeface="Cambria" pitchFamily="18" charset="0"/>
                <a:cs typeface="Calibri" panose="020F0502020204030204" pitchFamily="34" charset="0"/>
              </a:rPr>
              <a:t>Письмо Минфина России от </a:t>
            </a:r>
            <a:r>
              <a:rPr lang="ru-RU" sz="1600" b="1" dirty="0" smtClean="0">
                <a:solidFill>
                  <a:srgbClr val="025373"/>
                </a:solidFill>
                <a:latin typeface="Calibri" panose="020F0502020204030204" pitchFamily="34" charset="0"/>
                <a:ea typeface="Cambria" pitchFamily="18" charset="0"/>
                <a:cs typeface="Calibri" panose="020F0502020204030204" pitchFamily="34" charset="0"/>
              </a:rPr>
              <a:t>29.03.2019 г. </a:t>
            </a:r>
            <a:endParaRPr lang="ru-RU" sz="1600" b="1" dirty="0">
              <a:solidFill>
                <a:srgbClr val="025373"/>
              </a:solidFill>
              <a:latin typeface="Calibri" panose="020F0502020204030204" pitchFamily="34" charset="0"/>
              <a:ea typeface="Cambria" pitchFamily="18" charset="0"/>
              <a:cs typeface="Calibri" panose="020F0502020204030204" pitchFamily="34" charset="0"/>
            </a:endParaRPr>
          </a:p>
          <a:p>
            <a:pPr marR="128588" defTabSz="685800" fontAlgn="auto">
              <a:spcBef>
                <a:spcPts val="0"/>
              </a:spcBef>
              <a:spcAft>
                <a:spcPts val="338"/>
              </a:spcAft>
            </a:pPr>
            <a:r>
              <a:rPr lang="ru-RU" sz="1600" b="1" dirty="0">
                <a:solidFill>
                  <a:srgbClr val="025373"/>
                </a:solidFill>
                <a:latin typeface="Calibri" panose="020F0502020204030204" pitchFamily="34" charset="0"/>
                <a:ea typeface="Cambria" pitchFamily="18" charset="0"/>
                <a:cs typeface="Calibri" panose="020F0502020204030204" pitchFamily="34" charset="0"/>
              </a:rPr>
              <a:t>N 03-07-08/23438</a:t>
            </a:r>
          </a:p>
        </p:txBody>
      </p:sp>
      <p:sp>
        <p:nvSpPr>
          <p:cNvPr id="5" name="Прямоугольник 4"/>
          <p:cNvSpPr/>
          <p:nvPr/>
        </p:nvSpPr>
        <p:spPr>
          <a:xfrm>
            <a:off x="830370" y="3147814"/>
            <a:ext cx="1869421" cy="1115690"/>
          </a:xfrm>
          <a:prstGeom prst="rect">
            <a:avLst/>
          </a:prstGeom>
        </p:spPr>
        <p:txBody>
          <a:bodyPr wrap="square">
            <a:spAutoFit/>
          </a:bodyPr>
          <a:lstStyle/>
          <a:p>
            <a:pPr marR="128588" defTabSz="685800" fontAlgn="auto">
              <a:spcBef>
                <a:spcPts val="0"/>
              </a:spcBef>
              <a:spcAft>
                <a:spcPts val="338"/>
              </a:spcAft>
            </a:pPr>
            <a:r>
              <a:rPr lang="ru-RU" sz="1600" b="1" dirty="0">
                <a:solidFill>
                  <a:srgbClr val="025373"/>
                </a:solidFill>
                <a:latin typeface="Calibri" panose="020F0502020204030204" pitchFamily="34" charset="0"/>
                <a:ea typeface="Cambria" pitchFamily="18" charset="0"/>
                <a:cs typeface="Calibri" panose="020F0502020204030204" pitchFamily="34" charset="0"/>
              </a:rPr>
              <a:t>Письмо Минфина России от </a:t>
            </a:r>
            <a:r>
              <a:rPr lang="en-US" sz="1600" b="1" dirty="0" smtClean="0">
                <a:solidFill>
                  <a:srgbClr val="025373"/>
                </a:solidFill>
                <a:latin typeface="Calibri" panose="020F0502020204030204" pitchFamily="34" charset="0"/>
                <a:ea typeface="Cambria" pitchFamily="18" charset="0"/>
                <a:cs typeface="Calibri" panose="020F0502020204030204" pitchFamily="34" charset="0"/>
              </a:rPr>
              <a:t>24.10.2018</a:t>
            </a:r>
            <a:r>
              <a:rPr lang="ru-RU" sz="1600" b="1" dirty="0" smtClean="0">
                <a:solidFill>
                  <a:srgbClr val="025373"/>
                </a:solidFill>
                <a:latin typeface="Calibri" panose="020F0502020204030204" pitchFamily="34" charset="0"/>
                <a:ea typeface="Cambria" pitchFamily="18" charset="0"/>
                <a:cs typeface="Calibri" panose="020F0502020204030204" pitchFamily="34" charset="0"/>
              </a:rPr>
              <a:t> г.</a:t>
            </a:r>
            <a:r>
              <a:rPr lang="en-US" sz="1600" b="1" dirty="0" smtClean="0">
                <a:solidFill>
                  <a:srgbClr val="025373"/>
                </a:solidFill>
                <a:latin typeface="Calibri" panose="020F0502020204030204" pitchFamily="34" charset="0"/>
                <a:ea typeface="Cambria" pitchFamily="18" charset="0"/>
                <a:cs typeface="Calibri" panose="020F0502020204030204" pitchFamily="34" charset="0"/>
              </a:rPr>
              <a:t> </a:t>
            </a:r>
            <a:endParaRPr lang="ru-RU" sz="1600" b="1" dirty="0">
              <a:solidFill>
                <a:srgbClr val="025373"/>
              </a:solidFill>
              <a:latin typeface="Calibri" panose="020F0502020204030204" pitchFamily="34" charset="0"/>
              <a:ea typeface="Cambria" pitchFamily="18" charset="0"/>
              <a:cs typeface="Calibri" panose="020F0502020204030204" pitchFamily="34" charset="0"/>
            </a:endParaRPr>
          </a:p>
          <a:p>
            <a:pPr marR="128588" defTabSz="685800" fontAlgn="auto">
              <a:spcBef>
                <a:spcPts val="0"/>
              </a:spcBef>
              <a:spcAft>
                <a:spcPts val="338"/>
              </a:spcAft>
            </a:pPr>
            <a:r>
              <a:rPr lang="en-US" sz="1600" b="1" dirty="0">
                <a:solidFill>
                  <a:srgbClr val="025373"/>
                </a:solidFill>
                <a:latin typeface="Calibri" panose="020F0502020204030204" pitchFamily="34" charset="0"/>
                <a:ea typeface="Cambria" pitchFamily="18" charset="0"/>
                <a:cs typeface="Calibri" panose="020F0502020204030204" pitchFamily="34" charset="0"/>
              </a:rPr>
              <a:t>N 03-07-08/76139</a:t>
            </a:r>
          </a:p>
        </p:txBody>
      </p:sp>
    </p:spTree>
    <p:extLst>
      <p:ext uri="{BB962C8B-B14F-4D97-AF65-F5344CB8AC3E}">
        <p14:creationId xmlns:p14="http://schemas.microsoft.com/office/powerpoint/2010/main" xmlns="" val="3048348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35326" y="384991"/>
            <a:ext cx="6273347" cy="369332"/>
          </a:xfrm>
          <a:prstGeom prst="rect">
            <a:avLst/>
          </a:prstGeom>
        </p:spPr>
        <p:txBody>
          <a:bodyPr wrap="square">
            <a:spAutoFit/>
          </a:bodyPr>
          <a:lstStyle/>
          <a:p>
            <a:pPr defTabSz="685800" fontAlgn="auto">
              <a:spcBef>
                <a:spcPts val="0"/>
              </a:spcBef>
              <a:spcAft>
                <a:spcPts val="0"/>
              </a:spcAft>
            </a:pPr>
            <a:r>
              <a:rPr lang="ru-RU" b="1" dirty="0">
                <a:solidFill>
                  <a:srgbClr val="025373"/>
                </a:solidFill>
                <a:latin typeface="Calibri" panose="020F0502020204030204" pitchFamily="34" charset="0"/>
                <a:cs typeface="Calibri" panose="020F0502020204030204" pitchFamily="34" charset="0"/>
              </a:rPr>
              <a:t>Возможна ли уплата налога иным лицом ?</a:t>
            </a:r>
          </a:p>
        </p:txBody>
      </p:sp>
      <p:sp>
        <p:nvSpPr>
          <p:cNvPr id="2" name="Прямоугольник 1"/>
          <p:cNvSpPr/>
          <p:nvPr/>
        </p:nvSpPr>
        <p:spPr>
          <a:xfrm>
            <a:off x="2915816" y="794961"/>
            <a:ext cx="5472608" cy="1815882"/>
          </a:xfrm>
          <a:prstGeom prst="rect">
            <a:avLst/>
          </a:prstGeom>
        </p:spPr>
        <p:txBody>
          <a:bodyPr wrap="square">
            <a:spAutoFit/>
          </a:bodyPr>
          <a:lstStyle/>
          <a:p>
            <a:pPr defTabSz="685800" fontAlgn="auto">
              <a:spcBef>
                <a:spcPts val="0"/>
              </a:spcBef>
              <a:spcAft>
                <a:spcPts val="0"/>
              </a:spcAft>
            </a:pPr>
            <a:endParaRPr lang="ru-RU" sz="1600" dirty="0">
              <a:solidFill>
                <a:srgbClr val="025373"/>
              </a:solidFill>
              <a:latin typeface="Calibri" panose="020F0502020204030204" pitchFamily="34" charset="0"/>
              <a:cs typeface="Calibri" panose="020F0502020204030204" pitchFamily="34" charset="0"/>
            </a:endParaRPr>
          </a:p>
          <a:p>
            <a:pPr indent="533400" defTabSz="685800" fontAlgn="auto">
              <a:spcBef>
                <a:spcPts val="0"/>
              </a:spcBef>
              <a:spcAft>
                <a:spcPts val="0"/>
              </a:spcAft>
            </a:pPr>
            <a:r>
              <a:rPr lang="ru-RU" sz="1600" dirty="0">
                <a:solidFill>
                  <a:srgbClr val="025373"/>
                </a:solidFill>
                <a:latin typeface="Calibri" panose="020F0502020204030204" pitchFamily="34" charset="0"/>
                <a:cs typeface="Calibri" panose="020F0502020204030204" pitchFamily="34" charset="0"/>
              </a:rPr>
              <a:t>Уплата налога может быть произведена за налогоплательщика иным лицом.</a:t>
            </a:r>
          </a:p>
          <a:p>
            <a:pPr indent="533400" defTabSz="685800" fontAlgn="auto">
              <a:spcBef>
                <a:spcPts val="0"/>
              </a:spcBef>
              <a:spcAft>
                <a:spcPts val="0"/>
              </a:spcAft>
            </a:pPr>
            <a:r>
              <a:rPr lang="ru-RU" sz="1600" dirty="0">
                <a:solidFill>
                  <a:srgbClr val="025373"/>
                </a:solidFill>
                <a:latin typeface="Calibri" panose="020F0502020204030204" pitchFamily="34" charset="0"/>
                <a:cs typeface="Calibri" panose="020F0502020204030204" pitchFamily="34" charset="0"/>
              </a:rPr>
              <a:t>Иное лицо не вправе требовать возврата из бюджетной системы Российской Федерации уплаченного за налогоплательщика налога.</a:t>
            </a:r>
          </a:p>
          <a:p>
            <a:pPr defTabSz="685800" fontAlgn="auto">
              <a:spcBef>
                <a:spcPts val="0"/>
              </a:spcBef>
              <a:spcAft>
                <a:spcPts val="0"/>
              </a:spcAft>
            </a:pPr>
            <a:endParaRPr lang="ru-RU" sz="1600" dirty="0">
              <a:solidFill>
                <a:srgbClr val="025373"/>
              </a:solidFill>
              <a:latin typeface="Calibri" panose="020F0502020204030204" pitchFamily="34" charset="0"/>
              <a:cs typeface="Calibri" panose="020F0502020204030204" pitchFamily="34" charset="0"/>
            </a:endParaRPr>
          </a:p>
        </p:txBody>
      </p:sp>
      <p:sp>
        <p:nvSpPr>
          <p:cNvPr id="5" name="Прямоугольник 4"/>
          <p:cNvSpPr/>
          <p:nvPr/>
        </p:nvSpPr>
        <p:spPr>
          <a:xfrm>
            <a:off x="2915816" y="2494410"/>
            <a:ext cx="5544616" cy="2062103"/>
          </a:xfrm>
          <a:prstGeom prst="rect">
            <a:avLst/>
          </a:prstGeom>
        </p:spPr>
        <p:txBody>
          <a:bodyPr wrap="square">
            <a:spAutoFit/>
          </a:bodyPr>
          <a:lstStyle/>
          <a:p>
            <a:pPr indent="533400" algn="just" defTabSz="685800" fontAlgn="auto">
              <a:spcBef>
                <a:spcPts val="0"/>
              </a:spcBef>
              <a:spcAft>
                <a:spcPts val="0"/>
              </a:spcAft>
            </a:pPr>
            <a:r>
              <a:rPr lang="ru-RU" sz="1600" dirty="0">
                <a:solidFill>
                  <a:srgbClr val="025373"/>
                </a:solidFill>
                <a:latin typeface="Calibri" panose="020F0502020204030204" pitchFamily="34" charset="0"/>
                <a:cs typeface="Calibri" panose="020F0502020204030204" pitchFamily="34" charset="0"/>
              </a:rPr>
              <a:t>Российское юридическое лицо может уплатить НДС за иностранную организацию, осуществляющую деятельность на территории Российской Федерации через филиал, в порядке, установленном пунктом 1 статьи 174 Кодекса.</a:t>
            </a:r>
          </a:p>
          <a:p>
            <a:pPr indent="533400" algn="just" defTabSz="685800" fontAlgn="auto">
              <a:spcBef>
                <a:spcPts val="0"/>
              </a:spcBef>
              <a:spcAft>
                <a:spcPts val="0"/>
              </a:spcAft>
            </a:pPr>
            <a:r>
              <a:rPr lang="ru-RU" sz="1600" dirty="0">
                <a:solidFill>
                  <a:srgbClr val="025373"/>
                </a:solidFill>
                <a:latin typeface="Calibri" panose="020F0502020204030204" pitchFamily="34" charset="0"/>
                <a:cs typeface="Calibri" panose="020F0502020204030204" pitchFamily="34" charset="0"/>
              </a:rPr>
              <a:t>При этом необходимо, чтобы </a:t>
            </a:r>
            <a:r>
              <a:rPr lang="ru-RU" sz="1600" b="1" dirty="0">
                <a:solidFill>
                  <a:srgbClr val="025373"/>
                </a:solidFill>
                <a:latin typeface="Calibri" panose="020F0502020204030204" pitchFamily="34" charset="0"/>
                <a:cs typeface="Calibri" panose="020F0502020204030204" pitchFamily="34" charset="0"/>
              </a:rPr>
              <a:t>платежные документы на перечисление налога позволяли идентифицировать,</a:t>
            </a:r>
            <a:r>
              <a:rPr lang="ru-RU" sz="1600" dirty="0">
                <a:solidFill>
                  <a:srgbClr val="025373"/>
                </a:solidFill>
                <a:latin typeface="Calibri" panose="020F0502020204030204" pitchFamily="34" charset="0"/>
                <a:cs typeface="Calibri" panose="020F0502020204030204" pitchFamily="34" charset="0"/>
              </a:rPr>
              <a:t> что соответствующая сумма уплачена за определенного налогоплательщика.</a:t>
            </a:r>
          </a:p>
        </p:txBody>
      </p:sp>
      <p:sp>
        <p:nvSpPr>
          <p:cNvPr id="4" name="Прямоугольник 3"/>
          <p:cNvSpPr/>
          <p:nvPr/>
        </p:nvSpPr>
        <p:spPr>
          <a:xfrm>
            <a:off x="467544" y="1097531"/>
            <a:ext cx="1815753" cy="338554"/>
          </a:xfrm>
          <a:prstGeom prst="rect">
            <a:avLst/>
          </a:prstGeom>
        </p:spPr>
        <p:txBody>
          <a:bodyPr wrap="none">
            <a:spAutoFit/>
          </a:bodyPr>
          <a:lstStyle/>
          <a:p>
            <a:pPr marR="128588" defTabSz="685800" fontAlgn="auto">
              <a:spcBef>
                <a:spcPts val="0"/>
              </a:spcBef>
              <a:spcAft>
                <a:spcPts val="338"/>
              </a:spcAft>
            </a:pPr>
            <a:r>
              <a:rPr lang="ru-RU" sz="1600" b="1" dirty="0">
                <a:solidFill>
                  <a:srgbClr val="025373"/>
                </a:solidFill>
                <a:latin typeface="Calibri" panose="020F0502020204030204" pitchFamily="34" charset="0"/>
                <a:ea typeface="Cambria" pitchFamily="18" charset="0"/>
                <a:cs typeface="Calibri" panose="020F0502020204030204" pitchFamily="34" charset="0"/>
              </a:rPr>
              <a:t>П</a:t>
            </a:r>
            <a:r>
              <a:rPr lang="ru-RU" sz="1600" b="1" dirty="0" smtClean="0">
                <a:solidFill>
                  <a:srgbClr val="025373"/>
                </a:solidFill>
                <a:latin typeface="Calibri" panose="020F0502020204030204" pitchFamily="34" charset="0"/>
                <a:ea typeface="Cambria" pitchFamily="18" charset="0"/>
                <a:cs typeface="Calibri" panose="020F0502020204030204" pitchFamily="34" charset="0"/>
              </a:rPr>
              <a:t>. 1. ст. 45 </a:t>
            </a:r>
            <a:r>
              <a:rPr lang="ru-RU" sz="1600" b="1" dirty="0">
                <a:solidFill>
                  <a:srgbClr val="025373"/>
                </a:solidFill>
                <a:latin typeface="Calibri" panose="020F0502020204030204" pitchFamily="34" charset="0"/>
                <a:ea typeface="Cambria" pitchFamily="18" charset="0"/>
                <a:cs typeface="Calibri" panose="020F0502020204030204" pitchFamily="34" charset="0"/>
              </a:rPr>
              <a:t>НК РФ</a:t>
            </a:r>
          </a:p>
        </p:txBody>
      </p:sp>
      <p:sp>
        <p:nvSpPr>
          <p:cNvPr id="6" name="Прямоугольник 5"/>
          <p:cNvSpPr/>
          <p:nvPr/>
        </p:nvSpPr>
        <p:spPr>
          <a:xfrm>
            <a:off x="467544" y="2509433"/>
            <a:ext cx="1944216" cy="1115690"/>
          </a:xfrm>
          <a:prstGeom prst="rect">
            <a:avLst/>
          </a:prstGeom>
        </p:spPr>
        <p:txBody>
          <a:bodyPr wrap="square">
            <a:spAutoFit/>
          </a:bodyPr>
          <a:lstStyle/>
          <a:p>
            <a:pPr marR="128588" defTabSz="685800" fontAlgn="auto">
              <a:spcBef>
                <a:spcPts val="0"/>
              </a:spcBef>
              <a:spcAft>
                <a:spcPts val="338"/>
              </a:spcAft>
            </a:pPr>
            <a:r>
              <a:rPr lang="ru-RU" sz="1600" b="1" dirty="0">
                <a:solidFill>
                  <a:srgbClr val="025373"/>
                </a:solidFill>
                <a:latin typeface="Calibri" panose="020F0502020204030204" pitchFamily="34" charset="0"/>
                <a:ea typeface="Cambria" pitchFamily="18" charset="0"/>
                <a:cs typeface="Calibri" panose="020F0502020204030204" pitchFamily="34" charset="0"/>
              </a:rPr>
              <a:t>Письмо ФНС России от </a:t>
            </a:r>
            <a:r>
              <a:rPr lang="ru-RU" sz="1600" b="1" dirty="0" smtClean="0">
                <a:solidFill>
                  <a:srgbClr val="025373"/>
                </a:solidFill>
                <a:latin typeface="Calibri" panose="020F0502020204030204" pitchFamily="34" charset="0"/>
                <a:ea typeface="Cambria" pitchFamily="18" charset="0"/>
                <a:cs typeface="Calibri" panose="020F0502020204030204" pitchFamily="34" charset="0"/>
              </a:rPr>
              <a:t>17.04.2018 г. </a:t>
            </a:r>
            <a:endParaRPr lang="ru-RU" sz="1600" b="1" dirty="0">
              <a:solidFill>
                <a:srgbClr val="025373"/>
              </a:solidFill>
              <a:latin typeface="Calibri" panose="020F0502020204030204" pitchFamily="34" charset="0"/>
              <a:ea typeface="Cambria" pitchFamily="18" charset="0"/>
              <a:cs typeface="Calibri" panose="020F0502020204030204" pitchFamily="34" charset="0"/>
            </a:endParaRPr>
          </a:p>
          <a:p>
            <a:pPr marR="128588" defTabSz="685800" fontAlgn="auto">
              <a:spcBef>
                <a:spcPts val="0"/>
              </a:spcBef>
              <a:spcAft>
                <a:spcPts val="338"/>
              </a:spcAft>
            </a:pPr>
            <a:r>
              <a:rPr lang="ru-RU" sz="1600" b="1" dirty="0">
                <a:solidFill>
                  <a:srgbClr val="025373"/>
                </a:solidFill>
                <a:latin typeface="Calibri" panose="020F0502020204030204" pitchFamily="34" charset="0"/>
                <a:ea typeface="Cambria" pitchFamily="18" charset="0"/>
                <a:cs typeface="Calibri" panose="020F0502020204030204" pitchFamily="34" charset="0"/>
              </a:rPr>
              <a:t>N СД-4-3/7280@</a:t>
            </a:r>
          </a:p>
        </p:txBody>
      </p:sp>
    </p:spTree>
    <p:extLst>
      <p:ext uri="{BB962C8B-B14F-4D97-AF65-F5344CB8AC3E}">
        <p14:creationId xmlns:p14="http://schemas.microsoft.com/office/powerpoint/2010/main" xmlns="" val="2018835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57250"/>
          </a:xfrm>
        </p:spPr>
        <p:txBody>
          <a:bodyPr>
            <a:normAutofit/>
          </a:bodyPr>
          <a:lstStyle/>
          <a:p>
            <a:pPr algn="ctr"/>
            <a:r>
              <a:rPr lang="ru-RU" sz="2200" b="1" dirty="0">
                <a:solidFill>
                  <a:srgbClr val="025373"/>
                </a:solidFill>
                <a:latin typeface="Calibri" panose="020F0502020204030204" pitchFamily="34" charset="0"/>
                <a:cs typeface="Calibri" panose="020F0502020204030204" pitchFamily="34" charset="0"/>
              </a:rPr>
              <a:t>Программа</a:t>
            </a:r>
          </a:p>
        </p:txBody>
      </p:sp>
      <p:sp>
        <p:nvSpPr>
          <p:cNvPr id="3" name="Объект 2"/>
          <p:cNvSpPr>
            <a:spLocks noGrp="1"/>
          </p:cNvSpPr>
          <p:nvPr>
            <p:ph idx="1"/>
          </p:nvPr>
        </p:nvSpPr>
        <p:spPr>
          <a:xfrm>
            <a:off x="570384" y="987574"/>
            <a:ext cx="8003232" cy="3967089"/>
          </a:xfrm>
        </p:spPr>
        <p:txBody>
          <a:bodyPr>
            <a:normAutofit fontScale="92500" lnSpcReduction="20000"/>
          </a:bodyPr>
          <a:lstStyle/>
          <a:p>
            <a:pPr marL="51435" indent="0" algn="just">
              <a:buNone/>
            </a:pPr>
            <a:r>
              <a:rPr lang="ru-RU" sz="1400" dirty="0">
                <a:solidFill>
                  <a:srgbClr val="025373"/>
                </a:solidFill>
                <a:latin typeface="Calibri" panose="020F0502020204030204" pitchFamily="34" charset="0"/>
                <a:cs typeface="Calibri" panose="020F0502020204030204" pitchFamily="34" charset="0"/>
              </a:rPr>
              <a:t>1. Что считается территорией РФ?</a:t>
            </a:r>
          </a:p>
          <a:p>
            <a:pPr marL="51435" indent="0" algn="just">
              <a:buNone/>
            </a:pPr>
            <a:r>
              <a:rPr lang="ru-RU" sz="1400" dirty="0">
                <a:solidFill>
                  <a:srgbClr val="025373"/>
                </a:solidFill>
                <a:latin typeface="Calibri" panose="020F0502020204030204" pitchFamily="34" charset="0"/>
                <a:cs typeface="Calibri" panose="020F0502020204030204" pitchFamily="34" charset="0"/>
              </a:rPr>
              <a:t>2. Как определить место реализации товаров?</a:t>
            </a:r>
          </a:p>
          <a:p>
            <a:pPr marL="51435" indent="0" algn="just">
              <a:buNone/>
            </a:pPr>
            <a:r>
              <a:rPr lang="ru-RU" sz="1400" dirty="0">
                <a:solidFill>
                  <a:srgbClr val="025373"/>
                </a:solidFill>
                <a:latin typeface="Calibri" panose="020F0502020204030204" pitchFamily="34" charset="0"/>
                <a:cs typeface="Calibri" panose="020F0502020204030204" pitchFamily="34" charset="0"/>
              </a:rPr>
              <a:t>3. Как определить место реализации работ, услуг: </a:t>
            </a:r>
          </a:p>
          <a:p>
            <a:pPr marL="50800" indent="130175" algn="just">
              <a:buNone/>
            </a:pPr>
            <a:r>
              <a:rPr lang="ru-RU" sz="1400" dirty="0">
                <a:solidFill>
                  <a:srgbClr val="025373"/>
                </a:solidFill>
                <a:latin typeface="Calibri" panose="020F0502020204030204" pitchFamily="34" charset="0"/>
                <a:cs typeface="Calibri" panose="020F0502020204030204" pitchFamily="34" charset="0"/>
              </a:rPr>
              <a:t> - Связанных с недвижимым имуществом</a:t>
            </a:r>
          </a:p>
          <a:p>
            <a:pPr marL="50800" indent="130175" algn="just">
              <a:buNone/>
            </a:pPr>
            <a:r>
              <a:rPr lang="ru-RU" sz="1400" dirty="0">
                <a:solidFill>
                  <a:srgbClr val="025373"/>
                </a:solidFill>
                <a:latin typeface="Calibri" panose="020F0502020204030204" pitchFamily="34" charset="0"/>
                <a:cs typeface="Calibri" panose="020F0502020204030204" pitchFamily="34" charset="0"/>
              </a:rPr>
              <a:t> - Связанных с движимым имуществом.</a:t>
            </a:r>
          </a:p>
          <a:p>
            <a:pPr marL="51435" indent="0" algn="just">
              <a:buNone/>
            </a:pPr>
            <a:r>
              <a:rPr lang="ru-RU" sz="1400" dirty="0">
                <a:solidFill>
                  <a:srgbClr val="025373"/>
                </a:solidFill>
                <a:latin typeface="Calibri" panose="020F0502020204030204" pitchFamily="34" charset="0"/>
                <a:cs typeface="Calibri" panose="020F0502020204030204" pitchFamily="34" charset="0"/>
              </a:rPr>
              <a:t>4. </a:t>
            </a:r>
            <a:r>
              <a:rPr lang="ru-RU" sz="1400" dirty="0" smtClean="0">
                <a:solidFill>
                  <a:srgbClr val="025373"/>
                </a:solidFill>
                <a:latin typeface="Calibri" panose="020F0502020204030204" pitchFamily="34" charset="0"/>
                <a:cs typeface="Calibri" panose="020F0502020204030204" pitchFamily="34" charset="0"/>
              </a:rPr>
              <a:t> Для </a:t>
            </a:r>
            <a:r>
              <a:rPr lang="ru-RU" sz="1400" dirty="0">
                <a:solidFill>
                  <a:srgbClr val="025373"/>
                </a:solidFill>
                <a:latin typeface="Calibri" panose="020F0502020204030204" pitchFamily="34" charset="0"/>
                <a:cs typeface="Calibri" panose="020F0502020204030204" pitchFamily="34" charset="0"/>
              </a:rPr>
              <a:t>каких работ (услуг) место реализации определяется по месту оказания услуг?</a:t>
            </a:r>
          </a:p>
          <a:p>
            <a:pPr marL="51435" indent="0" algn="just">
              <a:buNone/>
            </a:pPr>
            <a:r>
              <a:rPr lang="ru-RU" sz="1400" dirty="0">
                <a:solidFill>
                  <a:srgbClr val="025373"/>
                </a:solidFill>
                <a:latin typeface="Calibri" panose="020F0502020204030204" pitchFamily="34" charset="0"/>
                <a:cs typeface="Calibri" panose="020F0502020204030204" pitchFamily="34" charset="0"/>
              </a:rPr>
              <a:t>5. </a:t>
            </a:r>
            <a:r>
              <a:rPr lang="ru-RU" sz="1400" dirty="0" smtClean="0">
                <a:solidFill>
                  <a:srgbClr val="025373"/>
                </a:solidFill>
                <a:latin typeface="Calibri" panose="020F0502020204030204" pitchFamily="34" charset="0"/>
                <a:cs typeface="Calibri" panose="020F0502020204030204" pitchFamily="34" charset="0"/>
              </a:rPr>
              <a:t> Для </a:t>
            </a:r>
            <a:r>
              <a:rPr lang="ru-RU" sz="1400" dirty="0">
                <a:solidFill>
                  <a:srgbClr val="025373"/>
                </a:solidFill>
                <a:latin typeface="Calibri" panose="020F0502020204030204" pitchFamily="34" charset="0"/>
                <a:cs typeface="Calibri" panose="020F0502020204030204" pitchFamily="34" charset="0"/>
              </a:rPr>
              <a:t>каких работ (услуг) место реализации определяется по месту нахождения покупателя?</a:t>
            </a:r>
          </a:p>
          <a:p>
            <a:pPr marL="51435" indent="0" algn="just">
              <a:buNone/>
            </a:pPr>
            <a:r>
              <a:rPr lang="ru-RU" sz="1400" dirty="0">
                <a:solidFill>
                  <a:srgbClr val="025373"/>
                </a:solidFill>
                <a:latin typeface="Calibri" panose="020F0502020204030204" pitchFamily="34" charset="0"/>
                <a:cs typeface="Calibri" panose="020F0502020204030204" pitchFamily="34" charset="0"/>
              </a:rPr>
              <a:t>6. </a:t>
            </a:r>
            <a:r>
              <a:rPr lang="ru-RU" sz="1400" dirty="0" smtClean="0">
                <a:solidFill>
                  <a:srgbClr val="025373"/>
                </a:solidFill>
                <a:latin typeface="Calibri" panose="020F0502020204030204" pitchFamily="34" charset="0"/>
                <a:cs typeface="Calibri" panose="020F0502020204030204" pitchFamily="34" charset="0"/>
              </a:rPr>
              <a:t> Для </a:t>
            </a:r>
            <a:r>
              <a:rPr lang="ru-RU" sz="1400" dirty="0">
                <a:solidFill>
                  <a:srgbClr val="025373"/>
                </a:solidFill>
                <a:latin typeface="Calibri" panose="020F0502020204030204" pitchFamily="34" charset="0"/>
                <a:cs typeface="Calibri" panose="020F0502020204030204" pitchFamily="34" charset="0"/>
              </a:rPr>
              <a:t>каких работ (услуг)  место реализации определяется по месту нахождения  продавца?</a:t>
            </a:r>
          </a:p>
          <a:p>
            <a:pPr marL="51435" indent="0" algn="just">
              <a:buNone/>
            </a:pPr>
            <a:r>
              <a:rPr lang="ru-RU" sz="1400" dirty="0">
                <a:solidFill>
                  <a:srgbClr val="025373"/>
                </a:solidFill>
                <a:latin typeface="Calibri" panose="020F0502020204030204" pitchFamily="34" charset="0"/>
                <a:cs typeface="Calibri" panose="020F0502020204030204" pitchFamily="34" charset="0"/>
              </a:rPr>
              <a:t>7. </a:t>
            </a:r>
            <a:r>
              <a:rPr lang="ru-RU" sz="1400" dirty="0" smtClean="0">
                <a:solidFill>
                  <a:srgbClr val="025373"/>
                </a:solidFill>
                <a:latin typeface="Calibri" panose="020F0502020204030204" pitchFamily="34" charset="0"/>
                <a:cs typeface="Calibri" panose="020F0502020204030204" pitchFamily="34" charset="0"/>
              </a:rPr>
              <a:t> Как </a:t>
            </a:r>
            <a:r>
              <a:rPr lang="ru-RU" sz="1400" dirty="0">
                <a:solidFill>
                  <a:srgbClr val="025373"/>
                </a:solidFill>
                <a:latin typeface="Calibri" panose="020F0502020204030204" pitchFamily="34" charset="0"/>
                <a:cs typeface="Calibri" panose="020F0502020204030204" pitchFamily="34" charset="0"/>
              </a:rPr>
              <a:t>определяется место реализации вспомогательных работ (услуг) для целей уплаты НДС</a:t>
            </a:r>
          </a:p>
          <a:p>
            <a:pPr marL="51435" indent="0" algn="just">
              <a:buNone/>
            </a:pPr>
            <a:r>
              <a:rPr lang="ru-RU" sz="1400" dirty="0">
                <a:solidFill>
                  <a:srgbClr val="025373"/>
                </a:solidFill>
                <a:latin typeface="Calibri" panose="020F0502020204030204" pitchFamily="34" charset="0"/>
                <a:cs typeface="Calibri" panose="020F0502020204030204" pitchFamily="34" charset="0"/>
              </a:rPr>
              <a:t>8. Как определяется место реализации услуг по перевозке и транспортировке, а так же непосредственно связанных с ними услуг</a:t>
            </a:r>
            <a:r>
              <a:rPr lang="en-US" sz="1400" dirty="0">
                <a:solidFill>
                  <a:srgbClr val="025373"/>
                </a:solidFill>
                <a:latin typeface="Calibri" panose="020F0502020204030204" pitchFamily="34" charset="0"/>
                <a:cs typeface="Calibri" panose="020F0502020204030204" pitchFamily="34" charset="0"/>
              </a:rPr>
              <a:t>?</a:t>
            </a:r>
            <a:endParaRPr lang="ru-RU" sz="1400" dirty="0">
              <a:solidFill>
                <a:srgbClr val="025373"/>
              </a:solidFill>
              <a:latin typeface="Calibri" panose="020F0502020204030204" pitchFamily="34" charset="0"/>
              <a:cs typeface="Calibri" panose="020F0502020204030204" pitchFamily="34" charset="0"/>
            </a:endParaRPr>
          </a:p>
          <a:p>
            <a:pPr marL="51435" indent="0" algn="just">
              <a:buNone/>
            </a:pPr>
            <a:r>
              <a:rPr lang="ru-RU" sz="1400" dirty="0">
                <a:solidFill>
                  <a:srgbClr val="025373"/>
                </a:solidFill>
                <a:latin typeface="Calibri" panose="020F0502020204030204" pitchFamily="34" charset="0"/>
                <a:cs typeface="Calibri" panose="020F0502020204030204" pitchFamily="34" charset="0"/>
              </a:rPr>
              <a:t>9. </a:t>
            </a:r>
            <a:r>
              <a:rPr lang="ru-RU" sz="1400" dirty="0" smtClean="0">
                <a:solidFill>
                  <a:srgbClr val="025373"/>
                </a:solidFill>
                <a:latin typeface="Calibri" panose="020F0502020204030204" pitchFamily="34" charset="0"/>
                <a:cs typeface="Calibri" panose="020F0502020204030204" pitchFamily="34" charset="0"/>
              </a:rPr>
              <a:t> Чем </a:t>
            </a:r>
            <a:r>
              <a:rPr lang="ru-RU" sz="1400" dirty="0">
                <a:solidFill>
                  <a:srgbClr val="025373"/>
                </a:solidFill>
                <a:latin typeface="Calibri" panose="020F0502020204030204" pitchFamily="34" charset="0"/>
                <a:cs typeface="Calibri" panose="020F0502020204030204" pitchFamily="34" charset="0"/>
              </a:rPr>
              <a:t>отличается определение  места реализации работ (услуг) при заключении договора с контрагентом из ЕАЭС?</a:t>
            </a:r>
          </a:p>
          <a:p>
            <a:pPr marL="51435" indent="0" algn="just">
              <a:buNone/>
            </a:pPr>
            <a:r>
              <a:rPr lang="ru-RU" sz="1400" dirty="0" smtClean="0">
                <a:solidFill>
                  <a:srgbClr val="025373"/>
                </a:solidFill>
                <a:latin typeface="Calibri" panose="020F0502020204030204" pitchFamily="34" charset="0"/>
                <a:cs typeface="Calibri" panose="020F0502020204030204" pitchFamily="34" charset="0"/>
              </a:rPr>
              <a:t>10. Что </a:t>
            </a:r>
            <a:r>
              <a:rPr lang="ru-RU" sz="1400" dirty="0">
                <a:solidFill>
                  <a:srgbClr val="025373"/>
                </a:solidFill>
                <a:latin typeface="Calibri" panose="020F0502020204030204" pitchFamily="34" charset="0"/>
                <a:cs typeface="Calibri" panose="020F0502020204030204" pitchFamily="34" charset="0"/>
              </a:rPr>
              <a:t>необходимо учесть в расчете НДС, если местом реализации работ (услуг) не признается Российская Федерация. </a:t>
            </a:r>
          </a:p>
          <a:p>
            <a:pPr marL="51435" indent="0" algn="just">
              <a:buNone/>
            </a:pPr>
            <a:r>
              <a:rPr lang="ru-RU" sz="1400" dirty="0">
                <a:solidFill>
                  <a:srgbClr val="025373"/>
                </a:solidFill>
                <a:latin typeface="Calibri" panose="020F0502020204030204" pitchFamily="34" charset="0"/>
                <a:cs typeface="Calibri" panose="020F0502020204030204" pitchFamily="34" charset="0"/>
              </a:rPr>
              <a:t>11. </a:t>
            </a:r>
            <a:r>
              <a:rPr lang="ru-RU" sz="1400" dirty="0" smtClean="0">
                <a:solidFill>
                  <a:srgbClr val="025373"/>
                </a:solidFill>
                <a:latin typeface="Calibri" panose="020F0502020204030204" pitchFamily="34" charset="0"/>
                <a:cs typeface="Calibri" panose="020F0502020204030204" pitchFamily="34" charset="0"/>
              </a:rPr>
              <a:t> Порядок </a:t>
            </a:r>
            <a:r>
              <a:rPr lang="ru-RU" sz="1400" dirty="0">
                <a:solidFill>
                  <a:srgbClr val="025373"/>
                </a:solidFill>
                <a:latin typeface="Calibri" panose="020F0502020204030204" pitchFamily="34" charset="0"/>
                <a:cs typeface="Calibri" panose="020F0502020204030204" pitchFamily="34" charset="0"/>
              </a:rPr>
              <a:t>действия налогоплательщика в случая выполнения обязанностей налогового агента по НДС.</a:t>
            </a:r>
          </a:p>
          <a:p>
            <a:pPr marL="51435" indent="0" algn="just">
              <a:buNone/>
            </a:pPr>
            <a:r>
              <a:rPr lang="ru-RU" sz="1400" dirty="0">
                <a:solidFill>
                  <a:srgbClr val="025373"/>
                </a:solidFill>
                <a:latin typeface="Calibri" panose="020F0502020204030204" pitchFamily="34" charset="0"/>
                <a:cs typeface="Calibri" panose="020F0502020204030204" pitchFamily="34" charset="0"/>
              </a:rPr>
              <a:t>12. </a:t>
            </a:r>
            <a:r>
              <a:rPr lang="ru-RU" sz="1400" dirty="0" smtClean="0">
                <a:solidFill>
                  <a:srgbClr val="025373"/>
                </a:solidFill>
                <a:latin typeface="Calibri" panose="020F0502020204030204" pitchFamily="34" charset="0"/>
                <a:cs typeface="Calibri" panose="020F0502020204030204" pitchFamily="34" charset="0"/>
              </a:rPr>
              <a:t> Порядок </a:t>
            </a:r>
            <a:r>
              <a:rPr lang="ru-RU" sz="1400" dirty="0">
                <a:solidFill>
                  <a:srgbClr val="025373"/>
                </a:solidFill>
                <a:latin typeface="Calibri" panose="020F0502020204030204" pitchFamily="34" charset="0"/>
                <a:cs typeface="Calibri" panose="020F0502020204030204" pitchFamily="34" charset="0"/>
              </a:rPr>
              <a:t>пересчета валютной выручки, в целях формирования налоговой базы по НДС.</a:t>
            </a:r>
          </a:p>
          <a:p>
            <a:pPr marL="51435" indent="0" algn="just">
              <a:buNone/>
            </a:pPr>
            <a:r>
              <a:rPr lang="ru-RU" sz="1400" dirty="0">
                <a:solidFill>
                  <a:srgbClr val="025373"/>
                </a:solidFill>
                <a:latin typeface="Calibri" panose="020F0502020204030204" pitchFamily="34" charset="0"/>
                <a:cs typeface="Calibri" panose="020F0502020204030204" pitchFamily="34" charset="0"/>
              </a:rPr>
              <a:t>13. Нюансы формирования налоговой декларации по НДС, в зависимости от места реализации товаров (работ, услуг).</a:t>
            </a:r>
          </a:p>
          <a:p>
            <a:pPr marL="51435" indent="0" algn="just">
              <a:buNone/>
            </a:pPr>
            <a:r>
              <a:rPr lang="ru-RU" sz="1400" dirty="0">
                <a:solidFill>
                  <a:srgbClr val="025373"/>
                </a:solidFill>
                <a:latin typeface="Calibri" panose="020F0502020204030204" pitchFamily="34" charset="0"/>
                <a:cs typeface="Calibri" panose="020F0502020204030204" pitchFamily="34" charset="0"/>
              </a:rPr>
              <a:t>  </a:t>
            </a:r>
          </a:p>
          <a:p>
            <a:pPr algn="just">
              <a:buFont typeface="Arial" panose="020B0604020202020204" pitchFamily="34" charset="0"/>
              <a:buChar char="•"/>
            </a:pPr>
            <a:endParaRPr lang="ru-RU" sz="1400" dirty="0">
              <a:solidFill>
                <a:srgbClr val="025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060707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15616" y="315805"/>
            <a:ext cx="6387824" cy="400110"/>
          </a:xfrm>
          <a:prstGeom prst="rect">
            <a:avLst/>
          </a:prstGeom>
        </p:spPr>
        <p:txBody>
          <a:bodyPr wrap="square">
            <a:spAutoFit/>
          </a:bodyPr>
          <a:lstStyle/>
          <a:p>
            <a:pPr defTabSz="685800" fontAlgn="auto">
              <a:spcBef>
                <a:spcPts val="0"/>
              </a:spcBef>
              <a:spcAft>
                <a:spcPts val="0"/>
              </a:spcAft>
            </a:pPr>
            <a:r>
              <a:rPr lang="ru-RU" sz="2000" b="1" dirty="0">
                <a:solidFill>
                  <a:srgbClr val="025373"/>
                </a:solidFill>
                <a:latin typeface="Calibri" panose="020F0502020204030204" pitchFamily="34" charset="0"/>
                <a:cs typeface="Calibri" panose="020F0502020204030204" pitchFamily="34" charset="0"/>
              </a:rPr>
              <a:t>Возможна ли уплата налога иным лицом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632" y="1500063"/>
            <a:ext cx="6479007" cy="3127577"/>
          </a:xfrm>
          <a:prstGeom prst="rect">
            <a:avLst/>
          </a:prstGeom>
          <a:noFill/>
          <a:ln w="9525">
            <a:solidFill>
              <a:schemeClr val="tx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Прямоугольник 1"/>
          <p:cNvSpPr/>
          <p:nvPr/>
        </p:nvSpPr>
        <p:spPr>
          <a:xfrm>
            <a:off x="1115615" y="853732"/>
            <a:ext cx="6623023" cy="338554"/>
          </a:xfrm>
          <a:prstGeom prst="rect">
            <a:avLst/>
          </a:prstGeom>
        </p:spPr>
        <p:txBody>
          <a:bodyPr wrap="square">
            <a:spAutoFit/>
          </a:bodyPr>
          <a:lstStyle/>
          <a:p>
            <a:pPr marR="128588" defTabSz="685800" fontAlgn="auto">
              <a:spcBef>
                <a:spcPts val="0"/>
              </a:spcBef>
              <a:spcAft>
                <a:spcPts val="338"/>
              </a:spcAft>
            </a:pPr>
            <a:r>
              <a:rPr lang="ru-RU" sz="1600" b="1" dirty="0">
                <a:solidFill>
                  <a:srgbClr val="025373"/>
                </a:solidFill>
                <a:latin typeface="Calibri" panose="020F0502020204030204" pitchFamily="34" charset="0"/>
                <a:ea typeface="Cambria" pitchFamily="18" charset="0"/>
                <a:cs typeface="Calibri" panose="020F0502020204030204" pitchFamily="34" charset="0"/>
              </a:rPr>
              <a:t>Письмо ФНС России от </a:t>
            </a:r>
            <a:r>
              <a:rPr lang="ru-RU" sz="1600" b="1" dirty="0" smtClean="0">
                <a:solidFill>
                  <a:srgbClr val="025373"/>
                </a:solidFill>
                <a:latin typeface="Calibri" panose="020F0502020204030204" pitchFamily="34" charset="0"/>
                <a:ea typeface="Cambria" pitchFamily="18" charset="0"/>
                <a:cs typeface="Calibri" panose="020F0502020204030204" pitchFamily="34" charset="0"/>
              </a:rPr>
              <a:t>17.04.2018 г. </a:t>
            </a:r>
            <a:r>
              <a:rPr lang="ru-RU" sz="1600" b="1" dirty="0">
                <a:solidFill>
                  <a:srgbClr val="025373"/>
                </a:solidFill>
                <a:latin typeface="Calibri" panose="020F0502020204030204" pitchFamily="34" charset="0"/>
                <a:ea typeface="Cambria" pitchFamily="18" charset="0"/>
                <a:cs typeface="Calibri" panose="020F0502020204030204" pitchFamily="34" charset="0"/>
              </a:rPr>
              <a:t>N СД-4-3/7280@</a:t>
            </a:r>
          </a:p>
        </p:txBody>
      </p:sp>
    </p:spTree>
    <p:extLst>
      <p:ext uri="{BB962C8B-B14F-4D97-AF65-F5344CB8AC3E}">
        <p14:creationId xmlns:p14="http://schemas.microsoft.com/office/powerpoint/2010/main" xmlns="" val="1661080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83518"/>
            <a:ext cx="8229600" cy="857250"/>
          </a:xfrm>
        </p:spPr>
        <p:txBody>
          <a:bodyPr>
            <a:normAutofit/>
          </a:bodyPr>
          <a:lstStyle/>
          <a:p>
            <a:pPr algn="ctr"/>
            <a:r>
              <a:rPr lang="ru-RU" sz="2000" b="1" dirty="0">
                <a:solidFill>
                  <a:srgbClr val="025373"/>
                </a:solidFill>
                <a:latin typeface="Calibri" panose="020F0502020204030204" pitchFamily="34" charset="0"/>
                <a:ea typeface="Cambria" pitchFamily="18" charset="0"/>
                <a:cs typeface="Calibri" panose="020F0502020204030204" pitchFamily="34" charset="0"/>
              </a:rPr>
              <a:t>Статья 171. Налоговые вычеты</a:t>
            </a:r>
            <a:br>
              <a:rPr lang="ru-RU" sz="2000" b="1" dirty="0">
                <a:solidFill>
                  <a:srgbClr val="025373"/>
                </a:solidFill>
                <a:latin typeface="Calibri" panose="020F0502020204030204" pitchFamily="34" charset="0"/>
                <a:ea typeface="Cambria" pitchFamily="18" charset="0"/>
                <a:cs typeface="Calibri" panose="020F0502020204030204" pitchFamily="34" charset="0"/>
              </a:rPr>
            </a:br>
            <a:endParaRPr lang="ru-RU" sz="2000" b="1" dirty="0">
              <a:solidFill>
                <a:srgbClr val="025373"/>
              </a:solidFill>
              <a:latin typeface="Calibri" panose="020F0502020204030204" pitchFamily="34" charset="0"/>
              <a:ea typeface="Cambria" pitchFamily="18" charset="0"/>
              <a:cs typeface="Calibri" panose="020F0502020204030204" pitchFamily="34" charset="0"/>
            </a:endParaRPr>
          </a:p>
        </p:txBody>
      </p:sp>
      <p:pic>
        <p:nvPicPr>
          <p:cNvPr id="1229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32311" y="1491630"/>
            <a:ext cx="7079378" cy="2574286"/>
          </a:xfrm>
          <a:prstGeom prst="rect">
            <a:avLst/>
          </a:prstGeom>
          <a:noFill/>
          <a:ln w="9525">
            <a:solidFill>
              <a:schemeClr val="tx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50435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58316"/>
            <a:ext cx="8229600" cy="857250"/>
          </a:xfrm>
        </p:spPr>
        <p:txBody>
          <a:bodyPr>
            <a:normAutofit/>
          </a:bodyPr>
          <a:lstStyle/>
          <a:p>
            <a:pPr algn="ctr"/>
            <a:r>
              <a:rPr lang="ru-RU" sz="2400" b="1" dirty="0">
                <a:solidFill>
                  <a:srgbClr val="025373"/>
                </a:solidFill>
                <a:latin typeface="Calibri" panose="020F0502020204030204" pitchFamily="34" charset="0"/>
                <a:ea typeface="Cambria" pitchFamily="18" charset="0"/>
                <a:cs typeface="Calibri" panose="020F0502020204030204" pitchFamily="34" charset="0"/>
              </a:rPr>
              <a:t>Пересчет валюты</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632" y="915566"/>
            <a:ext cx="6264696" cy="38792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11180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Прямоугольник 28"/>
          <p:cNvSpPr/>
          <p:nvPr/>
        </p:nvSpPr>
        <p:spPr>
          <a:xfrm>
            <a:off x="1479071" y="331180"/>
            <a:ext cx="6097529" cy="954107"/>
          </a:xfrm>
          <a:prstGeom prst="rect">
            <a:avLst/>
          </a:prstGeom>
        </p:spPr>
        <p:txBody>
          <a:bodyPr wrap="square">
            <a:spAutoFit/>
          </a:bodyPr>
          <a:lstStyle/>
          <a:p>
            <a:pPr algn="ctr" defTabSz="685800" fontAlgn="auto">
              <a:spcBef>
                <a:spcPts val="0"/>
              </a:spcBef>
              <a:spcAft>
                <a:spcPts val="0"/>
              </a:spcAft>
            </a:pPr>
            <a:r>
              <a:rPr lang="ru-RU" sz="2000" b="1" dirty="0">
                <a:solidFill>
                  <a:srgbClr val="025373"/>
                </a:solidFill>
                <a:latin typeface="Calibri" panose="020F0502020204030204" pitchFamily="34" charset="0"/>
                <a:ea typeface="Calibri" panose="020F0502020204030204" pitchFamily="34" charset="0"/>
                <a:cs typeface="Calibri" panose="020F0502020204030204" pitchFamily="34" charset="0"/>
              </a:rPr>
              <a:t>Отражение вычетов в книге покупок</a:t>
            </a:r>
          </a:p>
          <a:p>
            <a:pPr defTabSz="685800" fontAlgn="auto">
              <a:spcBef>
                <a:spcPts val="0"/>
              </a:spcBef>
              <a:spcAft>
                <a:spcPts val="0"/>
              </a:spcAft>
            </a:pPr>
            <a:endParaRPr lang="ru-RU" dirty="0">
              <a:solidFill>
                <a:srgbClr val="025373"/>
              </a:solidFill>
              <a:latin typeface="Calibri" panose="020F0502020204030204" pitchFamily="34" charset="0"/>
              <a:ea typeface="Calibri" panose="020F0502020204030204" pitchFamily="34" charset="0"/>
              <a:cs typeface="Calibri" panose="020F0502020204030204" pitchFamily="34" charset="0"/>
            </a:endParaRPr>
          </a:p>
          <a:p>
            <a:pPr defTabSz="685800" fontAlgn="auto">
              <a:spcBef>
                <a:spcPts val="0"/>
              </a:spcBef>
              <a:spcAft>
                <a:spcPts val="0"/>
              </a:spcAft>
            </a:pPr>
            <a:r>
              <a:rPr lang="ru-RU" b="1" dirty="0">
                <a:solidFill>
                  <a:srgbClr val="025373"/>
                </a:solidFill>
                <a:latin typeface="Calibri" panose="020F0502020204030204" pitchFamily="34" charset="0"/>
                <a:ea typeface="Calibri" panose="020F0502020204030204" pitchFamily="34" charset="0"/>
                <a:cs typeface="Calibri" panose="020F0502020204030204" pitchFamily="34" charset="0"/>
              </a:rPr>
              <a:t> </a:t>
            </a:r>
            <a:endParaRPr lang="ru-RU" dirty="0">
              <a:solidFill>
                <a:srgbClr val="025373"/>
              </a:solidFill>
              <a:latin typeface="Calibri" panose="020F0502020204030204" pitchFamily="34" charset="0"/>
              <a:cs typeface="Calibri" panose="020F0502020204030204" pitchFamily="34" charset="0"/>
            </a:endParaRPr>
          </a:p>
        </p:txBody>
      </p:sp>
      <p:sp>
        <p:nvSpPr>
          <p:cNvPr id="2" name="Прямоугольник 1"/>
          <p:cNvSpPr/>
          <p:nvPr/>
        </p:nvSpPr>
        <p:spPr>
          <a:xfrm>
            <a:off x="2638237" y="987574"/>
            <a:ext cx="5982479" cy="4031873"/>
          </a:xfrm>
          <a:prstGeom prst="rect">
            <a:avLst/>
          </a:prstGeom>
        </p:spPr>
        <p:txBody>
          <a:bodyPr wrap="square">
            <a:spAutoFit/>
          </a:bodyPr>
          <a:lstStyle/>
          <a:p>
            <a:pPr indent="533400" algn="just" defTabSz="685800" fontAlgn="auto">
              <a:spcBef>
                <a:spcPts val="0"/>
              </a:spcBef>
              <a:spcAft>
                <a:spcPts val="0"/>
              </a:spcAft>
            </a:pPr>
            <a:r>
              <a:rPr lang="ru-RU" sz="1600" dirty="0">
                <a:solidFill>
                  <a:srgbClr val="025373"/>
                </a:solidFill>
                <a:latin typeface="Calibri" panose="020F0502020204030204" pitchFamily="34" charset="0"/>
                <a:ea typeface="Calibri" panose="020F0502020204030204" pitchFamily="34" charset="0"/>
                <a:cs typeface="Calibri" panose="020F0502020204030204" pitchFamily="34" charset="0"/>
              </a:rPr>
              <a:t>В целях применения вычетов сумм налога, указанных в пункте 2.1 статьи 171 Кодекса, графы книги покупок рекомендуется заполнять в следующем порядке:</a:t>
            </a:r>
          </a:p>
          <a:p>
            <a:pPr algn="just" defTabSz="685800" fontAlgn="auto">
              <a:spcBef>
                <a:spcPts val="0"/>
              </a:spcBef>
              <a:spcAft>
                <a:spcPts val="0"/>
              </a:spcAft>
            </a:pPr>
            <a:endParaRPr lang="ru-RU" sz="1600" dirty="0">
              <a:solidFill>
                <a:srgbClr val="025373"/>
              </a:solidFill>
              <a:latin typeface="Calibri" panose="020F0502020204030204" pitchFamily="34" charset="0"/>
              <a:ea typeface="Calibri" panose="020F0502020204030204" pitchFamily="34" charset="0"/>
              <a:cs typeface="Calibri" panose="020F0502020204030204" pitchFamily="34" charset="0"/>
            </a:endParaRPr>
          </a:p>
          <a:p>
            <a:pPr indent="533400" algn="just" defTabSz="685800" fontAlgn="auto">
              <a:spcBef>
                <a:spcPts val="0"/>
              </a:spcBef>
              <a:spcAft>
                <a:spcPts val="0"/>
              </a:spcAft>
            </a:pPr>
            <a:r>
              <a:rPr lang="ru-RU" sz="1600" b="1" dirty="0">
                <a:solidFill>
                  <a:srgbClr val="025373"/>
                </a:solidFill>
                <a:latin typeface="Calibri" panose="020F0502020204030204" pitchFamily="34" charset="0"/>
                <a:ea typeface="Calibri" panose="020F0502020204030204" pitchFamily="34" charset="0"/>
                <a:cs typeface="Calibri" panose="020F0502020204030204" pitchFamily="34" charset="0"/>
              </a:rPr>
              <a:t>В графе 2</a:t>
            </a:r>
            <a:r>
              <a:rPr lang="ru-RU" sz="1600" dirty="0">
                <a:solidFill>
                  <a:srgbClr val="025373"/>
                </a:solidFill>
                <a:latin typeface="Calibri" panose="020F0502020204030204" pitchFamily="34" charset="0"/>
                <a:ea typeface="Calibri" panose="020F0502020204030204" pitchFamily="34" charset="0"/>
                <a:cs typeface="Calibri" panose="020F0502020204030204" pitchFamily="34" charset="0"/>
              </a:rPr>
              <a:t> - код вида операции - </a:t>
            </a:r>
            <a:r>
              <a:rPr lang="ru-RU" sz="1600" b="1" dirty="0">
                <a:solidFill>
                  <a:srgbClr val="025373"/>
                </a:solidFill>
                <a:latin typeface="Calibri" panose="020F0502020204030204" pitchFamily="34" charset="0"/>
                <a:ea typeface="Calibri" panose="020F0502020204030204" pitchFamily="34" charset="0"/>
                <a:cs typeface="Calibri" panose="020F0502020204030204" pitchFamily="34" charset="0"/>
              </a:rPr>
              <a:t>45</a:t>
            </a:r>
            <a:r>
              <a:rPr lang="ru-RU" sz="1600" dirty="0">
                <a:solidFill>
                  <a:srgbClr val="025373"/>
                </a:solidFill>
                <a:latin typeface="Calibri" panose="020F0502020204030204" pitchFamily="34" charset="0"/>
                <a:ea typeface="Calibri" panose="020F0502020204030204" pitchFamily="34" charset="0"/>
                <a:cs typeface="Calibri" panose="020F0502020204030204" pitchFamily="34" charset="0"/>
              </a:rPr>
              <a:t>;</a:t>
            </a:r>
          </a:p>
          <a:p>
            <a:pPr algn="just" defTabSz="685800" fontAlgn="auto">
              <a:spcBef>
                <a:spcPts val="0"/>
              </a:spcBef>
              <a:spcAft>
                <a:spcPts val="0"/>
              </a:spcAft>
            </a:pPr>
            <a:endParaRPr lang="ru-RU" sz="1600" dirty="0">
              <a:solidFill>
                <a:srgbClr val="025373"/>
              </a:solidFill>
              <a:latin typeface="Calibri" panose="020F0502020204030204" pitchFamily="34" charset="0"/>
              <a:ea typeface="Calibri" panose="020F0502020204030204" pitchFamily="34" charset="0"/>
              <a:cs typeface="Calibri" panose="020F0502020204030204" pitchFamily="34" charset="0"/>
            </a:endParaRPr>
          </a:p>
          <a:p>
            <a:pPr indent="533400" algn="just" defTabSz="685800" fontAlgn="auto">
              <a:spcBef>
                <a:spcPts val="0"/>
              </a:spcBef>
              <a:spcAft>
                <a:spcPts val="0"/>
              </a:spcAft>
            </a:pPr>
            <a:r>
              <a:rPr lang="ru-RU" sz="1600" b="1" dirty="0">
                <a:solidFill>
                  <a:srgbClr val="025373"/>
                </a:solidFill>
                <a:latin typeface="Calibri" panose="020F0502020204030204" pitchFamily="34" charset="0"/>
                <a:ea typeface="Calibri" panose="020F0502020204030204" pitchFamily="34" charset="0"/>
                <a:cs typeface="Calibri" panose="020F0502020204030204" pitchFamily="34" charset="0"/>
              </a:rPr>
              <a:t>В графе 3 </a:t>
            </a:r>
            <a:r>
              <a:rPr lang="ru-RU" sz="1600" dirty="0">
                <a:solidFill>
                  <a:srgbClr val="025373"/>
                </a:solidFill>
                <a:latin typeface="Calibri" panose="020F0502020204030204" pitchFamily="34" charset="0"/>
                <a:ea typeface="Calibri" panose="020F0502020204030204" pitchFamily="34" charset="0"/>
                <a:cs typeface="Calibri" panose="020F0502020204030204" pitchFamily="34" charset="0"/>
              </a:rPr>
              <a:t>- </a:t>
            </a:r>
            <a:r>
              <a:rPr lang="ru-RU" sz="1600" b="1" dirty="0">
                <a:solidFill>
                  <a:srgbClr val="025373"/>
                </a:solidFill>
                <a:latin typeface="Calibri" panose="020F0502020204030204" pitchFamily="34" charset="0"/>
                <a:ea typeface="Calibri" panose="020F0502020204030204" pitchFamily="34" charset="0"/>
                <a:cs typeface="Calibri" panose="020F0502020204030204" pitchFamily="34" charset="0"/>
              </a:rPr>
              <a:t>номер и дата договора или расчетного документа </a:t>
            </a:r>
            <a:r>
              <a:rPr lang="ru-RU" sz="1600" dirty="0">
                <a:solidFill>
                  <a:srgbClr val="025373"/>
                </a:solidFill>
                <a:latin typeface="Calibri" panose="020F0502020204030204" pitchFamily="34" charset="0"/>
                <a:ea typeface="Calibri" panose="020F0502020204030204" pitchFamily="34" charset="0"/>
                <a:cs typeface="Calibri" panose="020F0502020204030204" pitchFamily="34" charset="0"/>
              </a:rPr>
              <a:t>(счета на оплату услуг, акта об оказании услуг или иного документа со стороны иностранной организации), в которых указаны ИНН и КПП иностранной организации, а также сумма НДС;</a:t>
            </a:r>
          </a:p>
          <a:p>
            <a:pPr algn="just" defTabSz="685800" fontAlgn="auto">
              <a:spcBef>
                <a:spcPts val="0"/>
              </a:spcBef>
              <a:spcAft>
                <a:spcPts val="0"/>
              </a:spcAft>
            </a:pPr>
            <a:endParaRPr lang="ru-RU" sz="1600" dirty="0">
              <a:solidFill>
                <a:srgbClr val="025373"/>
              </a:solidFill>
              <a:latin typeface="Calibri" panose="020F0502020204030204" pitchFamily="34" charset="0"/>
              <a:ea typeface="Calibri" panose="020F0502020204030204" pitchFamily="34" charset="0"/>
              <a:cs typeface="Calibri" panose="020F0502020204030204" pitchFamily="34" charset="0"/>
            </a:endParaRPr>
          </a:p>
          <a:p>
            <a:pPr indent="533400" algn="just" defTabSz="685800" fontAlgn="auto">
              <a:spcBef>
                <a:spcPts val="0"/>
              </a:spcBef>
              <a:spcAft>
                <a:spcPts val="0"/>
              </a:spcAft>
            </a:pPr>
            <a:r>
              <a:rPr lang="ru-RU" sz="1600" b="1" dirty="0">
                <a:solidFill>
                  <a:srgbClr val="025373"/>
                </a:solidFill>
                <a:latin typeface="Calibri" panose="020F0502020204030204" pitchFamily="34" charset="0"/>
                <a:ea typeface="Calibri" panose="020F0502020204030204" pitchFamily="34" charset="0"/>
                <a:cs typeface="Calibri" panose="020F0502020204030204" pitchFamily="34" charset="0"/>
              </a:rPr>
              <a:t>В графе 7 </a:t>
            </a:r>
            <a:r>
              <a:rPr lang="ru-RU" sz="1600" dirty="0">
                <a:solidFill>
                  <a:srgbClr val="025373"/>
                </a:solidFill>
                <a:latin typeface="Calibri" panose="020F0502020204030204" pitchFamily="34" charset="0"/>
                <a:ea typeface="Calibri" panose="020F0502020204030204" pitchFamily="34" charset="0"/>
                <a:cs typeface="Calibri" panose="020F0502020204030204" pitchFamily="34" charset="0"/>
              </a:rPr>
              <a:t>- </a:t>
            </a:r>
            <a:r>
              <a:rPr lang="ru-RU" sz="1600" b="1" dirty="0">
                <a:solidFill>
                  <a:srgbClr val="025373"/>
                </a:solidFill>
                <a:latin typeface="Calibri" panose="020F0502020204030204" pitchFamily="34" charset="0"/>
                <a:ea typeface="Calibri" panose="020F0502020204030204" pitchFamily="34" charset="0"/>
                <a:cs typeface="Calibri" panose="020F0502020204030204" pitchFamily="34" charset="0"/>
              </a:rPr>
              <a:t>номер и дата документа, свидетельствующего о перечислении оплаты</a:t>
            </a:r>
            <a:r>
              <a:rPr lang="ru-RU" sz="1600" dirty="0">
                <a:solidFill>
                  <a:srgbClr val="025373"/>
                </a:solidFill>
                <a:latin typeface="Calibri" panose="020F0502020204030204" pitchFamily="34" charset="0"/>
                <a:ea typeface="Calibri" panose="020F0502020204030204" pitchFamily="34" charset="0"/>
                <a:cs typeface="Calibri" panose="020F0502020204030204" pitchFamily="34" charset="0"/>
              </a:rPr>
              <a:t>, а при безденежных формах расчетов - номер и дата документа, свидетельствующего о погашении задолженности.</a:t>
            </a:r>
          </a:p>
        </p:txBody>
      </p:sp>
      <p:sp>
        <p:nvSpPr>
          <p:cNvPr id="3" name="Прямоугольник 2"/>
          <p:cNvSpPr/>
          <p:nvPr/>
        </p:nvSpPr>
        <p:spPr>
          <a:xfrm>
            <a:off x="407654" y="1010031"/>
            <a:ext cx="2088232" cy="1141338"/>
          </a:xfrm>
          <a:prstGeom prst="rect">
            <a:avLst/>
          </a:prstGeom>
        </p:spPr>
        <p:txBody>
          <a:bodyPr wrap="square">
            <a:spAutoFit/>
          </a:bodyPr>
          <a:lstStyle/>
          <a:p>
            <a:pPr marR="171450" defTabSz="685800" fontAlgn="auto">
              <a:spcBef>
                <a:spcPts val="0"/>
              </a:spcBef>
              <a:spcAft>
                <a:spcPts val="450"/>
              </a:spcAft>
            </a:pPr>
            <a:r>
              <a:rPr lang="ru-RU" sz="1600" b="1" dirty="0">
                <a:solidFill>
                  <a:srgbClr val="025373"/>
                </a:solidFill>
                <a:latin typeface="Calibri" panose="020F0502020204030204" pitchFamily="34" charset="0"/>
                <a:ea typeface="Calibri" panose="020F0502020204030204" pitchFamily="34" charset="0"/>
                <a:cs typeface="Calibri" panose="020F0502020204030204" pitchFamily="34" charset="0"/>
              </a:rPr>
              <a:t>Письмо ФНС России от </a:t>
            </a:r>
            <a:r>
              <a:rPr lang="ru-RU" sz="1600" b="1" dirty="0" smtClean="0">
                <a:solidFill>
                  <a:srgbClr val="025373"/>
                </a:solidFill>
                <a:latin typeface="Calibri" panose="020F0502020204030204" pitchFamily="34" charset="0"/>
                <a:ea typeface="Calibri" panose="020F0502020204030204" pitchFamily="34" charset="0"/>
                <a:cs typeface="Calibri" panose="020F0502020204030204" pitchFamily="34" charset="0"/>
              </a:rPr>
              <a:t>14.05.2019 г. </a:t>
            </a:r>
            <a:endParaRPr lang="ru-RU" sz="1600" b="1" dirty="0">
              <a:solidFill>
                <a:srgbClr val="025373"/>
              </a:solidFill>
              <a:latin typeface="Calibri" panose="020F0502020204030204" pitchFamily="34" charset="0"/>
              <a:ea typeface="Calibri" panose="020F0502020204030204" pitchFamily="34" charset="0"/>
              <a:cs typeface="Calibri" panose="020F0502020204030204" pitchFamily="34" charset="0"/>
            </a:endParaRPr>
          </a:p>
          <a:p>
            <a:pPr marR="171450" defTabSz="685800" fontAlgn="auto">
              <a:spcBef>
                <a:spcPts val="0"/>
              </a:spcBef>
              <a:spcAft>
                <a:spcPts val="450"/>
              </a:spcAft>
            </a:pPr>
            <a:r>
              <a:rPr lang="ru-RU" sz="1600" b="1" dirty="0">
                <a:solidFill>
                  <a:srgbClr val="025373"/>
                </a:solidFill>
                <a:latin typeface="Calibri" panose="020F0502020204030204" pitchFamily="34" charset="0"/>
                <a:ea typeface="Calibri" panose="020F0502020204030204" pitchFamily="34" charset="0"/>
                <a:cs typeface="Calibri" panose="020F0502020204030204" pitchFamily="34" charset="0"/>
              </a:rPr>
              <a:t>N СД-4-3/8916@</a:t>
            </a:r>
          </a:p>
        </p:txBody>
      </p:sp>
    </p:spTree>
    <p:extLst>
      <p:ext uri="{BB962C8B-B14F-4D97-AF65-F5344CB8AC3E}">
        <p14:creationId xmlns:p14="http://schemas.microsoft.com/office/powerpoint/2010/main" xmlns="" val="757682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Прямоугольник 28"/>
          <p:cNvSpPr/>
          <p:nvPr/>
        </p:nvSpPr>
        <p:spPr>
          <a:xfrm>
            <a:off x="1187624" y="179134"/>
            <a:ext cx="6413780" cy="677108"/>
          </a:xfrm>
          <a:prstGeom prst="rect">
            <a:avLst/>
          </a:prstGeom>
        </p:spPr>
        <p:txBody>
          <a:bodyPr wrap="square">
            <a:spAutoFit/>
          </a:bodyPr>
          <a:lstStyle/>
          <a:p>
            <a:pPr algn="ctr" defTabSz="685800" fontAlgn="auto">
              <a:spcBef>
                <a:spcPts val="0"/>
              </a:spcBef>
              <a:spcAft>
                <a:spcPts val="0"/>
              </a:spcAft>
            </a:pPr>
            <a:r>
              <a:rPr lang="ru-RU" sz="2000" b="1" dirty="0">
                <a:solidFill>
                  <a:srgbClr val="025373"/>
                </a:solidFill>
                <a:latin typeface="Calibri" panose="020F0502020204030204" pitchFamily="34" charset="0"/>
                <a:ea typeface="Calibri" panose="020F0502020204030204" pitchFamily="34" charset="0"/>
                <a:cs typeface="Calibri" panose="020F0502020204030204" pitchFamily="34" charset="0"/>
              </a:rPr>
              <a:t>Электронные или не электронные?</a:t>
            </a:r>
            <a:endParaRPr lang="ru-RU" sz="2000" dirty="0">
              <a:solidFill>
                <a:srgbClr val="025373"/>
              </a:solidFill>
              <a:latin typeface="Calibri" panose="020F0502020204030204" pitchFamily="34" charset="0"/>
              <a:ea typeface="Calibri" panose="020F0502020204030204" pitchFamily="34" charset="0"/>
              <a:cs typeface="Calibri" panose="020F0502020204030204" pitchFamily="34" charset="0"/>
            </a:endParaRPr>
          </a:p>
          <a:p>
            <a:pPr defTabSz="685800" fontAlgn="auto">
              <a:spcBef>
                <a:spcPts val="0"/>
              </a:spcBef>
              <a:spcAft>
                <a:spcPts val="0"/>
              </a:spcAft>
            </a:pPr>
            <a:r>
              <a:rPr lang="ru-RU" b="1" dirty="0">
                <a:solidFill>
                  <a:srgbClr val="025373"/>
                </a:solidFill>
                <a:latin typeface="Calibri" panose="020F0502020204030204" pitchFamily="34" charset="0"/>
                <a:ea typeface="Calibri" panose="020F0502020204030204" pitchFamily="34" charset="0"/>
                <a:cs typeface="Calibri" panose="020F0502020204030204" pitchFamily="34" charset="0"/>
              </a:rPr>
              <a:t> </a:t>
            </a:r>
            <a:endParaRPr lang="ru-RU" dirty="0">
              <a:solidFill>
                <a:srgbClr val="025373"/>
              </a:solidFill>
              <a:latin typeface="Calibri" panose="020F0502020204030204" pitchFamily="34" charset="0"/>
              <a:cs typeface="Calibri" panose="020F0502020204030204" pitchFamily="34" charset="0"/>
            </a:endParaRPr>
          </a:p>
        </p:txBody>
      </p:sp>
      <p:sp>
        <p:nvSpPr>
          <p:cNvPr id="2" name="Прямоугольник 1"/>
          <p:cNvSpPr/>
          <p:nvPr/>
        </p:nvSpPr>
        <p:spPr>
          <a:xfrm>
            <a:off x="3226482" y="913386"/>
            <a:ext cx="5383072" cy="1815882"/>
          </a:xfrm>
          <a:prstGeom prst="rect">
            <a:avLst/>
          </a:prstGeom>
        </p:spPr>
        <p:txBody>
          <a:bodyPr wrap="square">
            <a:spAutoFit/>
          </a:bodyPr>
          <a:lstStyle/>
          <a:p>
            <a:pPr indent="533400" algn="just" defTabSz="685800" fontAlgn="auto">
              <a:spcBef>
                <a:spcPts val="0"/>
              </a:spcBef>
              <a:spcAft>
                <a:spcPts val="0"/>
              </a:spcAft>
            </a:pPr>
            <a:r>
              <a:rPr lang="ru-RU" sz="1600" dirty="0">
                <a:solidFill>
                  <a:srgbClr val="025373"/>
                </a:solidFill>
                <a:latin typeface="Calibri" panose="020F0502020204030204" pitchFamily="34" charset="0"/>
                <a:cs typeface="Calibri" panose="020F0502020204030204" pitchFamily="34" charset="0"/>
              </a:rPr>
              <a:t>В целях настоящей главы оказанием услуг в электронной форме </a:t>
            </a:r>
            <a:r>
              <a:rPr lang="ru-RU" sz="1600" b="1" dirty="0">
                <a:solidFill>
                  <a:srgbClr val="025373"/>
                </a:solidFill>
                <a:latin typeface="Calibri" panose="020F0502020204030204" pitchFamily="34" charset="0"/>
                <a:cs typeface="Calibri" panose="020F0502020204030204" pitchFamily="34" charset="0"/>
              </a:rPr>
              <a:t>признается оказание услуг через информационно-телекоммуникационную сеть, в том числе через информационно-телекоммуникационную сеть "Интернет" </a:t>
            </a:r>
            <a:r>
              <a:rPr lang="ru-RU" sz="1600" dirty="0">
                <a:solidFill>
                  <a:srgbClr val="025373"/>
                </a:solidFill>
                <a:latin typeface="Calibri" panose="020F0502020204030204" pitchFamily="34" charset="0"/>
                <a:cs typeface="Calibri" panose="020F0502020204030204" pitchFamily="34" charset="0"/>
              </a:rPr>
              <a:t>(далее в настоящей статье - сеть "Интернет"), </a:t>
            </a:r>
            <a:r>
              <a:rPr lang="ru-RU" sz="1600" b="1" dirty="0">
                <a:solidFill>
                  <a:srgbClr val="025373"/>
                </a:solidFill>
                <a:latin typeface="Calibri" panose="020F0502020204030204" pitchFamily="34" charset="0"/>
                <a:cs typeface="Calibri" panose="020F0502020204030204" pitchFamily="34" charset="0"/>
              </a:rPr>
              <a:t>автоматизировано с использованием информационных технологий</a:t>
            </a:r>
            <a:r>
              <a:rPr lang="ru-RU" sz="1600" dirty="0">
                <a:solidFill>
                  <a:srgbClr val="025373"/>
                </a:solidFill>
                <a:latin typeface="Calibri" panose="020F0502020204030204" pitchFamily="34" charset="0"/>
                <a:cs typeface="Calibri" panose="020F0502020204030204" pitchFamily="34" charset="0"/>
              </a:rPr>
              <a:t>. К таким услугам относятся..</a:t>
            </a:r>
          </a:p>
        </p:txBody>
      </p:sp>
      <p:sp>
        <p:nvSpPr>
          <p:cNvPr id="4" name="Прямоугольник 3"/>
          <p:cNvSpPr/>
          <p:nvPr/>
        </p:nvSpPr>
        <p:spPr>
          <a:xfrm>
            <a:off x="534446" y="2905109"/>
            <a:ext cx="8155395" cy="1815882"/>
          </a:xfrm>
          <a:prstGeom prst="rect">
            <a:avLst/>
          </a:prstGeom>
        </p:spPr>
        <p:txBody>
          <a:bodyPr wrap="square">
            <a:spAutoFit/>
          </a:bodyPr>
          <a:lstStyle/>
          <a:p>
            <a:pPr indent="533400" algn="just" defTabSz="685800" fontAlgn="auto">
              <a:spcBef>
                <a:spcPts val="0"/>
              </a:spcBef>
              <a:spcAft>
                <a:spcPts val="0"/>
              </a:spcAft>
            </a:pPr>
            <a:r>
              <a:rPr lang="ru-RU" sz="1400" dirty="0">
                <a:solidFill>
                  <a:srgbClr val="025373"/>
                </a:solidFill>
                <a:latin typeface="Calibri" panose="020F0502020204030204" pitchFamily="34" charset="0"/>
                <a:cs typeface="Calibri" panose="020F0502020204030204" pitchFamily="34" charset="0"/>
              </a:rPr>
              <a:t>В целях настоящей главы </a:t>
            </a:r>
            <a:r>
              <a:rPr lang="ru-RU" sz="1400" b="1" dirty="0">
                <a:solidFill>
                  <a:srgbClr val="025373"/>
                </a:solidFill>
                <a:latin typeface="Calibri" panose="020F0502020204030204" pitchFamily="34" charset="0"/>
                <a:cs typeface="Calibri" panose="020F0502020204030204" pitchFamily="34" charset="0"/>
              </a:rPr>
              <a:t>к услугам в электронной форме</a:t>
            </a:r>
            <a:r>
              <a:rPr lang="ru-RU" sz="1400" dirty="0">
                <a:solidFill>
                  <a:srgbClr val="025373"/>
                </a:solidFill>
                <a:latin typeface="Calibri" panose="020F0502020204030204" pitchFamily="34" charset="0"/>
                <a:cs typeface="Calibri" panose="020F0502020204030204" pitchFamily="34" charset="0"/>
              </a:rPr>
              <a:t>, указанным в абзаце первом настоящего пункта, </a:t>
            </a:r>
            <a:r>
              <a:rPr lang="ru-RU" sz="1400" b="1" dirty="0">
                <a:solidFill>
                  <a:srgbClr val="025373"/>
                </a:solidFill>
                <a:latin typeface="Calibri" panose="020F0502020204030204" pitchFamily="34" charset="0"/>
                <a:cs typeface="Calibri" panose="020F0502020204030204" pitchFamily="34" charset="0"/>
              </a:rPr>
              <a:t>не относятся, в частности, следующие операции</a:t>
            </a:r>
            <a:r>
              <a:rPr lang="ru-RU" sz="1400" dirty="0">
                <a:solidFill>
                  <a:srgbClr val="025373"/>
                </a:solidFill>
                <a:latin typeface="Calibri" panose="020F0502020204030204" pitchFamily="34" charset="0"/>
                <a:cs typeface="Calibri" panose="020F0502020204030204" pitchFamily="34" charset="0"/>
              </a:rPr>
              <a:t>:</a:t>
            </a:r>
          </a:p>
          <a:p>
            <a:pPr indent="180975" algn="just" defTabSz="685800" fontAlgn="auto">
              <a:spcBef>
                <a:spcPts val="0"/>
              </a:spcBef>
              <a:spcAft>
                <a:spcPts val="0"/>
              </a:spcAft>
              <a:buFont typeface="Arial" pitchFamily="34" charset="0"/>
              <a:buChar char="•"/>
            </a:pPr>
            <a:r>
              <a:rPr lang="ru-RU" sz="1400" dirty="0">
                <a:solidFill>
                  <a:srgbClr val="025373"/>
                </a:solidFill>
                <a:latin typeface="Calibri" panose="020F0502020204030204" pitchFamily="34" charset="0"/>
                <a:cs typeface="Calibri" panose="020F0502020204030204" pitchFamily="34" charset="0"/>
              </a:rPr>
              <a:t>Реализация товаров (работ, услуг), если при заказе через сеть "Интернет" поставка товаров (выполнение работ, оказание услуг) осуществляется без использования сети "Интернет";</a:t>
            </a:r>
          </a:p>
          <a:p>
            <a:pPr indent="180975" algn="just" defTabSz="685800" fontAlgn="auto">
              <a:spcBef>
                <a:spcPts val="0"/>
              </a:spcBef>
              <a:spcAft>
                <a:spcPts val="0"/>
              </a:spcAft>
              <a:buFont typeface="Arial" pitchFamily="34" charset="0"/>
              <a:buChar char="•"/>
            </a:pPr>
            <a:r>
              <a:rPr lang="ru-RU" sz="1400" dirty="0">
                <a:solidFill>
                  <a:srgbClr val="025373"/>
                </a:solidFill>
                <a:latin typeface="Calibri" panose="020F0502020204030204" pitchFamily="34" charset="0"/>
                <a:cs typeface="Calibri" panose="020F0502020204030204" pitchFamily="34" charset="0"/>
              </a:rPr>
              <a:t>Реализация (передача прав на использование) программ для электронных вычислительных машин (включая компьютерные игры), баз данных на материальных носителях;</a:t>
            </a:r>
          </a:p>
          <a:p>
            <a:pPr indent="180975" algn="just" defTabSz="685800" fontAlgn="auto">
              <a:spcBef>
                <a:spcPts val="0"/>
              </a:spcBef>
              <a:spcAft>
                <a:spcPts val="0"/>
              </a:spcAft>
              <a:buFont typeface="Arial" pitchFamily="34" charset="0"/>
              <a:buChar char="•"/>
            </a:pPr>
            <a:r>
              <a:rPr lang="ru-RU" sz="1400" dirty="0">
                <a:solidFill>
                  <a:srgbClr val="025373"/>
                </a:solidFill>
                <a:latin typeface="Calibri" panose="020F0502020204030204" pitchFamily="34" charset="0"/>
                <a:cs typeface="Calibri" panose="020F0502020204030204" pitchFamily="34" charset="0"/>
              </a:rPr>
              <a:t>Оказание консультационных услуг по электронной почте;</a:t>
            </a:r>
          </a:p>
          <a:p>
            <a:pPr marR="171450" indent="180975" algn="just" defTabSz="685800" fontAlgn="auto">
              <a:spcBef>
                <a:spcPts val="0"/>
              </a:spcBef>
              <a:spcAft>
                <a:spcPts val="450"/>
              </a:spcAft>
              <a:buFont typeface="Arial" pitchFamily="34" charset="0"/>
              <a:buChar char="•"/>
            </a:pPr>
            <a:r>
              <a:rPr lang="ru-RU" sz="1400" dirty="0">
                <a:solidFill>
                  <a:srgbClr val="025373"/>
                </a:solidFill>
                <a:latin typeface="Calibri" panose="020F0502020204030204" pitchFamily="34" charset="0"/>
                <a:cs typeface="Calibri" panose="020F0502020204030204" pitchFamily="34" charset="0"/>
              </a:rPr>
              <a:t> </a:t>
            </a:r>
            <a:r>
              <a:rPr lang="ru-RU" sz="1400" dirty="0" smtClean="0">
                <a:solidFill>
                  <a:srgbClr val="025373"/>
                </a:solidFill>
                <a:latin typeface="Calibri" panose="020F0502020204030204" pitchFamily="34" charset="0"/>
                <a:cs typeface="Calibri" panose="020F0502020204030204" pitchFamily="34" charset="0"/>
              </a:rPr>
              <a:t>Оказание </a:t>
            </a:r>
            <a:r>
              <a:rPr lang="ru-RU" sz="1400" dirty="0">
                <a:solidFill>
                  <a:srgbClr val="025373"/>
                </a:solidFill>
                <a:latin typeface="Calibri" panose="020F0502020204030204" pitchFamily="34" charset="0"/>
                <a:cs typeface="Calibri" panose="020F0502020204030204" pitchFamily="34" charset="0"/>
              </a:rPr>
              <a:t>услуг по предоставлению доступа к сети "Интернет".</a:t>
            </a:r>
            <a:r>
              <a:rPr lang="ru-RU" sz="1400" b="1" dirty="0">
                <a:solidFill>
                  <a:srgbClr val="025373"/>
                </a:solidFill>
                <a:latin typeface="Calibri" panose="020F0502020204030204" pitchFamily="34" charset="0"/>
                <a:ea typeface="Calibri" panose="020F0502020204030204" pitchFamily="34" charset="0"/>
                <a:cs typeface="Calibri" panose="020F0502020204030204" pitchFamily="34" charset="0"/>
              </a:rPr>
              <a:t> </a:t>
            </a:r>
            <a:endParaRPr lang="ru-RU" sz="1400" dirty="0">
              <a:solidFill>
                <a:srgbClr val="025373"/>
              </a:solidFill>
              <a:latin typeface="Calibri" panose="020F0502020204030204" pitchFamily="34" charset="0"/>
              <a:cs typeface="Calibri" panose="020F0502020204030204" pitchFamily="34" charset="0"/>
            </a:endParaRPr>
          </a:p>
        </p:txBody>
      </p:sp>
      <p:sp>
        <p:nvSpPr>
          <p:cNvPr id="3" name="Прямоугольник 2"/>
          <p:cNvSpPr/>
          <p:nvPr/>
        </p:nvSpPr>
        <p:spPr>
          <a:xfrm>
            <a:off x="534446" y="918785"/>
            <a:ext cx="2093338" cy="1451679"/>
          </a:xfrm>
          <a:prstGeom prst="rect">
            <a:avLst/>
          </a:prstGeom>
        </p:spPr>
        <p:txBody>
          <a:bodyPr wrap="square">
            <a:spAutoFit/>
          </a:bodyPr>
          <a:lstStyle/>
          <a:p>
            <a:pPr marR="171450" defTabSz="685800" fontAlgn="auto">
              <a:spcBef>
                <a:spcPts val="0"/>
              </a:spcBef>
              <a:spcAft>
                <a:spcPts val="450"/>
              </a:spcAft>
            </a:pPr>
            <a:r>
              <a:rPr lang="ru-RU" sz="1600" b="1" dirty="0">
                <a:solidFill>
                  <a:srgbClr val="025373"/>
                </a:solidFill>
                <a:latin typeface="Calibri" panose="020F0502020204030204" pitchFamily="34" charset="0"/>
                <a:ea typeface="Calibri" panose="020F0502020204030204" pitchFamily="34" charset="0"/>
                <a:cs typeface="Calibri" panose="020F0502020204030204" pitchFamily="34" charset="0"/>
              </a:rPr>
              <a:t>П</a:t>
            </a:r>
            <a:r>
              <a:rPr lang="ru-RU" sz="1600" b="1" dirty="0" smtClean="0">
                <a:solidFill>
                  <a:srgbClr val="025373"/>
                </a:solidFill>
                <a:latin typeface="Calibri" panose="020F0502020204030204" pitchFamily="34" charset="0"/>
                <a:ea typeface="Calibri" panose="020F0502020204030204" pitchFamily="34" charset="0"/>
                <a:cs typeface="Calibri" panose="020F0502020204030204" pitchFamily="34" charset="0"/>
              </a:rPr>
              <a:t>. 1. ст. 174 </a:t>
            </a:r>
            <a:r>
              <a:rPr lang="ru-RU" sz="1600" b="1" dirty="0">
                <a:solidFill>
                  <a:srgbClr val="025373"/>
                </a:solidFill>
                <a:latin typeface="Calibri" panose="020F0502020204030204" pitchFamily="34" charset="0"/>
                <a:ea typeface="Calibri" panose="020F0502020204030204" pitchFamily="34" charset="0"/>
                <a:cs typeface="Calibri" panose="020F0502020204030204" pitchFamily="34" charset="0"/>
              </a:rPr>
              <a:t>НК РФ</a:t>
            </a:r>
          </a:p>
          <a:p>
            <a:pPr marR="171450" defTabSz="685800" fontAlgn="auto">
              <a:spcBef>
                <a:spcPts val="0"/>
              </a:spcBef>
              <a:spcAft>
                <a:spcPts val="450"/>
              </a:spcAft>
            </a:pPr>
            <a:r>
              <a:rPr lang="ru-RU" sz="1600" b="1" dirty="0">
                <a:solidFill>
                  <a:srgbClr val="025373"/>
                </a:solidFill>
                <a:latin typeface="Calibri" panose="020F0502020204030204" pitchFamily="34" charset="0"/>
                <a:ea typeface="Calibri" panose="020F0502020204030204" pitchFamily="34" charset="0"/>
                <a:cs typeface="Calibri" panose="020F0502020204030204" pitchFamily="34" charset="0"/>
              </a:rPr>
              <a:t>Письмо Минфина России от </a:t>
            </a:r>
            <a:r>
              <a:rPr lang="ru-RU" sz="1600" b="1" dirty="0" smtClean="0">
                <a:solidFill>
                  <a:srgbClr val="025373"/>
                </a:solidFill>
                <a:latin typeface="Calibri" panose="020F0502020204030204" pitchFamily="34" charset="0"/>
                <a:ea typeface="Calibri" panose="020F0502020204030204" pitchFamily="34" charset="0"/>
                <a:cs typeface="Calibri" panose="020F0502020204030204" pitchFamily="34" charset="0"/>
              </a:rPr>
              <a:t>23.10.2019 г. </a:t>
            </a:r>
            <a:endParaRPr lang="ru-RU" sz="1600" b="1" dirty="0">
              <a:solidFill>
                <a:srgbClr val="025373"/>
              </a:solidFill>
              <a:latin typeface="Calibri" panose="020F0502020204030204" pitchFamily="34" charset="0"/>
              <a:ea typeface="Calibri" panose="020F0502020204030204" pitchFamily="34" charset="0"/>
              <a:cs typeface="Calibri" panose="020F0502020204030204" pitchFamily="34" charset="0"/>
            </a:endParaRPr>
          </a:p>
          <a:p>
            <a:pPr marR="171450" defTabSz="685800" fontAlgn="auto">
              <a:spcBef>
                <a:spcPts val="0"/>
              </a:spcBef>
              <a:spcAft>
                <a:spcPts val="450"/>
              </a:spcAft>
            </a:pPr>
            <a:r>
              <a:rPr lang="ru-RU" sz="1600" b="1" dirty="0">
                <a:solidFill>
                  <a:srgbClr val="025373"/>
                </a:solidFill>
                <a:latin typeface="Calibri" panose="020F0502020204030204" pitchFamily="34" charset="0"/>
                <a:ea typeface="Calibri" panose="020F0502020204030204" pitchFamily="34" charset="0"/>
                <a:cs typeface="Calibri" panose="020F0502020204030204" pitchFamily="34" charset="0"/>
              </a:rPr>
              <a:t>N 03-07-08/81540</a:t>
            </a:r>
            <a:endParaRPr lang="ru-RU" sz="1600" dirty="0">
              <a:solidFill>
                <a:srgbClr val="025373"/>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958992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Прямоугольник 28"/>
          <p:cNvSpPr/>
          <p:nvPr/>
        </p:nvSpPr>
        <p:spPr>
          <a:xfrm>
            <a:off x="1360168" y="383490"/>
            <a:ext cx="6413780" cy="954107"/>
          </a:xfrm>
          <a:prstGeom prst="rect">
            <a:avLst/>
          </a:prstGeom>
        </p:spPr>
        <p:txBody>
          <a:bodyPr wrap="square">
            <a:spAutoFit/>
          </a:bodyPr>
          <a:lstStyle/>
          <a:p>
            <a:pPr algn="ctr" defTabSz="685800" fontAlgn="auto">
              <a:spcBef>
                <a:spcPts val="0"/>
              </a:spcBef>
              <a:spcAft>
                <a:spcPts val="0"/>
              </a:spcAft>
            </a:pPr>
            <a:r>
              <a:rPr lang="ru-RU" sz="2000" b="1" dirty="0">
                <a:solidFill>
                  <a:srgbClr val="025373"/>
                </a:solidFill>
                <a:latin typeface="Calibri" panose="020F0502020204030204" pitchFamily="34" charset="0"/>
                <a:ea typeface="Calibri" panose="020F0502020204030204" pitchFamily="34" charset="0"/>
                <a:cs typeface="Calibri" panose="020F0502020204030204" pitchFamily="34" charset="0"/>
              </a:rPr>
              <a:t>Электронные услуги – очевидное и невероятное </a:t>
            </a:r>
          </a:p>
          <a:p>
            <a:pPr algn="ctr" defTabSz="685800" fontAlgn="auto">
              <a:spcBef>
                <a:spcPts val="0"/>
              </a:spcBef>
              <a:spcAft>
                <a:spcPts val="0"/>
              </a:spcAft>
            </a:pPr>
            <a:r>
              <a:rPr lang="ru-RU" sz="1600" dirty="0">
                <a:solidFill>
                  <a:srgbClr val="025373"/>
                </a:solidFill>
                <a:latin typeface="Calibri" panose="020F0502020204030204" pitchFamily="34" charset="0"/>
                <a:ea typeface="Calibri" panose="020F0502020204030204" pitchFamily="34" charset="0"/>
                <a:cs typeface="Calibri" panose="020F0502020204030204" pitchFamily="34" charset="0"/>
              </a:rPr>
              <a:t>Письмо ФНС России от </a:t>
            </a:r>
            <a:r>
              <a:rPr lang="ru-RU" sz="1600" dirty="0" smtClean="0">
                <a:solidFill>
                  <a:srgbClr val="025373"/>
                </a:solidFill>
                <a:latin typeface="Calibri" panose="020F0502020204030204" pitchFamily="34" charset="0"/>
                <a:ea typeface="Calibri" panose="020F0502020204030204" pitchFamily="34" charset="0"/>
                <a:cs typeface="Calibri" panose="020F0502020204030204" pitchFamily="34" charset="0"/>
              </a:rPr>
              <a:t>24.04.2019 г. </a:t>
            </a:r>
            <a:r>
              <a:rPr lang="ru-RU" sz="1600" dirty="0">
                <a:solidFill>
                  <a:srgbClr val="025373"/>
                </a:solidFill>
                <a:latin typeface="Calibri" panose="020F0502020204030204" pitchFamily="34" charset="0"/>
                <a:ea typeface="Calibri" panose="020F0502020204030204" pitchFamily="34" charset="0"/>
                <a:cs typeface="Calibri" panose="020F0502020204030204" pitchFamily="34" charset="0"/>
              </a:rPr>
              <a:t>N СД-4-3/7937</a:t>
            </a:r>
          </a:p>
          <a:p>
            <a:pPr defTabSz="685800" fontAlgn="auto">
              <a:spcBef>
                <a:spcPts val="0"/>
              </a:spcBef>
              <a:spcAft>
                <a:spcPts val="0"/>
              </a:spcAft>
            </a:pPr>
            <a:r>
              <a:rPr lang="ru-RU" sz="2000" b="1" dirty="0">
                <a:solidFill>
                  <a:srgbClr val="025373"/>
                </a:solidFill>
                <a:latin typeface="Calibri" panose="020F0502020204030204" pitchFamily="34" charset="0"/>
                <a:ea typeface="Calibri" panose="020F0502020204030204" pitchFamily="34" charset="0"/>
                <a:cs typeface="Calibri" panose="020F0502020204030204" pitchFamily="34" charset="0"/>
              </a:rPr>
              <a:t> </a:t>
            </a:r>
            <a:endParaRPr lang="ru-RU" sz="2000" dirty="0">
              <a:solidFill>
                <a:srgbClr val="025373"/>
              </a:solidFill>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60352" y="1337597"/>
            <a:ext cx="6613413" cy="3276364"/>
          </a:xfrm>
          <a:prstGeom prst="rect">
            <a:avLst/>
          </a:prstGeom>
          <a:noFill/>
          <a:ln w="9525">
            <a:solidFill>
              <a:schemeClr val="tx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25085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Прямоугольник 28"/>
          <p:cNvSpPr/>
          <p:nvPr/>
        </p:nvSpPr>
        <p:spPr>
          <a:xfrm>
            <a:off x="1616975" y="288150"/>
            <a:ext cx="6413780" cy="954107"/>
          </a:xfrm>
          <a:prstGeom prst="rect">
            <a:avLst/>
          </a:prstGeom>
        </p:spPr>
        <p:txBody>
          <a:bodyPr wrap="square">
            <a:spAutoFit/>
          </a:bodyPr>
          <a:lstStyle/>
          <a:p>
            <a:pPr algn="ctr" defTabSz="685800" fontAlgn="auto">
              <a:spcBef>
                <a:spcPts val="0"/>
              </a:spcBef>
              <a:spcAft>
                <a:spcPts val="0"/>
              </a:spcAft>
            </a:pPr>
            <a:r>
              <a:rPr lang="ru-RU" sz="2000" b="1" dirty="0">
                <a:solidFill>
                  <a:srgbClr val="025373"/>
                </a:solidFill>
                <a:latin typeface="Calibri" panose="020F0502020204030204" pitchFamily="34" charset="0"/>
                <a:ea typeface="Calibri" panose="020F0502020204030204" pitchFamily="34" charset="0"/>
                <a:cs typeface="Calibri" panose="020F0502020204030204" pitchFamily="34" charset="0"/>
              </a:rPr>
              <a:t>Электронные + неэлектронные </a:t>
            </a:r>
          </a:p>
          <a:p>
            <a:pPr defTabSz="685800" fontAlgn="auto">
              <a:spcBef>
                <a:spcPts val="0"/>
              </a:spcBef>
              <a:spcAft>
                <a:spcPts val="0"/>
              </a:spcAft>
            </a:pPr>
            <a:endParaRPr lang="ru-RU" dirty="0">
              <a:solidFill>
                <a:srgbClr val="025373"/>
              </a:solidFill>
              <a:latin typeface="Calibri" panose="020F0502020204030204" pitchFamily="34" charset="0"/>
              <a:ea typeface="Calibri" panose="020F0502020204030204" pitchFamily="34" charset="0"/>
              <a:cs typeface="Calibri" panose="020F0502020204030204" pitchFamily="34" charset="0"/>
            </a:endParaRPr>
          </a:p>
          <a:p>
            <a:pPr defTabSz="685800" fontAlgn="auto">
              <a:spcBef>
                <a:spcPts val="0"/>
              </a:spcBef>
              <a:spcAft>
                <a:spcPts val="0"/>
              </a:spcAft>
            </a:pPr>
            <a:r>
              <a:rPr lang="ru-RU" b="1" dirty="0">
                <a:solidFill>
                  <a:srgbClr val="025373"/>
                </a:solidFill>
                <a:latin typeface="Calibri" panose="020F0502020204030204" pitchFamily="34" charset="0"/>
                <a:ea typeface="Calibri" panose="020F0502020204030204" pitchFamily="34" charset="0"/>
                <a:cs typeface="Calibri" panose="020F0502020204030204" pitchFamily="34" charset="0"/>
              </a:rPr>
              <a:t> </a:t>
            </a:r>
            <a:endParaRPr lang="ru-RU" dirty="0">
              <a:solidFill>
                <a:srgbClr val="025373"/>
              </a:solidFill>
              <a:latin typeface="Calibri" panose="020F0502020204030204" pitchFamily="34" charset="0"/>
              <a:cs typeface="Calibri" panose="020F0502020204030204" pitchFamily="34" charset="0"/>
            </a:endParaRPr>
          </a:p>
        </p:txBody>
      </p:sp>
      <p:sp>
        <p:nvSpPr>
          <p:cNvPr id="3" name="Прямоугольник 2"/>
          <p:cNvSpPr/>
          <p:nvPr/>
        </p:nvSpPr>
        <p:spPr>
          <a:xfrm>
            <a:off x="3203848" y="1211480"/>
            <a:ext cx="5256584" cy="3046988"/>
          </a:xfrm>
          <a:prstGeom prst="rect">
            <a:avLst/>
          </a:prstGeom>
        </p:spPr>
        <p:txBody>
          <a:bodyPr wrap="square">
            <a:spAutoFit/>
          </a:bodyPr>
          <a:lstStyle/>
          <a:p>
            <a:pPr indent="533400" algn="just" defTabSz="685800" fontAlgn="auto">
              <a:spcBef>
                <a:spcPts val="0"/>
              </a:spcBef>
              <a:spcAft>
                <a:spcPts val="0"/>
              </a:spcAft>
            </a:pPr>
            <a:r>
              <a:rPr lang="ru-RU" sz="1600" dirty="0">
                <a:solidFill>
                  <a:srgbClr val="025373"/>
                </a:solidFill>
                <a:latin typeface="Calibri" panose="020F0502020204030204" pitchFamily="34" charset="0"/>
                <a:ea typeface="Calibri" panose="020F0502020204030204" pitchFamily="34" charset="0"/>
                <a:cs typeface="Calibri" panose="020F0502020204030204" pitchFamily="34" charset="0"/>
              </a:rPr>
              <a:t>В случае если иностранная организация оказывает российской организации </a:t>
            </a:r>
            <a:r>
              <a:rPr lang="ru-RU" sz="1600" b="1" dirty="0">
                <a:solidFill>
                  <a:srgbClr val="025373"/>
                </a:solidFill>
                <a:latin typeface="Calibri" panose="020F0502020204030204" pitchFamily="34" charset="0"/>
                <a:ea typeface="Calibri" panose="020F0502020204030204" pitchFamily="34" charset="0"/>
                <a:cs typeface="Calibri" panose="020F0502020204030204" pitchFamily="34" charset="0"/>
              </a:rPr>
              <a:t>не только услуги в электронной форме</a:t>
            </a:r>
            <a:r>
              <a:rPr lang="ru-RU" sz="1600" dirty="0">
                <a:solidFill>
                  <a:srgbClr val="025373"/>
                </a:solidFill>
                <a:latin typeface="Calibri" panose="020F0502020204030204" pitchFamily="34" charset="0"/>
                <a:ea typeface="Calibri" panose="020F0502020204030204" pitchFamily="34" charset="0"/>
                <a:cs typeface="Calibri" panose="020F0502020204030204" pitchFamily="34" charset="0"/>
              </a:rPr>
              <a:t>, указанные в пункте 1 статьи 174</a:t>
            </a:r>
            <a:r>
              <a:rPr lang="ru-RU" sz="1600" dirty="0" smtClean="0">
                <a:solidFill>
                  <a:srgbClr val="025373"/>
                </a:solidFill>
                <a:latin typeface="Calibri" panose="020F0502020204030204" pitchFamily="34" charset="0"/>
                <a:ea typeface="Calibri" panose="020F0502020204030204" pitchFamily="34" charset="0"/>
                <a:cs typeface="Calibri" panose="020F0502020204030204" pitchFamily="34" charset="0"/>
              </a:rPr>
              <a:t>. 2 </a:t>
            </a:r>
            <a:r>
              <a:rPr lang="ru-RU" sz="1600" dirty="0">
                <a:solidFill>
                  <a:srgbClr val="025373"/>
                </a:solidFill>
                <a:latin typeface="Calibri" panose="020F0502020204030204" pitchFamily="34" charset="0"/>
                <a:ea typeface="Calibri" panose="020F0502020204030204" pitchFamily="34" charset="0"/>
                <a:cs typeface="Calibri" panose="020F0502020204030204" pitchFamily="34" charset="0"/>
              </a:rPr>
              <a:t>Кодекса, но и иные услуги, </a:t>
            </a:r>
            <a:r>
              <a:rPr lang="ru-RU" sz="1600" b="1" dirty="0">
                <a:solidFill>
                  <a:srgbClr val="025373"/>
                </a:solidFill>
                <a:latin typeface="Calibri" panose="020F0502020204030204" pitchFamily="34" charset="0"/>
                <a:ea typeface="Calibri" panose="020F0502020204030204" pitchFamily="34" charset="0"/>
                <a:cs typeface="Calibri" panose="020F0502020204030204" pitchFamily="34" charset="0"/>
              </a:rPr>
              <a:t>в том числе консультационные,</a:t>
            </a:r>
            <a:r>
              <a:rPr lang="ru-RU" sz="1600" dirty="0">
                <a:solidFill>
                  <a:srgbClr val="025373"/>
                </a:solidFill>
                <a:latin typeface="Calibri" panose="020F0502020204030204" pitchFamily="34" charset="0"/>
                <a:ea typeface="Calibri" panose="020F0502020204030204" pitchFamily="34" charset="0"/>
                <a:cs typeface="Calibri" panose="020F0502020204030204" pitchFamily="34" charset="0"/>
              </a:rPr>
              <a:t> местом реализации которых на основании статьи 148 Кодекса признается территория Российской Федерации, то в части таких услуг обязанность по исчислению и уплате НДС в бюджет также </a:t>
            </a:r>
            <a:r>
              <a:rPr lang="ru-RU" sz="1600" b="1" dirty="0">
                <a:solidFill>
                  <a:srgbClr val="025373"/>
                </a:solidFill>
                <a:latin typeface="Calibri" panose="020F0502020204030204" pitchFamily="34" charset="0"/>
                <a:ea typeface="Calibri" panose="020F0502020204030204" pitchFamily="34" charset="0"/>
                <a:cs typeface="Calibri" panose="020F0502020204030204" pitchFamily="34" charset="0"/>
              </a:rPr>
              <a:t>возлагается на иностранную организацию</a:t>
            </a:r>
            <a:r>
              <a:rPr lang="ru-RU" sz="1600" dirty="0">
                <a:solidFill>
                  <a:srgbClr val="025373"/>
                </a:solidFill>
                <a:latin typeface="Calibri" panose="020F0502020204030204" pitchFamily="34" charset="0"/>
                <a:ea typeface="Calibri" panose="020F0502020204030204" pitchFamily="34" charset="0"/>
                <a:cs typeface="Calibri" panose="020F0502020204030204" pitchFamily="34" charset="0"/>
              </a:rPr>
              <a:t>. В связи с этим у российской организации, приобретающей у иностранной организации указанные услуги, обязанности по уплате НДС в качестве налогового агента не возникает.</a:t>
            </a:r>
          </a:p>
        </p:txBody>
      </p:sp>
      <p:sp>
        <p:nvSpPr>
          <p:cNvPr id="2" name="Прямоугольник 1"/>
          <p:cNvSpPr/>
          <p:nvPr/>
        </p:nvSpPr>
        <p:spPr>
          <a:xfrm>
            <a:off x="431463" y="1212227"/>
            <a:ext cx="2304449" cy="895117"/>
          </a:xfrm>
          <a:prstGeom prst="rect">
            <a:avLst/>
          </a:prstGeom>
        </p:spPr>
        <p:txBody>
          <a:bodyPr wrap="square">
            <a:spAutoFit/>
          </a:bodyPr>
          <a:lstStyle/>
          <a:p>
            <a:pPr marR="171450" defTabSz="685800" fontAlgn="auto">
              <a:spcBef>
                <a:spcPts val="0"/>
              </a:spcBef>
              <a:spcAft>
                <a:spcPts val="450"/>
              </a:spcAft>
            </a:pPr>
            <a:r>
              <a:rPr lang="ru-RU" sz="1600" b="1" dirty="0">
                <a:solidFill>
                  <a:srgbClr val="025373"/>
                </a:solidFill>
                <a:latin typeface="Calibri" panose="020F0502020204030204" pitchFamily="34" charset="0"/>
                <a:ea typeface="Calibri" panose="020F0502020204030204" pitchFamily="34" charset="0"/>
                <a:cs typeface="Calibri" panose="020F0502020204030204" pitchFamily="34" charset="0"/>
              </a:rPr>
              <a:t>Письмо Минфина РФ от 26 апреля 2019 г. </a:t>
            </a:r>
          </a:p>
          <a:p>
            <a:pPr marR="171450" defTabSz="685800" fontAlgn="auto">
              <a:spcBef>
                <a:spcPts val="0"/>
              </a:spcBef>
              <a:spcAft>
                <a:spcPts val="450"/>
              </a:spcAft>
            </a:pPr>
            <a:r>
              <a:rPr lang="ru-RU" sz="1600" b="1" dirty="0">
                <a:solidFill>
                  <a:srgbClr val="025373"/>
                </a:solidFill>
                <a:latin typeface="Calibri" panose="020F0502020204030204" pitchFamily="34" charset="0"/>
                <a:ea typeface="Calibri" panose="020F0502020204030204" pitchFamily="34" charset="0"/>
                <a:cs typeface="Calibri" panose="020F0502020204030204" pitchFamily="34" charset="0"/>
              </a:rPr>
              <a:t>N 03-07-08/31281</a:t>
            </a:r>
          </a:p>
        </p:txBody>
      </p:sp>
    </p:spTree>
    <p:extLst>
      <p:ext uri="{BB962C8B-B14F-4D97-AF65-F5344CB8AC3E}">
        <p14:creationId xmlns:p14="http://schemas.microsoft.com/office/powerpoint/2010/main" xmlns="" val="3635908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2744" y="267494"/>
            <a:ext cx="3653564" cy="400110"/>
          </a:xfrm>
          <a:prstGeom prst="rect">
            <a:avLst/>
          </a:prstGeom>
        </p:spPr>
        <p:txBody>
          <a:bodyPr wrap="none">
            <a:spAutoFit/>
          </a:bodyPr>
          <a:lstStyle/>
          <a:p>
            <a:pPr algn="ctr" defTabSz="685800" fontAlgn="auto">
              <a:spcBef>
                <a:spcPts val="0"/>
              </a:spcBef>
              <a:spcAft>
                <a:spcPts val="0"/>
              </a:spcAft>
            </a:pPr>
            <a:r>
              <a:rPr lang="ru-RU" sz="2000" b="1" dirty="0">
                <a:solidFill>
                  <a:srgbClr val="025373"/>
                </a:solidFill>
                <a:latin typeface="Calibri" panose="020F0502020204030204" pitchFamily="34" charset="0"/>
                <a:ea typeface="Calibri" panose="020F0502020204030204" pitchFamily="34" charset="0"/>
                <a:cs typeface="Calibri" panose="020F0502020204030204" pitchFamily="34" charset="0"/>
              </a:rPr>
              <a:t>Электронные + неэлектронные</a:t>
            </a:r>
          </a:p>
        </p:txBody>
      </p:sp>
      <p:sp>
        <p:nvSpPr>
          <p:cNvPr id="4" name="Прямоугольник 3"/>
          <p:cNvSpPr/>
          <p:nvPr/>
        </p:nvSpPr>
        <p:spPr>
          <a:xfrm>
            <a:off x="2915816" y="843558"/>
            <a:ext cx="5397103" cy="4185761"/>
          </a:xfrm>
          <a:prstGeom prst="rect">
            <a:avLst/>
          </a:prstGeom>
        </p:spPr>
        <p:txBody>
          <a:bodyPr wrap="square">
            <a:spAutoFit/>
          </a:bodyPr>
          <a:lstStyle/>
          <a:p>
            <a:pPr algn="just" defTabSz="685800" fontAlgn="auto">
              <a:spcBef>
                <a:spcPts val="0"/>
              </a:spcBef>
              <a:spcAft>
                <a:spcPts val="0"/>
              </a:spcAft>
            </a:pPr>
            <a:endParaRPr lang="ru-RU" sz="1400" b="1" dirty="0">
              <a:solidFill>
                <a:srgbClr val="025373"/>
              </a:solidFill>
              <a:latin typeface="Calibri" panose="020F0502020204030204" pitchFamily="34" charset="0"/>
              <a:cs typeface="Calibri" panose="020F0502020204030204" pitchFamily="34" charset="0"/>
            </a:endParaRPr>
          </a:p>
          <a:p>
            <a:pPr indent="533400" algn="just" defTabSz="685800" fontAlgn="auto">
              <a:spcBef>
                <a:spcPts val="0"/>
              </a:spcBef>
              <a:spcAft>
                <a:spcPts val="0"/>
              </a:spcAft>
            </a:pPr>
            <a:r>
              <a:rPr lang="ru-RU" sz="1400" dirty="0">
                <a:solidFill>
                  <a:srgbClr val="025373"/>
                </a:solidFill>
                <a:latin typeface="Calibri" panose="020F0502020204030204" pitchFamily="34" charset="0"/>
                <a:cs typeface="Calibri" panose="020F0502020204030204" pitchFamily="34" charset="0"/>
              </a:rPr>
              <a:t>Если условиями договора на </a:t>
            </a:r>
            <a:r>
              <a:rPr lang="ru-RU" sz="1400" b="1" dirty="0">
                <a:solidFill>
                  <a:srgbClr val="025373"/>
                </a:solidFill>
                <a:latin typeface="Calibri" panose="020F0502020204030204" pitchFamily="34" charset="0"/>
                <a:cs typeface="Calibri" panose="020F0502020204030204" pitchFamily="34" charset="0"/>
              </a:rPr>
              <a:t>оказание комплекса услуг</a:t>
            </a:r>
            <a:r>
              <a:rPr lang="ru-RU" sz="1400" dirty="0">
                <a:solidFill>
                  <a:srgbClr val="025373"/>
                </a:solidFill>
                <a:latin typeface="Calibri" panose="020F0502020204030204" pitchFamily="34" charset="0"/>
                <a:cs typeface="Calibri" panose="020F0502020204030204" pitchFamily="34" charset="0"/>
              </a:rPr>
              <a:t>, включающих как услуги в электронной форме, так и </a:t>
            </a:r>
            <a:r>
              <a:rPr lang="ru-RU" sz="1400" b="1" dirty="0">
                <a:solidFill>
                  <a:srgbClr val="025373"/>
                </a:solidFill>
                <a:latin typeface="Calibri" panose="020F0502020204030204" pitchFamily="34" charset="0"/>
                <a:cs typeface="Calibri" panose="020F0502020204030204" pitchFamily="34" charset="0"/>
              </a:rPr>
              <a:t>иную реализацию </a:t>
            </a:r>
            <a:r>
              <a:rPr lang="ru-RU" sz="1400" dirty="0">
                <a:solidFill>
                  <a:srgbClr val="025373"/>
                </a:solidFill>
                <a:latin typeface="Calibri" panose="020F0502020204030204" pitchFamily="34" charset="0"/>
                <a:cs typeface="Calibri" panose="020F0502020204030204" pitchFamily="34" charset="0"/>
              </a:rPr>
              <a:t>на территории Российской Федерации, предусмотрена </a:t>
            </a:r>
            <a:r>
              <a:rPr lang="ru-RU" sz="1400" b="1" dirty="0">
                <a:solidFill>
                  <a:srgbClr val="025373"/>
                </a:solidFill>
                <a:latin typeface="Calibri" panose="020F0502020204030204" pitchFamily="34" charset="0"/>
                <a:cs typeface="Calibri" panose="020F0502020204030204" pitchFamily="34" charset="0"/>
              </a:rPr>
              <a:t>общая (единая) стоимость таких услуг </a:t>
            </a:r>
            <a:r>
              <a:rPr lang="ru-RU" sz="1400" dirty="0">
                <a:solidFill>
                  <a:srgbClr val="025373"/>
                </a:solidFill>
                <a:latin typeface="Calibri" panose="020F0502020204030204" pitchFamily="34" charset="0"/>
                <a:cs typeface="Calibri" panose="020F0502020204030204" pitchFamily="34" charset="0"/>
              </a:rPr>
              <a:t>и при этом иная реализация является сопутствующей по отношению к основным услугам, оказываемым в электронной форме, по такой иной реализации </a:t>
            </a:r>
            <a:r>
              <a:rPr lang="ru-RU" sz="1400" b="1" dirty="0">
                <a:solidFill>
                  <a:srgbClr val="025373"/>
                </a:solidFill>
                <a:latin typeface="Calibri" panose="020F0502020204030204" pitchFamily="34" charset="0"/>
                <a:cs typeface="Calibri" panose="020F0502020204030204" pitchFamily="34" charset="0"/>
              </a:rPr>
              <a:t>допустимо исчислять и уплачивать НДС в порядке, установленном статьей 174</a:t>
            </a:r>
            <a:r>
              <a:rPr lang="ru-RU" sz="1400" b="1" dirty="0" smtClean="0">
                <a:solidFill>
                  <a:srgbClr val="025373"/>
                </a:solidFill>
                <a:latin typeface="Calibri" panose="020F0502020204030204" pitchFamily="34" charset="0"/>
                <a:cs typeface="Calibri" panose="020F0502020204030204" pitchFamily="34" charset="0"/>
              </a:rPr>
              <a:t>. 2 </a:t>
            </a:r>
            <a:r>
              <a:rPr lang="ru-RU" sz="1400" b="1" dirty="0">
                <a:solidFill>
                  <a:srgbClr val="025373"/>
                </a:solidFill>
                <a:latin typeface="Calibri" panose="020F0502020204030204" pitchFamily="34" charset="0"/>
                <a:cs typeface="Calibri" panose="020F0502020204030204" pitchFamily="34" charset="0"/>
              </a:rPr>
              <a:t>Кодекса.</a:t>
            </a:r>
          </a:p>
          <a:p>
            <a:pPr indent="533400" algn="just" defTabSz="685800" fontAlgn="auto">
              <a:spcBef>
                <a:spcPts val="0"/>
              </a:spcBef>
              <a:spcAft>
                <a:spcPts val="0"/>
              </a:spcAft>
            </a:pPr>
            <a:r>
              <a:rPr lang="ru-RU" sz="1400" dirty="0">
                <a:solidFill>
                  <a:srgbClr val="025373"/>
                </a:solidFill>
                <a:latin typeface="Calibri" panose="020F0502020204030204" pitchFamily="34" charset="0"/>
                <a:cs typeface="Calibri" panose="020F0502020204030204" pitchFamily="34" charset="0"/>
              </a:rPr>
              <a:t>Таким образом, в случае если иностранная организация на территории Российской Федерации как оказывает услуги в электронной форме, так и осуществляет иную реализацию, являющуюся сопутствующей по отношению к основным услугам, оказываемым в электронной форме, по которой отдельная стоимость условиями договора не предусмотрена, и не состоит на учете в налоговом органе, обязанности налогового агента у покупателя - российской организации в соответствии с действующим законодательством в отношении такой иной реализации также не возникает.</a:t>
            </a:r>
          </a:p>
        </p:txBody>
      </p:sp>
      <p:sp>
        <p:nvSpPr>
          <p:cNvPr id="3" name="Прямоугольник 2"/>
          <p:cNvSpPr/>
          <p:nvPr/>
        </p:nvSpPr>
        <p:spPr>
          <a:xfrm>
            <a:off x="395536" y="1059582"/>
            <a:ext cx="2336584" cy="895117"/>
          </a:xfrm>
          <a:prstGeom prst="rect">
            <a:avLst/>
          </a:prstGeom>
        </p:spPr>
        <p:txBody>
          <a:bodyPr wrap="square">
            <a:spAutoFit/>
          </a:bodyPr>
          <a:lstStyle/>
          <a:p>
            <a:pPr marR="171450" defTabSz="685800" fontAlgn="auto">
              <a:spcBef>
                <a:spcPts val="0"/>
              </a:spcBef>
              <a:spcAft>
                <a:spcPts val="450"/>
              </a:spcAft>
            </a:pPr>
            <a:r>
              <a:rPr lang="ru-RU" sz="1600" b="1" dirty="0">
                <a:solidFill>
                  <a:srgbClr val="025373"/>
                </a:solidFill>
                <a:latin typeface="Calibri" panose="020F0502020204030204" pitchFamily="34" charset="0"/>
                <a:ea typeface="Calibri" panose="020F0502020204030204" pitchFamily="34" charset="0"/>
                <a:cs typeface="Calibri" panose="020F0502020204030204" pitchFamily="34" charset="0"/>
              </a:rPr>
              <a:t>Письмо ФНС России от </a:t>
            </a:r>
            <a:r>
              <a:rPr lang="ru-RU" sz="1600" b="1" dirty="0" smtClean="0">
                <a:solidFill>
                  <a:srgbClr val="025373"/>
                </a:solidFill>
                <a:latin typeface="Calibri" panose="020F0502020204030204" pitchFamily="34" charset="0"/>
                <a:ea typeface="Calibri" panose="020F0502020204030204" pitchFamily="34" charset="0"/>
                <a:cs typeface="Calibri" panose="020F0502020204030204" pitchFamily="34" charset="0"/>
              </a:rPr>
              <a:t>29.05.2019 г. </a:t>
            </a:r>
            <a:endParaRPr lang="ru-RU" sz="1600" b="1" dirty="0">
              <a:solidFill>
                <a:srgbClr val="025373"/>
              </a:solidFill>
              <a:latin typeface="Calibri" panose="020F0502020204030204" pitchFamily="34" charset="0"/>
              <a:ea typeface="Calibri" panose="020F0502020204030204" pitchFamily="34" charset="0"/>
              <a:cs typeface="Calibri" panose="020F0502020204030204" pitchFamily="34" charset="0"/>
            </a:endParaRPr>
          </a:p>
          <a:p>
            <a:pPr marR="171450" defTabSz="685800" fontAlgn="auto">
              <a:spcBef>
                <a:spcPts val="0"/>
              </a:spcBef>
              <a:spcAft>
                <a:spcPts val="450"/>
              </a:spcAft>
            </a:pPr>
            <a:r>
              <a:rPr lang="ru-RU" sz="1600" b="1" dirty="0">
                <a:solidFill>
                  <a:srgbClr val="025373"/>
                </a:solidFill>
                <a:latin typeface="Calibri" panose="020F0502020204030204" pitchFamily="34" charset="0"/>
                <a:ea typeface="Calibri" panose="020F0502020204030204" pitchFamily="34" charset="0"/>
                <a:cs typeface="Calibri" panose="020F0502020204030204" pitchFamily="34" charset="0"/>
              </a:rPr>
              <a:t>N СД-4-3/10374@</a:t>
            </a:r>
          </a:p>
        </p:txBody>
      </p:sp>
    </p:spTree>
    <p:extLst>
      <p:ext uri="{BB962C8B-B14F-4D97-AF65-F5344CB8AC3E}">
        <p14:creationId xmlns:p14="http://schemas.microsoft.com/office/powerpoint/2010/main" xmlns="" val="1158345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Прямоугольник 28"/>
          <p:cNvSpPr/>
          <p:nvPr/>
        </p:nvSpPr>
        <p:spPr>
          <a:xfrm>
            <a:off x="2123728" y="197227"/>
            <a:ext cx="6221577" cy="707886"/>
          </a:xfrm>
          <a:prstGeom prst="rect">
            <a:avLst/>
          </a:prstGeom>
        </p:spPr>
        <p:txBody>
          <a:bodyPr wrap="square">
            <a:spAutoFit/>
          </a:bodyPr>
          <a:lstStyle/>
          <a:p>
            <a:pPr algn="ctr" defTabSz="685800" fontAlgn="auto">
              <a:spcBef>
                <a:spcPts val="0"/>
              </a:spcBef>
              <a:spcAft>
                <a:spcPts val="0"/>
              </a:spcAft>
            </a:pPr>
            <a:r>
              <a:rPr lang="ru-RU" sz="2000" b="1" dirty="0">
                <a:solidFill>
                  <a:srgbClr val="025373"/>
                </a:solidFill>
                <a:latin typeface="Calibri" panose="020F0502020204030204" pitchFamily="34" charset="0"/>
                <a:ea typeface="Calibri" panose="020F0502020204030204" pitchFamily="34" charset="0"/>
                <a:cs typeface="Calibri" panose="020F0502020204030204" pitchFamily="34" charset="0"/>
              </a:rPr>
              <a:t>Электронные услуги через посредника в интересах иностранца</a:t>
            </a:r>
          </a:p>
        </p:txBody>
      </p:sp>
      <p:sp>
        <p:nvSpPr>
          <p:cNvPr id="2" name="Прямоугольник 1"/>
          <p:cNvSpPr/>
          <p:nvPr/>
        </p:nvSpPr>
        <p:spPr>
          <a:xfrm>
            <a:off x="2514747" y="982319"/>
            <a:ext cx="5873677" cy="3539430"/>
          </a:xfrm>
          <a:prstGeom prst="rect">
            <a:avLst/>
          </a:prstGeom>
        </p:spPr>
        <p:txBody>
          <a:bodyPr wrap="square">
            <a:spAutoFit/>
          </a:bodyPr>
          <a:lstStyle/>
          <a:p>
            <a:pPr indent="533400" algn="just" defTabSz="685800" fontAlgn="auto">
              <a:spcBef>
                <a:spcPts val="0"/>
              </a:spcBef>
              <a:spcAft>
                <a:spcPts val="0"/>
              </a:spcAft>
            </a:pPr>
            <a:r>
              <a:rPr lang="ru-RU" sz="1400" dirty="0">
                <a:solidFill>
                  <a:srgbClr val="025373"/>
                </a:solidFill>
                <a:latin typeface="Calibri" panose="020F0502020204030204" pitchFamily="34" charset="0"/>
                <a:ea typeface="Calibri" panose="020F0502020204030204" pitchFamily="34" charset="0"/>
                <a:cs typeface="Calibri" panose="020F0502020204030204" pitchFamily="34" charset="0"/>
              </a:rPr>
              <a:t>Если иностранной организацией, не состоящей на учете в налоговых органах, оказываются услуги в электронной форме, местом реализации которых является Российская Федерация, и </a:t>
            </a:r>
            <a:r>
              <a:rPr lang="ru-RU" sz="1400" b="1" dirty="0">
                <a:solidFill>
                  <a:srgbClr val="025373"/>
                </a:solidFill>
                <a:latin typeface="Calibri" panose="020F0502020204030204" pitchFamily="34" charset="0"/>
                <a:ea typeface="Calibri" panose="020F0502020204030204" pitchFamily="34" charset="0"/>
                <a:cs typeface="Calibri" panose="020F0502020204030204" pitchFamily="34" charset="0"/>
              </a:rPr>
              <a:t>расчеты </a:t>
            </a:r>
            <a:r>
              <a:rPr lang="ru-RU" sz="1400" dirty="0">
                <a:solidFill>
                  <a:srgbClr val="025373"/>
                </a:solidFill>
                <a:latin typeface="Calibri" panose="020F0502020204030204" pitchFamily="34" charset="0"/>
                <a:ea typeface="Calibri" panose="020F0502020204030204" pitchFamily="34" charset="0"/>
                <a:cs typeface="Calibri" panose="020F0502020204030204" pitchFamily="34" charset="0"/>
              </a:rPr>
              <a:t>за такие услуги производятся через российскую организацию - </a:t>
            </a:r>
            <a:r>
              <a:rPr lang="ru-RU" sz="1400" b="1" dirty="0">
                <a:solidFill>
                  <a:srgbClr val="025373"/>
                </a:solidFill>
                <a:latin typeface="Calibri" panose="020F0502020204030204" pitchFamily="34" charset="0"/>
                <a:ea typeface="Calibri" panose="020F0502020204030204" pitchFamily="34" charset="0"/>
                <a:cs typeface="Calibri" panose="020F0502020204030204" pitchFamily="34" charset="0"/>
              </a:rPr>
              <a:t>посредника на основании договора с иностранной организацией</a:t>
            </a:r>
            <a:r>
              <a:rPr lang="ru-RU" sz="1400" dirty="0">
                <a:solidFill>
                  <a:srgbClr val="025373"/>
                </a:solidFill>
                <a:latin typeface="Calibri" panose="020F0502020204030204" pitchFamily="34" charset="0"/>
                <a:ea typeface="Calibri" panose="020F0502020204030204" pitchFamily="34" charset="0"/>
                <a:cs typeface="Calibri" panose="020F0502020204030204" pitchFamily="34" charset="0"/>
              </a:rPr>
              <a:t>, то налоговым агентом по налогу на добавленную стоимость признается российская организация - посредник в соответствии с пунктом 10 статьи 174</a:t>
            </a:r>
            <a:r>
              <a:rPr lang="ru-RU" sz="1400" dirty="0" smtClean="0">
                <a:solidFill>
                  <a:srgbClr val="025373"/>
                </a:solidFill>
                <a:latin typeface="Calibri" panose="020F0502020204030204" pitchFamily="34" charset="0"/>
                <a:ea typeface="Calibri" panose="020F0502020204030204" pitchFamily="34" charset="0"/>
                <a:cs typeface="Calibri" panose="020F0502020204030204" pitchFamily="34" charset="0"/>
              </a:rPr>
              <a:t>. 2 </a:t>
            </a:r>
            <a:r>
              <a:rPr lang="ru-RU" sz="1400" dirty="0">
                <a:solidFill>
                  <a:srgbClr val="025373"/>
                </a:solidFill>
                <a:latin typeface="Calibri" panose="020F0502020204030204" pitchFamily="34" charset="0"/>
                <a:ea typeface="Calibri" panose="020F0502020204030204" pitchFamily="34" charset="0"/>
                <a:cs typeface="Calibri" panose="020F0502020204030204" pitchFamily="34" charset="0"/>
              </a:rPr>
              <a:t>Кодекса.</a:t>
            </a:r>
          </a:p>
          <a:p>
            <a:pPr indent="533400" algn="just" defTabSz="685800" fontAlgn="auto">
              <a:spcBef>
                <a:spcPts val="0"/>
              </a:spcBef>
              <a:spcAft>
                <a:spcPts val="0"/>
              </a:spcAft>
            </a:pPr>
            <a:r>
              <a:rPr lang="ru-RU" sz="1400" dirty="0">
                <a:solidFill>
                  <a:srgbClr val="025373"/>
                </a:solidFill>
                <a:latin typeface="Calibri" panose="020F0502020204030204" pitchFamily="34" charset="0"/>
                <a:ea typeface="Calibri" panose="020F0502020204030204" pitchFamily="34" charset="0"/>
                <a:cs typeface="Calibri" panose="020F0502020204030204" pitchFamily="34" charset="0"/>
              </a:rPr>
              <a:t>В данном случае </a:t>
            </a:r>
            <a:r>
              <a:rPr lang="ru-RU" sz="1400" b="1" dirty="0">
                <a:solidFill>
                  <a:srgbClr val="025373"/>
                </a:solidFill>
                <a:latin typeface="Calibri" panose="020F0502020204030204" pitchFamily="34" charset="0"/>
                <a:ea typeface="Calibri" panose="020F0502020204030204" pitchFamily="34" charset="0"/>
                <a:cs typeface="Calibri" panose="020F0502020204030204" pitchFamily="34" charset="0"/>
              </a:rPr>
              <a:t>российская организация - посредник, являющаяся налоговым агентом</a:t>
            </a:r>
            <a:r>
              <a:rPr lang="ru-RU" sz="1400" dirty="0">
                <a:solidFill>
                  <a:srgbClr val="025373"/>
                </a:solidFill>
                <a:latin typeface="Calibri" panose="020F0502020204030204" pitchFamily="34" charset="0"/>
                <a:ea typeface="Calibri" panose="020F0502020204030204" pitchFamily="34" charset="0"/>
                <a:cs typeface="Calibri" panose="020F0502020204030204" pitchFamily="34" charset="0"/>
              </a:rPr>
              <a:t>, производит исчисление и уплату налога на добавленную стоимость в порядке, предусмотренном </a:t>
            </a:r>
            <a:r>
              <a:rPr lang="ru-RU" sz="1400" b="1" dirty="0">
                <a:solidFill>
                  <a:srgbClr val="025373"/>
                </a:solidFill>
                <a:latin typeface="Calibri" panose="020F0502020204030204" pitchFamily="34" charset="0"/>
                <a:ea typeface="Calibri" panose="020F0502020204030204" pitchFamily="34" charset="0"/>
                <a:cs typeface="Calibri" panose="020F0502020204030204" pitchFamily="34" charset="0"/>
              </a:rPr>
              <a:t>пунктом 5 статьи 161 Кодекса</a:t>
            </a:r>
            <a:r>
              <a:rPr lang="ru-RU" sz="1400" dirty="0">
                <a:solidFill>
                  <a:srgbClr val="025373"/>
                </a:solidFill>
                <a:latin typeface="Calibri" panose="020F0502020204030204" pitchFamily="34" charset="0"/>
                <a:ea typeface="Calibri" panose="020F0502020204030204" pitchFamily="34" charset="0"/>
                <a:cs typeface="Calibri" panose="020F0502020204030204" pitchFamily="34" charset="0"/>
              </a:rPr>
              <a:t>, с учетом особенностей, установленных пунктом 4 статьи 174</a:t>
            </a:r>
            <a:r>
              <a:rPr lang="ru-RU" sz="1400" dirty="0" smtClean="0">
                <a:solidFill>
                  <a:srgbClr val="025373"/>
                </a:solidFill>
                <a:latin typeface="Calibri" panose="020F0502020204030204" pitchFamily="34" charset="0"/>
                <a:ea typeface="Calibri" panose="020F0502020204030204" pitchFamily="34" charset="0"/>
                <a:cs typeface="Calibri" panose="020F0502020204030204" pitchFamily="34" charset="0"/>
              </a:rPr>
              <a:t>. 2 </a:t>
            </a:r>
            <a:r>
              <a:rPr lang="ru-RU" sz="1400" dirty="0">
                <a:solidFill>
                  <a:srgbClr val="025373"/>
                </a:solidFill>
                <a:latin typeface="Calibri" panose="020F0502020204030204" pitchFamily="34" charset="0"/>
                <a:ea typeface="Calibri" panose="020F0502020204030204" pitchFamily="34" charset="0"/>
                <a:cs typeface="Calibri" panose="020F0502020204030204" pitchFamily="34" charset="0"/>
              </a:rPr>
              <a:t>Кодекса. При этом суммы налога на добавленную стоимость, предъявленные указанной организацией российскому покупателю услуг, принимаются к вычету у такого покупателя на основании счетов-фактур, выставленных организацией, являющейся налоговым агентом.</a:t>
            </a:r>
          </a:p>
          <a:p>
            <a:pPr algn="just" defTabSz="685800" fontAlgn="auto">
              <a:spcBef>
                <a:spcPts val="0"/>
              </a:spcBef>
              <a:spcAft>
                <a:spcPts val="0"/>
              </a:spcAft>
            </a:pPr>
            <a:endParaRPr lang="ru-RU" sz="1400" dirty="0">
              <a:solidFill>
                <a:srgbClr val="025373"/>
              </a:solidFill>
              <a:latin typeface="Calibri" panose="020F0502020204030204" pitchFamily="34" charset="0"/>
              <a:ea typeface="Calibri" panose="020F0502020204030204" pitchFamily="34" charset="0"/>
              <a:cs typeface="Calibri" panose="020F0502020204030204" pitchFamily="34" charset="0"/>
            </a:endParaRPr>
          </a:p>
        </p:txBody>
      </p:sp>
      <p:sp>
        <p:nvSpPr>
          <p:cNvPr id="4" name="Прямоугольник 3"/>
          <p:cNvSpPr/>
          <p:nvPr/>
        </p:nvSpPr>
        <p:spPr>
          <a:xfrm>
            <a:off x="2771800" y="1848765"/>
            <a:ext cx="5873677" cy="276999"/>
          </a:xfrm>
          <a:prstGeom prst="rect">
            <a:avLst/>
          </a:prstGeom>
        </p:spPr>
        <p:txBody>
          <a:bodyPr wrap="square">
            <a:spAutoFit/>
          </a:bodyPr>
          <a:lstStyle/>
          <a:p>
            <a:pPr defTabSz="685800" fontAlgn="auto">
              <a:spcBef>
                <a:spcPts val="0"/>
              </a:spcBef>
              <a:spcAft>
                <a:spcPts val="0"/>
              </a:spcAft>
            </a:pPr>
            <a:endParaRPr lang="ru-RU" sz="1200" dirty="0">
              <a:solidFill>
                <a:prstClr val="black"/>
              </a:solidFill>
              <a:latin typeface="Cambria" panose="02040503050406030204" pitchFamily="18" charset="0"/>
              <a:ea typeface="Calibri" panose="020F0502020204030204" pitchFamily="34" charset="0"/>
              <a:cs typeface="Cambria" panose="02040503050406030204" pitchFamily="18" charset="0"/>
            </a:endParaRPr>
          </a:p>
        </p:txBody>
      </p:sp>
      <p:sp>
        <p:nvSpPr>
          <p:cNvPr id="3" name="Прямоугольник 2"/>
          <p:cNvSpPr/>
          <p:nvPr/>
        </p:nvSpPr>
        <p:spPr>
          <a:xfrm>
            <a:off x="179512" y="981070"/>
            <a:ext cx="2232248" cy="830997"/>
          </a:xfrm>
          <a:prstGeom prst="rect">
            <a:avLst/>
          </a:prstGeom>
        </p:spPr>
        <p:txBody>
          <a:bodyPr wrap="square">
            <a:spAutoFit/>
          </a:bodyPr>
          <a:lstStyle/>
          <a:p>
            <a:pPr defTabSz="685800" fontAlgn="auto">
              <a:spcBef>
                <a:spcPts val="0"/>
              </a:spcBef>
              <a:spcAft>
                <a:spcPts val="0"/>
              </a:spcAft>
            </a:pPr>
            <a:r>
              <a:rPr lang="ru-RU" sz="1600" b="1" dirty="0">
                <a:solidFill>
                  <a:srgbClr val="025373"/>
                </a:solidFill>
                <a:latin typeface="Calibri" panose="020F0502020204030204" pitchFamily="34" charset="0"/>
                <a:ea typeface="Calibri" panose="020F0502020204030204" pitchFamily="34" charset="0"/>
                <a:cs typeface="Calibri" panose="020F0502020204030204" pitchFamily="34" charset="0"/>
              </a:rPr>
              <a:t>Письмо Минфина России от </a:t>
            </a:r>
            <a:r>
              <a:rPr lang="ru-RU" sz="1600" b="1" dirty="0" smtClean="0">
                <a:solidFill>
                  <a:srgbClr val="025373"/>
                </a:solidFill>
                <a:latin typeface="Calibri" panose="020F0502020204030204" pitchFamily="34" charset="0"/>
                <a:ea typeface="Calibri" panose="020F0502020204030204" pitchFamily="34" charset="0"/>
                <a:cs typeface="Calibri" panose="020F0502020204030204" pitchFamily="34" charset="0"/>
              </a:rPr>
              <a:t>24.04.2019 г.</a:t>
            </a:r>
            <a:endParaRPr lang="ru-RU" sz="1600" b="1" dirty="0">
              <a:solidFill>
                <a:srgbClr val="025373"/>
              </a:solidFill>
              <a:latin typeface="Calibri" panose="020F0502020204030204" pitchFamily="34" charset="0"/>
              <a:ea typeface="Calibri" panose="020F0502020204030204" pitchFamily="34" charset="0"/>
              <a:cs typeface="Calibri" panose="020F0502020204030204" pitchFamily="34" charset="0"/>
            </a:endParaRPr>
          </a:p>
          <a:p>
            <a:pPr defTabSz="685800" fontAlgn="auto">
              <a:spcBef>
                <a:spcPts val="0"/>
              </a:spcBef>
              <a:spcAft>
                <a:spcPts val="0"/>
              </a:spcAft>
            </a:pPr>
            <a:r>
              <a:rPr lang="ru-RU" sz="1600" b="1" dirty="0">
                <a:solidFill>
                  <a:srgbClr val="025373"/>
                </a:solidFill>
                <a:latin typeface="Calibri" panose="020F0502020204030204" pitchFamily="34" charset="0"/>
                <a:ea typeface="Calibri" panose="020F0502020204030204" pitchFamily="34" charset="0"/>
                <a:cs typeface="Calibri" panose="020F0502020204030204" pitchFamily="34" charset="0"/>
              </a:rPr>
              <a:t>N 03-07-08/29927</a:t>
            </a:r>
          </a:p>
        </p:txBody>
      </p:sp>
    </p:spTree>
    <p:extLst>
      <p:ext uri="{BB962C8B-B14F-4D97-AF65-F5344CB8AC3E}">
        <p14:creationId xmlns:p14="http://schemas.microsoft.com/office/powerpoint/2010/main" xmlns="" val="2942538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Прямоугольник 28"/>
          <p:cNvSpPr/>
          <p:nvPr/>
        </p:nvSpPr>
        <p:spPr>
          <a:xfrm>
            <a:off x="1835696" y="195486"/>
            <a:ext cx="6776109" cy="707886"/>
          </a:xfrm>
          <a:prstGeom prst="rect">
            <a:avLst/>
          </a:prstGeom>
        </p:spPr>
        <p:txBody>
          <a:bodyPr wrap="square">
            <a:spAutoFit/>
          </a:bodyPr>
          <a:lstStyle/>
          <a:p>
            <a:pPr algn="ctr" defTabSz="685800" fontAlgn="auto">
              <a:spcBef>
                <a:spcPts val="0"/>
              </a:spcBef>
              <a:spcAft>
                <a:spcPts val="0"/>
              </a:spcAft>
            </a:pPr>
            <a:r>
              <a:rPr lang="ru-RU" sz="2000" b="1" dirty="0">
                <a:solidFill>
                  <a:srgbClr val="025373"/>
                </a:solidFill>
                <a:latin typeface="Calibri" panose="020F0502020204030204" pitchFamily="34" charset="0"/>
                <a:ea typeface="Calibri" panose="020F0502020204030204" pitchFamily="34" charset="0"/>
                <a:cs typeface="Calibri" panose="020F0502020204030204" pitchFamily="34" charset="0"/>
              </a:rPr>
              <a:t>Электронные услуги через посредника в интересах российского заказчика</a:t>
            </a:r>
          </a:p>
        </p:txBody>
      </p:sp>
      <p:sp>
        <p:nvSpPr>
          <p:cNvPr id="4" name="Прямоугольник 3"/>
          <p:cNvSpPr/>
          <p:nvPr/>
        </p:nvSpPr>
        <p:spPr>
          <a:xfrm>
            <a:off x="2368773" y="1059582"/>
            <a:ext cx="6243032" cy="3754874"/>
          </a:xfrm>
          <a:prstGeom prst="rect">
            <a:avLst/>
          </a:prstGeom>
        </p:spPr>
        <p:txBody>
          <a:bodyPr wrap="square">
            <a:spAutoFit/>
          </a:bodyPr>
          <a:lstStyle/>
          <a:p>
            <a:pPr indent="533400" algn="just" defTabSz="685800" fontAlgn="auto">
              <a:spcBef>
                <a:spcPts val="0"/>
              </a:spcBef>
              <a:spcAft>
                <a:spcPts val="0"/>
              </a:spcAft>
            </a:pPr>
            <a:r>
              <a:rPr lang="ru-RU" sz="1400" dirty="0">
                <a:solidFill>
                  <a:srgbClr val="025373"/>
                </a:solidFill>
                <a:latin typeface="Calibri" panose="020F0502020204030204" pitchFamily="34" charset="0"/>
                <a:ea typeface="Calibri" panose="020F0502020204030204" pitchFamily="34" charset="0"/>
                <a:cs typeface="Calibri" panose="020F0502020204030204" pitchFamily="34" charset="0"/>
              </a:rPr>
              <a:t>В связи с этим при приобретении агентом товаров (работ, услуг) по агентскому договору, предусматривающему приобретение для принципала товаров (работ, услуг) от имени агента, счета-фактуры принципалу этих товаров (работ, услуг) выставляет агент, в том числе применяющий упрощенную систему налогообложения. При этом данный порядок оформления счетов-фактур не приводит к обязанности агента уплачивать в бюджет налог на добавленную стоимость по товарам (работам, услугам), реализуемым продавцом.</a:t>
            </a:r>
          </a:p>
          <a:p>
            <a:pPr algn="just" defTabSz="685800" fontAlgn="auto">
              <a:spcBef>
                <a:spcPts val="0"/>
              </a:spcBef>
              <a:spcAft>
                <a:spcPts val="0"/>
              </a:spcAft>
            </a:pPr>
            <a:endParaRPr lang="ru-RU" sz="1400" dirty="0">
              <a:solidFill>
                <a:srgbClr val="025373"/>
              </a:solidFill>
              <a:latin typeface="Calibri" panose="020F0502020204030204" pitchFamily="34" charset="0"/>
              <a:ea typeface="Calibri" panose="020F0502020204030204" pitchFamily="34" charset="0"/>
              <a:cs typeface="Calibri" panose="020F0502020204030204" pitchFamily="34" charset="0"/>
            </a:endParaRPr>
          </a:p>
          <a:p>
            <a:pPr indent="533400" algn="just" defTabSz="685800" fontAlgn="auto">
              <a:spcBef>
                <a:spcPts val="0"/>
              </a:spcBef>
              <a:spcAft>
                <a:spcPts val="0"/>
              </a:spcAft>
            </a:pPr>
            <a:r>
              <a:rPr lang="ru-RU" sz="1400" dirty="0">
                <a:solidFill>
                  <a:srgbClr val="025373"/>
                </a:solidFill>
                <a:latin typeface="Calibri" panose="020F0502020204030204" pitchFamily="34" charset="0"/>
                <a:ea typeface="Calibri" panose="020F0502020204030204" pitchFamily="34" charset="0"/>
                <a:cs typeface="Calibri" panose="020F0502020204030204" pitchFamily="34" charset="0"/>
              </a:rPr>
              <a:t>Поскольку иностранная организация, состоящая на учете в налоговом органе в соответствии с пунктом 4</a:t>
            </a:r>
            <a:r>
              <a:rPr lang="ru-RU" sz="1400" dirty="0" smtClean="0">
                <a:solidFill>
                  <a:srgbClr val="025373"/>
                </a:solidFill>
                <a:latin typeface="Calibri" panose="020F0502020204030204" pitchFamily="34" charset="0"/>
                <a:ea typeface="Calibri" panose="020F0502020204030204" pitchFamily="34" charset="0"/>
                <a:cs typeface="Calibri" panose="020F0502020204030204" pitchFamily="34" charset="0"/>
              </a:rPr>
              <a:t>. 6 </a:t>
            </a:r>
            <a:r>
              <a:rPr lang="ru-RU" sz="1400" dirty="0">
                <a:solidFill>
                  <a:srgbClr val="025373"/>
                </a:solidFill>
                <a:latin typeface="Calibri" panose="020F0502020204030204" pitchFamily="34" charset="0"/>
                <a:ea typeface="Calibri" panose="020F0502020204030204" pitchFamily="34" charset="0"/>
                <a:cs typeface="Calibri" panose="020F0502020204030204" pitchFamily="34" charset="0"/>
              </a:rPr>
              <a:t>статьи 83 Кодекса, при оказании услуг в электронной форме, указанных в пункте 1 статьи 174</a:t>
            </a:r>
            <a:r>
              <a:rPr lang="ru-RU" sz="1400" dirty="0" smtClean="0">
                <a:solidFill>
                  <a:srgbClr val="025373"/>
                </a:solidFill>
                <a:latin typeface="Calibri" panose="020F0502020204030204" pitchFamily="34" charset="0"/>
                <a:ea typeface="Calibri" panose="020F0502020204030204" pitchFamily="34" charset="0"/>
                <a:cs typeface="Calibri" panose="020F0502020204030204" pitchFamily="34" charset="0"/>
              </a:rPr>
              <a:t>. 2 </a:t>
            </a:r>
            <a:r>
              <a:rPr lang="ru-RU" sz="1400" dirty="0">
                <a:solidFill>
                  <a:srgbClr val="025373"/>
                </a:solidFill>
                <a:latin typeface="Calibri" panose="020F0502020204030204" pitchFamily="34" charset="0"/>
                <a:ea typeface="Calibri" panose="020F0502020204030204" pitchFamily="34" charset="0"/>
                <a:cs typeface="Calibri" panose="020F0502020204030204" pitchFamily="34" charset="0"/>
              </a:rPr>
              <a:t>Кодекса, счета-фактуры не выставляет, то у </a:t>
            </a:r>
            <a:r>
              <a:rPr lang="ru-RU" sz="1400" b="1" dirty="0">
                <a:solidFill>
                  <a:srgbClr val="025373"/>
                </a:solidFill>
                <a:latin typeface="Calibri" panose="020F0502020204030204" pitchFamily="34" charset="0"/>
                <a:ea typeface="Calibri" panose="020F0502020204030204" pitchFamily="34" charset="0"/>
                <a:cs typeface="Calibri" panose="020F0502020204030204" pitchFamily="34" charset="0"/>
              </a:rPr>
              <a:t>агента (посредника), приобретающего электронные услуги для принципала, обязанность ведения журнала учета полученных и выставленных счетов-фактур в части операций по приобретению услуг в электронной форме для принципала отсутствует.</a:t>
            </a:r>
          </a:p>
          <a:p>
            <a:pPr algn="just" defTabSz="685800" fontAlgn="auto">
              <a:spcBef>
                <a:spcPts val="0"/>
              </a:spcBef>
              <a:spcAft>
                <a:spcPts val="0"/>
              </a:spcAft>
            </a:pPr>
            <a:endParaRPr lang="ru-RU" sz="1400" dirty="0">
              <a:solidFill>
                <a:srgbClr val="025373"/>
              </a:solidFill>
              <a:latin typeface="Calibri" panose="020F0502020204030204" pitchFamily="34" charset="0"/>
              <a:ea typeface="Calibri" panose="020F0502020204030204" pitchFamily="34" charset="0"/>
              <a:cs typeface="Calibri" panose="020F0502020204030204" pitchFamily="34" charset="0"/>
            </a:endParaRPr>
          </a:p>
        </p:txBody>
      </p:sp>
      <p:sp>
        <p:nvSpPr>
          <p:cNvPr id="2" name="Прямоугольник 1"/>
          <p:cNvSpPr/>
          <p:nvPr/>
        </p:nvSpPr>
        <p:spPr>
          <a:xfrm>
            <a:off x="168355" y="1135242"/>
            <a:ext cx="1811356" cy="738664"/>
          </a:xfrm>
          <a:prstGeom prst="rect">
            <a:avLst/>
          </a:prstGeom>
        </p:spPr>
        <p:txBody>
          <a:bodyPr wrap="square">
            <a:spAutoFit/>
          </a:bodyPr>
          <a:lstStyle/>
          <a:p>
            <a:pPr defTabSz="685800" fontAlgn="auto">
              <a:spcBef>
                <a:spcPts val="0"/>
              </a:spcBef>
              <a:spcAft>
                <a:spcPts val="0"/>
              </a:spcAft>
            </a:pPr>
            <a:r>
              <a:rPr lang="ru-RU" sz="1400" b="1" dirty="0">
                <a:solidFill>
                  <a:srgbClr val="025373"/>
                </a:solidFill>
                <a:latin typeface="Calibri" panose="020F0502020204030204" pitchFamily="34" charset="0"/>
                <a:cs typeface="Calibri" panose="020F0502020204030204" pitchFamily="34" charset="0"/>
              </a:rPr>
              <a:t>Письмо ФНС России от </a:t>
            </a:r>
            <a:r>
              <a:rPr lang="ru-RU" sz="1400" b="1" dirty="0" smtClean="0">
                <a:solidFill>
                  <a:srgbClr val="025373"/>
                </a:solidFill>
                <a:latin typeface="Calibri" panose="020F0502020204030204" pitchFamily="34" charset="0"/>
                <a:cs typeface="Calibri" panose="020F0502020204030204" pitchFamily="34" charset="0"/>
              </a:rPr>
              <a:t>31.10.2019 г. </a:t>
            </a:r>
            <a:endParaRPr lang="ru-RU" sz="1400" b="1" dirty="0">
              <a:solidFill>
                <a:srgbClr val="025373"/>
              </a:solidFill>
              <a:latin typeface="Calibri" panose="020F0502020204030204" pitchFamily="34" charset="0"/>
              <a:cs typeface="Calibri" panose="020F0502020204030204" pitchFamily="34" charset="0"/>
            </a:endParaRPr>
          </a:p>
          <a:p>
            <a:pPr defTabSz="685800" fontAlgn="auto">
              <a:spcBef>
                <a:spcPts val="0"/>
              </a:spcBef>
              <a:spcAft>
                <a:spcPts val="0"/>
              </a:spcAft>
            </a:pPr>
            <a:r>
              <a:rPr lang="ru-RU" sz="1400" b="1" dirty="0">
                <a:solidFill>
                  <a:srgbClr val="025373"/>
                </a:solidFill>
                <a:latin typeface="Calibri" panose="020F0502020204030204" pitchFamily="34" charset="0"/>
                <a:cs typeface="Calibri" panose="020F0502020204030204" pitchFamily="34" charset="0"/>
              </a:rPr>
              <a:t>N СД-4-3/22373@</a:t>
            </a:r>
          </a:p>
        </p:txBody>
      </p:sp>
    </p:spTree>
    <p:extLst>
      <p:ext uri="{BB962C8B-B14F-4D97-AF65-F5344CB8AC3E}">
        <p14:creationId xmlns:p14="http://schemas.microsoft.com/office/powerpoint/2010/main" xmlns="" val="2656027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95486"/>
            <a:ext cx="8229600" cy="857250"/>
          </a:xfrm>
        </p:spPr>
        <p:txBody>
          <a:bodyPr>
            <a:normAutofit/>
          </a:bodyPr>
          <a:lstStyle/>
          <a:p>
            <a:r>
              <a:rPr lang="ru-RU" sz="2200" b="1" dirty="0">
                <a:solidFill>
                  <a:srgbClr val="025373"/>
                </a:solidFill>
                <a:latin typeface="Calibri" panose="020F0502020204030204" pitchFamily="34" charset="0"/>
                <a:cs typeface="Calibri" panose="020F0502020204030204" pitchFamily="34" charset="0"/>
              </a:rPr>
              <a:t>1.</a:t>
            </a:r>
            <a:r>
              <a:rPr lang="en-US" sz="2200" b="1" dirty="0">
                <a:solidFill>
                  <a:srgbClr val="025373"/>
                </a:solidFill>
                <a:latin typeface="Calibri" panose="020F0502020204030204" pitchFamily="34" charset="0"/>
                <a:cs typeface="Calibri" panose="020F0502020204030204" pitchFamily="34" charset="0"/>
              </a:rPr>
              <a:t> </a:t>
            </a:r>
            <a:r>
              <a:rPr lang="ru-RU" sz="2200" b="1" dirty="0">
                <a:solidFill>
                  <a:srgbClr val="025373"/>
                </a:solidFill>
                <a:latin typeface="Calibri" panose="020F0502020204030204" pitchFamily="34" charset="0"/>
                <a:cs typeface="Calibri" panose="020F0502020204030204" pitchFamily="34" charset="0"/>
              </a:rPr>
              <a:t>Что считается территорией РФ?</a:t>
            </a: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1403648" y="1203598"/>
            <a:ext cx="6019680" cy="3394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40782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Прямоугольник 28"/>
          <p:cNvSpPr/>
          <p:nvPr/>
        </p:nvSpPr>
        <p:spPr>
          <a:xfrm>
            <a:off x="1259632" y="339502"/>
            <a:ext cx="6413780" cy="400110"/>
          </a:xfrm>
          <a:prstGeom prst="rect">
            <a:avLst/>
          </a:prstGeom>
        </p:spPr>
        <p:txBody>
          <a:bodyPr wrap="square">
            <a:spAutoFit/>
          </a:bodyPr>
          <a:lstStyle/>
          <a:p>
            <a:pPr algn="ctr" defTabSz="685800" fontAlgn="auto">
              <a:spcBef>
                <a:spcPts val="0"/>
              </a:spcBef>
              <a:spcAft>
                <a:spcPts val="0"/>
              </a:spcAft>
            </a:pPr>
            <a:r>
              <a:rPr lang="ru-RU" sz="2000" b="1" dirty="0">
                <a:solidFill>
                  <a:srgbClr val="025373"/>
                </a:solidFill>
                <a:latin typeface="Calibri" panose="020F0502020204030204" pitchFamily="34" charset="0"/>
                <a:ea typeface="Calibri" panose="020F0502020204030204" pitchFamily="34" charset="0"/>
                <a:cs typeface="Calibri" panose="020F0502020204030204" pitchFamily="34" charset="0"/>
              </a:rPr>
              <a:t>Если ваш контрагент из ЕАЭС ?</a:t>
            </a:r>
          </a:p>
        </p:txBody>
      </p:sp>
      <p:sp>
        <p:nvSpPr>
          <p:cNvPr id="2" name="Прямоугольник 1"/>
          <p:cNvSpPr/>
          <p:nvPr/>
        </p:nvSpPr>
        <p:spPr>
          <a:xfrm>
            <a:off x="2699792" y="1156288"/>
            <a:ext cx="5688632" cy="3785652"/>
          </a:xfrm>
          <a:prstGeom prst="rect">
            <a:avLst/>
          </a:prstGeom>
        </p:spPr>
        <p:txBody>
          <a:bodyPr wrap="square">
            <a:spAutoFit/>
          </a:bodyPr>
          <a:lstStyle/>
          <a:p>
            <a:pPr indent="533400" algn="just" defTabSz="685800" fontAlgn="auto">
              <a:spcBef>
                <a:spcPts val="0"/>
              </a:spcBef>
              <a:spcAft>
                <a:spcPts val="0"/>
              </a:spcAft>
            </a:pPr>
            <a:r>
              <a:rPr lang="ru-RU" sz="1500" dirty="0">
                <a:solidFill>
                  <a:srgbClr val="025373"/>
                </a:solidFill>
                <a:latin typeface="Calibri" panose="020F0502020204030204" pitchFamily="34" charset="0"/>
                <a:ea typeface="Calibri" panose="020F0502020204030204" pitchFamily="34" charset="0"/>
                <a:cs typeface="Calibri" panose="020F0502020204030204" pitchFamily="34" charset="0"/>
              </a:rPr>
              <a:t>Пунктом 4</a:t>
            </a:r>
            <a:r>
              <a:rPr lang="ru-RU" sz="1500" dirty="0" smtClean="0">
                <a:solidFill>
                  <a:srgbClr val="025373"/>
                </a:solidFill>
                <a:latin typeface="Calibri" panose="020F0502020204030204" pitchFamily="34" charset="0"/>
                <a:ea typeface="Calibri" panose="020F0502020204030204" pitchFamily="34" charset="0"/>
                <a:cs typeface="Calibri" panose="020F0502020204030204" pitchFamily="34" charset="0"/>
              </a:rPr>
              <a:t>. 6 </a:t>
            </a:r>
            <a:r>
              <a:rPr lang="ru-RU" sz="1500" dirty="0">
                <a:solidFill>
                  <a:srgbClr val="025373"/>
                </a:solidFill>
                <a:latin typeface="Calibri" panose="020F0502020204030204" pitchFamily="34" charset="0"/>
                <a:ea typeface="Calibri" panose="020F0502020204030204" pitchFamily="34" charset="0"/>
                <a:cs typeface="Calibri" panose="020F0502020204030204" pitchFamily="34" charset="0"/>
              </a:rPr>
              <a:t>статьи 83 Кодекса предусмотрена постановка на учет в налоговом органе иностранной организации, оказывающей услуги в электронной форме, указанные в пункте 1 статьи 174.2 Кодекса, местом реализации которых признается территория Российской Федерации, и осуществляющей расчеты непосредственно с покупателями указанных услуг.</a:t>
            </a:r>
          </a:p>
          <a:p>
            <a:pPr indent="533400" algn="just" defTabSz="685800" fontAlgn="auto">
              <a:spcBef>
                <a:spcPts val="0"/>
              </a:spcBef>
              <a:spcAft>
                <a:spcPts val="0"/>
              </a:spcAft>
            </a:pPr>
            <a:r>
              <a:rPr lang="ru-RU" sz="1500" dirty="0">
                <a:solidFill>
                  <a:srgbClr val="025373"/>
                </a:solidFill>
                <a:latin typeface="Calibri" panose="020F0502020204030204" pitchFamily="34" charset="0"/>
                <a:ea typeface="Calibri" panose="020F0502020204030204" pitchFamily="34" charset="0"/>
                <a:cs typeface="Calibri" panose="020F0502020204030204" pitchFamily="34" charset="0"/>
              </a:rPr>
              <a:t>В соответствии с пунктом 1 статьи 7 Кодекса, если международным договором Российской Федерации установлены иные правила и нормы, чем предусмотренные Кодексом и принятыми в соответствии с ним нормативными правовыми актами, применяются правила и нормы международных договоров Российской Федерации.</a:t>
            </a:r>
          </a:p>
          <a:p>
            <a:pPr indent="533400" algn="just" defTabSz="685800" fontAlgn="auto">
              <a:spcBef>
                <a:spcPts val="0"/>
              </a:spcBef>
              <a:spcAft>
                <a:spcPts val="0"/>
              </a:spcAft>
            </a:pPr>
            <a:r>
              <a:rPr lang="ru-RU" sz="1500" dirty="0">
                <a:solidFill>
                  <a:srgbClr val="025373"/>
                </a:solidFill>
                <a:latin typeface="Calibri" panose="020F0502020204030204" pitchFamily="34" charset="0"/>
                <a:ea typeface="Calibri" panose="020F0502020204030204" pitchFamily="34" charset="0"/>
                <a:cs typeface="Calibri" panose="020F0502020204030204" pitchFamily="34" charset="0"/>
              </a:rPr>
              <a:t>Таким образом, хозяйствующие субъекты государств - членов ЕАЭС, оказывающие услуги в электронной форме российским организациям, </a:t>
            </a:r>
            <a:r>
              <a:rPr lang="ru-RU" sz="1500" b="1" dirty="0">
                <a:solidFill>
                  <a:srgbClr val="025373"/>
                </a:solidFill>
                <a:latin typeface="Calibri" panose="020F0502020204030204" pitchFamily="34" charset="0"/>
                <a:ea typeface="Calibri" panose="020F0502020204030204" pitchFamily="34" charset="0"/>
                <a:cs typeface="Calibri" panose="020F0502020204030204" pitchFamily="34" charset="0"/>
              </a:rPr>
              <a:t>не подлежат постановке на учет в соответствии с пунктом 4</a:t>
            </a:r>
            <a:r>
              <a:rPr lang="ru-RU" sz="1500" b="1" dirty="0" smtClean="0">
                <a:solidFill>
                  <a:srgbClr val="025373"/>
                </a:solidFill>
                <a:latin typeface="Calibri" panose="020F0502020204030204" pitchFamily="34" charset="0"/>
                <a:ea typeface="Calibri" panose="020F0502020204030204" pitchFamily="34" charset="0"/>
                <a:cs typeface="Calibri" panose="020F0502020204030204" pitchFamily="34" charset="0"/>
              </a:rPr>
              <a:t>. 6 </a:t>
            </a:r>
            <a:r>
              <a:rPr lang="ru-RU" sz="1500" b="1" dirty="0">
                <a:solidFill>
                  <a:srgbClr val="025373"/>
                </a:solidFill>
                <a:latin typeface="Calibri" panose="020F0502020204030204" pitchFamily="34" charset="0"/>
                <a:ea typeface="Calibri" panose="020F0502020204030204" pitchFamily="34" charset="0"/>
                <a:cs typeface="Calibri" panose="020F0502020204030204" pitchFamily="34" charset="0"/>
              </a:rPr>
              <a:t>статьи 83 Кодекса</a:t>
            </a:r>
            <a:r>
              <a:rPr lang="ru-RU" sz="1500" dirty="0">
                <a:solidFill>
                  <a:srgbClr val="025373"/>
                </a:solidFill>
                <a:latin typeface="Calibri" panose="020F0502020204030204" pitchFamily="34" charset="0"/>
                <a:ea typeface="Calibri" panose="020F0502020204030204" pitchFamily="34" charset="0"/>
                <a:cs typeface="Calibri" panose="020F0502020204030204" pitchFamily="34" charset="0"/>
              </a:rPr>
              <a:t>.</a:t>
            </a:r>
          </a:p>
        </p:txBody>
      </p:sp>
      <p:sp>
        <p:nvSpPr>
          <p:cNvPr id="3" name="Прямоугольник 2"/>
          <p:cNvSpPr/>
          <p:nvPr/>
        </p:nvSpPr>
        <p:spPr>
          <a:xfrm>
            <a:off x="251520" y="1156288"/>
            <a:ext cx="2376264" cy="895117"/>
          </a:xfrm>
          <a:prstGeom prst="rect">
            <a:avLst/>
          </a:prstGeom>
        </p:spPr>
        <p:txBody>
          <a:bodyPr wrap="square">
            <a:spAutoFit/>
          </a:bodyPr>
          <a:lstStyle/>
          <a:p>
            <a:pPr marR="171450" defTabSz="685800" fontAlgn="auto">
              <a:spcBef>
                <a:spcPts val="0"/>
              </a:spcBef>
              <a:spcAft>
                <a:spcPts val="450"/>
              </a:spcAft>
            </a:pPr>
            <a:r>
              <a:rPr lang="ru-RU" sz="1600" b="1" dirty="0">
                <a:solidFill>
                  <a:srgbClr val="025373"/>
                </a:solidFill>
                <a:latin typeface="Calibri" panose="020F0502020204030204" pitchFamily="34" charset="0"/>
                <a:ea typeface="Calibri" panose="020F0502020204030204" pitchFamily="34" charset="0"/>
                <a:cs typeface="Calibri" panose="020F0502020204030204" pitchFamily="34" charset="0"/>
              </a:rPr>
              <a:t>Письмо Минфина России от </a:t>
            </a:r>
            <a:r>
              <a:rPr lang="ru-RU" sz="1600" b="1" dirty="0" smtClean="0">
                <a:solidFill>
                  <a:srgbClr val="025373"/>
                </a:solidFill>
                <a:latin typeface="Calibri" panose="020F0502020204030204" pitchFamily="34" charset="0"/>
                <a:ea typeface="Calibri" panose="020F0502020204030204" pitchFamily="34" charset="0"/>
                <a:cs typeface="Calibri" panose="020F0502020204030204" pitchFamily="34" charset="0"/>
              </a:rPr>
              <a:t>19.02.2019 г. </a:t>
            </a:r>
            <a:endParaRPr lang="ru-RU" sz="1600" b="1" dirty="0">
              <a:solidFill>
                <a:srgbClr val="025373"/>
              </a:solidFill>
              <a:latin typeface="Calibri" panose="020F0502020204030204" pitchFamily="34" charset="0"/>
              <a:ea typeface="Calibri" panose="020F0502020204030204" pitchFamily="34" charset="0"/>
              <a:cs typeface="Calibri" panose="020F0502020204030204" pitchFamily="34" charset="0"/>
            </a:endParaRPr>
          </a:p>
          <a:p>
            <a:pPr marR="171450" defTabSz="685800" fontAlgn="auto">
              <a:spcBef>
                <a:spcPts val="0"/>
              </a:spcBef>
              <a:spcAft>
                <a:spcPts val="450"/>
              </a:spcAft>
            </a:pPr>
            <a:r>
              <a:rPr lang="ru-RU" sz="1600" b="1" dirty="0">
                <a:solidFill>
                  <a:srgbClr val="025373"/>
                </a:solidFill>
                <a:latin typeface="Calibri" panose="020F0502020204030204" pitchFamily="34" charset="0"/>
                <a:ea typeface="Calibri" panose="020F0502020204030204" pitchFamily="34" charset="0"/>
                <a:cs typeface="Calibri" panose="020F0502020204030204" pitchFamily="34" charset="0"/>
              </a:rPr>
              <a:t>N 03-07-13/1/10369</a:t>
            </a:r>
          </a:p>
        </p:txBody>
      </p:sp>
    </p:spTree>
    <p:extLst>
      <p:ext uri="{BB962C8B-B14F-4D97-AF65-F5344CB8AC3E}">
        <p14:creationId xmlns:p14="http://schemas.microsoft.com/office/powerpoint/2010/main" xmlns="" val="1534945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Прямоугольник 28"/>
          <p:cNvSpPr/>
          <p:nvPr/>
        </p:nvSpPr>
        <p:spPr>
          <a:xfrm>
            <a:off x="971600" y="293687"/>
            <a:ext cx="6413780" cy="400110"/>
          </a:xfrm>
          <a:prstGeom prst="rect">
            <a:avLst/>
          </a:prstGeom>
        </p:spPr>
        <p:txBody>
          <a:bodyPr wrap="square">
            <a:spAutoFit/>
          </a:bodyPr>
          <a:lstStyle/>
          <a:p>
            <a:pPr algn="ctr" defTabSz="685800" fontAlgn="auto">
              <a:spcBef>
                <a:spcPts val="0"/>
              </a:spcBef>
              <a:spcAft>
                <a:spcPts val="0"/>
              </a:spcAft>
            </a:pPr>
            <a:r>
              <a:rPr lang="ru-RU" sz="2000" b="1" dirty="0">
                <a:solidFill>
                  <a:srgbClr val="025373"/>
                </a:solidFill>
                <a:latin typeface="Calibri" panose="020F0502020204030204" pitchFamily="34" charset="0"/>
                <a:ea typeface="Calibri" panose="020F0502020204030204" pitchFamily="34" charset="0"/>
                <a:cs typeface="Calibri" panose="020F0502020204030204" pitchFamily="34" charset="0"/>
              </a:rPr>
              <a:t>Если ваш контрагент из ЕАЭС ?</a:t>
            </a:r>
          </a:p>
        </p:txBody>
      </p:sp>
      <p:sp>
        <p:nvSpPr>
          <p:cNvPr id="2" name="Прямоугольник 1"/>
          <p:cNvSpPr/>
          <p:nvPr/>
        </p:nvSpPr>
        <p:spPr>
          <a:xfrm>
            <a:off x="2414248" y="843558"/>
            <a:ext cx="6120680" cy="3893374"/>
          </a:xfrm>
          <a:prstGeom prst="rect">
            <a:avLst/>
          </a:prstGeom>
        </p:spPr>
        <p:txBody>
          <a:bodyPr wrap="square">
            <a:spAutoFit/>
          </a:bodyPr>
          <a:lstStyle/>
          <a:p>
            <a:pPr indent="533400" algn="just" defTabSz="685800" fontAlgn="auto">
              <a:spcBef>
                <a:spcPts val="0"/>
              </a:spcBef>
              <a:spcAft>
                <a:spcPts val="0"/>
              </a:spcAft>
            </a:pPr>
            <a:r>
              <a:rPr lang="ru-RU" sz="1300" dirty="0">
                <a:solidFill>
                  <a:srgbClr val="025373"/>
                </a:solidFill>
                <a:latin typeface="Calibri" panose="020F0502020204030204" pitchFamily="34" charset="0"/>
                <a:ea typeface="Calibri" panose="020F0502020204030204" pitchFamily="34" charset="0"/>
                <a:cs typeface="Calibri" panose="020F0502020204030204" pitchFamily="34" charset="0"/>
              </a:rPr>
              <a:t>Вместе с тем следует отметить, что в случае, если российской организации хозяйствующим субъектом Республики Беларусь в электронной форме оказываются виды услуг, местом реализации которых в соответствии с подпунктом 4 пункта 29 Протокола признается территория государства - члена ЕАЭС, в котором осуществляет деятельность покупатель услуг, такие услуги подлежат налогообложению налогом на добавленную стоимость в Российской Федерации.</a:t>
            </a:r>
          </a:p>
          <a:p>
            <a:pPr algn="just" defTabSz="685800" fontAlgn="auto">
              <a:spcBef>
                <a:spcPts val="0"/>
              </a:spcBef>
              <a:spcAft>
                <a:spcPts val="0"/>
              </a:spcAft>
            </a:pPr>
            <a:r>
              <a:rPr lang="ru-RU" sz="1300" dirty="0">
                <a:solidFill>
                  <a:srgbClr val="025373"/>
                </a:solidFill>
                <a:latin typeface="Calibri" panose="020F0502020204030204" pitchFamily="34" charset="0"/>
                <a:ea typeface="Calibri" panose="020F0502020204030204" pitchFamily="34" charset="0"/>
                <a:cs typeface="Calibri" panose="020F0502020204030204" pitchFamily="34" charset="0"/>
              </a:rPr>
              <a:t>При этом согласно пункту 4.6 статьи 83 Налогового кодекса Российской Федерации (далее - Кодекс) иностранная организация, оказывающая услуги в электронной форме, местом реализации которых признается территория Российской Федерации, и осуществляющая расчеты непосредственно с покупателями указанных услуг, подлежит постановке на учет в налоговом органе на основании заявления о постановке на учет и иных документов.</a:t>
            </a:r>
          </a:p>
          <a:p>
            <a:pPr indent="533400" algn="just" defTabSz="685800" fontAlgn="auto">
              <a:spcBef>
                <a:spcPts val="0"/>
              </a:spcBef>
              <a:spcAft>
                <a:spcPts val="0"/>
              </a:spcAft>
            </a:pPr>
            <a:r>
              <a:rPr lang="ru-RU" sz="1300" dirty="0">
                <a:solidFill>
                  <a:srgbClr val="025373"/>
                </a:solidFill>
                <a:latin typeface="Calibri" panose="020F0502020204030204" pitchFamily="34" charset="0"/>
                <a:ea typeface="Calibri" panose="020F0502020204030204" pitchFamily="34" charset="0"/>
                <a:cs typeface="Calibri" panose="020F0502020204030204" pitchFamily="34" charset="0"/>
              </a:rPr>
              <a:t>Учитывая изложенное, </a:t>
            </a:r>
            <a:r>
              <a:rPr lang="ru-RU" sz="1300" b="1" dirty="0">
                <a:solidFill>
                  <a:srgbClr val="025373"/>
                </a:solidFill>
                <a:latin typeface="Calibri" panose="020F0502020204030204" pitchFamily="34" charset="0"/>
                <a:ea typeface="Calibri" panose="020F0502020204030204" pitchFamily="34" charset="0"/>
                <a:cs typeface="Calibri" panose="020F0502020204030204" pitchFamily="34" charset="0"/>
              </a:rPr>
              <a:t>хозяйствующие субъекты Республики Беларусь, оказывающие российской организации услуги в сети Интернет, местом реализации которых признается территория Российской Федерации, подлежат постановке на учет в российском налоговом органе и за реализованные услуги в электронной форме осуществляют уплату налога на добавленную стоимость в бюджет Российской Федерации самостоятельно.</a:t>
            </a:r>
          </a:p>
          <a:p>
            <a:pPr algn="just" defTabSz="685800" fontAlgn="auto">
              <a:spcBef>
                <a:spcPts val="0"/>
              </a:spcBef>
              <a:spcAft>
                <a:spcPts val="0"/>
              </a:spcAft>
            </a:pPr>
            <a:endParaRPr lang="ru-RU" sz="1300" dirty="0">
              <a:solidFill>
                <a:srgbClr val="025373"/>
              </a:solidFill>
              <a:latin typeface="Calibri" panose="020F0502020204030204" pitchFamily="34" charset="0"/>
              <a:ea typeface="Calibri" panose="020F0502020204030204" pitchFamily="34" charset="0"/>
              <a:cs typeface="Calibri" panose="020F0502020204030204" pitchFamily="34" charset="0"/>
            </a:endParaRPr>
          </a:p>
        </p:txBody>
      </p:sp>
      <p:sp>
        <p:nvSpPr>
          <p:cNvPr id="4" name="Прямоугольник 3"/>
          <p:cNvSpPr/>
          <p:nvPr/>
        </p:nvSpPr>
        <p:spPr>
          <a:xfrm>
            <a:off x="230363" y="843558"/>
            <a:ext cx="2165216" cy="802784"/>
          </a:xfrm>
          <a:prstGeom prst="rect">
            <a:avLst/>
          </a:prstGeom>
        </p:spPr>
        <p:txBody>
          <a:bodyPr wrap="square">
            <a:spAutoFit/>
          </a:bodyPr>
          <a:lstStyle/>
          <a:p>
            <a:pPr marR="171450" defTabSz="685800" fontAlgn="auto">
              <a:spcBef>
                <a:spcPts val="0"/>
              </a:spcBef>
              <a:spcAft>
                <a:spcPts val="450"/>
              </a:spcAft>
            </a:pPr>
            <a:r>
              <a:rPr lang="ru-RU" sz="1400" b="1" dirty="0">
                <a:solidFill>
                  <a:srgbClr val="025373"/>
                </a:solidFill>
                <a:latin typeface="Calibri" panose="020F0502020204030204" pitchFamily="34" charset="0"/>
                <a:ea typeface="Calibri" panose="020F0502020204030204" pitchFamily="34" charset="0"/>
                <a:cs typeface="Calibri" panose="020F0502020204030204" pitchFamily="34" charset="0"/>
              </a:rPr>
              <a:t>Письмо Минфина России от </a:t>
            </a:r>
            <a:r>
              <a:rPr lang="en-US" sz="1400" b="1" dirty="0" smtClean="0">
                <a:solidFill>
                  <a:srgbClr val="025373"/>
                </a:solidFill>
                <a:latin typeface="Calibri" panose="020F0502020204030204" pitchFamily="34" charset="0"/>
                <a:ea typeface="Calibri" panose="020F0502020204030204" pitchFamily="34" charset="0"/>
                <a:cs typeface="Calibri" panose="020F0502020204030204" pitchFamily="34" charset="0"/>
              </a:rPr>
              <a:t>20.08.2019</a:t>
            </a:r>
            <a:r>
              <a:rPr lang="ru-RU" sz="1400" b="1" dirty="0" smtClean="0">
                <a:solidFill>
                  <a:srgbClr val="025373"/>
                </a:solidFill>
                <a:latin typeface="Calibri" panose="020F0502020204030204" pitchFamily="34" charset="0"/>
                <a:ea typeface="Calibri" panose="020F0502020204030204" pitchFamily="34" charset="0"/>
                <a:cs typeface="Calibri" panose="020F0502020204030204" pitchFamily="34" charset="0"/>
              </a:rPr>
              <a:t> г.</a:t>
            </a:r>
            <a:r>
              <a:rPr lang="en-US" sz="1400" b="1" dirty="0" smtClean="0">
                <a:solidFill>
                  <a:srgbClr val="025373"/>
                </a:solidFill>
                <a:latin typeface="Calibri" panose="020F0502020204030204" pitchFamily="34" charset="0"/>
                <a:ea typeface="Calibri" panose="020F0502020204030204" pitchFamily="34" charset="0"/>
                <a:cs typeface="Calibri" panose="020F0502020204030204" pitchFamily="34" charset="0"/>
              </a:rPr>
              <a:t> </a:t>
            </a:r>
            <a:endParaRPr lang="ru-RU" sz="1400" b="1" dirty="0">
              <a:solidFill>
                <a:srgbClr val="025373"/>
              </a:solidFill>
              <a:latin typeface="Calibri" panose="020F0502020204030204" pitchFamily="34" charset="0"/>
              <a:ea typeface="Calibri" panose="020F0502020204030204" pitchFamily="34" charset="0"/>
              <a:cs typeface="Calibri" panose="020F0502020204030204" pitchFamily="34" charset="0"/>
            </a:endParaRPr>
          </a:p>
          <a:p>
            <a:pPr marR="171450" defTabSz="685800" fontAlgn="auto">
              <a:spcBef>
                <a:spcPts val="0"/>
              </a:spcBef>
              <a:spcAft>
                <a:spcPts val="450"/>
              </a:spcAft>
            </a:pPr>
            <a:r>
              <a:rPr lang="en-US" sz="1400" b="1" dirty="0">
                <a:solidFill>
                  <a:srgbClr val="025373"/>
                </a:solidFill>
                <a:latin typeface="Calibri" panose="020F0502020204030204" pitchFamily="34" charset="0"/>
                <a:ea typeface="Calibri" panose="020F0502020204030204" pitchFamily="34" charset="0"/>
                <a:cs typeface="Calibri" panose="020F0502020204030204" pitchFamily="34" charset="0"/>
              </a:rPr>
              <a:t>N 03-07-13/1/63719</a:t>
            </a:r>
            <a:endParaRPr lang="ru-RU" sz="1400" b="1" dirty="0">
              <a:solidFill>
                <a:srgbClr val="025373"/>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5730423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1059582"/>
            <a:ext cx="6682151" cy="280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038505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1347614"/>
            <a:ext cx="6892920" cy="2088232"/>
          </a:xfrm>
          <a:prstGeom prst="rect">
            <a:avLst/>
          </a:prstGeom>
          <a:noFill/>
          <a:ln w="9525">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30202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6163" y="326719"/>
            <a:ext cx="8229600" cy="857250"/>
          </a:xfrm>
        </p:spPr>
        <p:txBody>
          <a:bodyPr>
            <a:noAutofit/>
          </a:bodyPr>
          <a:lstStyle/>
          <a:p>
            <a:r>
              <a:rPr lang="ru-RU" sz="2200" b="1" dirty="0">
                <a:solidFill>
                  <a:srgbClr val="025373"/>
                </a:solidFill>
                <a:latin typeface="Calibri" panose="020F0502020204030204" pitchFamily="34" charset="0"/>
                <a:cs typeface="Calibri" panose="020F0502020204030204" pitchFamily="34" charset="0"/>
              </a:rPr>
              <a:t>6. Для каких работ (услуг)  место реализации определяется по месту нахождения  продавца?</a:t>
            </a:r>
            <a:br>
              <a:rPr lang="ru-RU" sz="2200" b="1" dirty="0">
                <a:solidFill>
                  <a:srgbClr val="025373"/>
                </a:solidFill>
                <a:latin typeface="Calibri" panose="020F0502020204030204" pitchFamily="34" charset="0"/>
                <a:cs typeface="Calibri" panose="020F0502020204030204" pitchFamily="34" charset="0"/>
              </a:rPr>
            </a:br>
            <a:endParaRPr lang="ru-RU" sz="2200" b="1" dirty="0">
              <a:solidFill>
                <a:srgbClr val="025373"/>
              </a:solidFill>
              <a:latin typeface="Calibri" panose="020F0502020204030204" pitchFamily="34" charset="0"/>
              <a:cs typeface="Calibri" panose="020F0502020204030204"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369225906"/>
              </p:ext>
            </p:extLst>
          </p:nvPr>
        </p:nvGraphicFramePr>
        <p:xfrm>
          <a:off x="539552" y="1183969"/>
          <a:ext cx="8229628" cy="3574915"/>
        </p:xfrm>
        <a:graphic>
          <a:graphicData uri="http://schemas.openxmlformats.org/drawingml/2006/table">
            <a:tbl>
              <a:tblPr>
                <a:tableStyleId>{5C22544A-7EE6-4342-B048-85BDC9FD1C3A}</a:tableStyleId>
              </a:tblPr>
              <a:tblGrid>
                <a:gridCol w="462747">
                  <a:extLst>
                    <a:ext uri="{9D8B030D-6E8A-4147-A177-3AD203B41FA5}">
                      <a16:colId xmlns:a16="http://schemas.microsoft.com/office/drawing/2014/main" xmlns="" val="20000"/>
                    </a:ext>
                  </a:extLst>
                </a:gridCol>
                <a:gridCol w="5452297">
                  <a:extLst>
                    <a:ext uri="{9D8B030D-6E8A-4147-A177-3AD203B41FA5}">
                      <a16:colId xmlns:a16="http://schemas.microsoft.com/office/drawing/2014/main" xmlns="" val="20001"/>
                    </a:ext>
                  </a:extLst>
                </a:gridCol>
                <a:gridCol w="2314584">
                  <a:extLst>
                    <a:ext uri="{9D8B030D-6E8A-4147-A177-3AD203B41FA5}">
                      <a16:colId xmlns:a16="http://schemas.microsoft.com/office/drawing/2014/main" xmlns="" val="20002"/>
                    </a:ext>
                  </a:extLst>
                </a:gridCol>
              </a:tblGrid>
              <a:tr h="444308">
                <a:tc>
                  <a:txBody>
                    <a:bodyPr/>
                    <a:lstStyle/>
                    <a:p>
                      <a:pPr algn="ctr">
                        <a:lnSpc>
                          <a:spcPct val="115000"/>
                        </a:lnSpc>
                        <a:spcAft>
                          <a:spcPts val="0"/>
                        </a:spcAft>
                      </a:pPr>
                      <a:r>
                        <a:rPr lang="ru-RU" sz="1400" dirty="0">
                          <a:solidFill>
                            <a:srgbClr val="025373"/>
                          </a:solidFill>
                          <a:effectLst/>
                          <a:latin typeface="Calibri" panose="020F0502020204030204" pitchFamily="34" charset="0"/>
                          <a:cs typeface="Calibri" panose="020F0502020204030204" pitchFamily="34" charset="0"/>
                        </a:rPr>
                        <a:t>N п/п</a:t>
                      </a:r>
                      <a:endParaRPr lang="ru-RU" sz="1400" dirty="0">
                        <a:solidFill>
                          <a:srgbClr val="025373"/>
                        </a:solidFill>
                        <a:effectLst/>
                        <a:latin typeface="Calibri" panose="020F0502020204030204" pitchFamily="34" charset="0"/>
                        <a:ea typeface="Calibri"/>
                        <a:cs typeface="Calibri" panose="020F0502020204030204" pitchFamily="34" charset="0"/>
                      </a:endParaRPr>
                    </a:p>
                  </a:txBody>
                  <a:tcPr marL="39686" marR="39686" marT="44132" marB="44132"/>
                </a:tc>
                <a:tc>
                  <a:txBody>
                    <a:bodyPr/>
                    <a:lstStyle/>
                    <a:p>
                      <a:pPr algn="ctr">
                        <a:lnSpc>
                          <a:spcPct val="115000"/>
                        </a:lnSpc>
                        <a:spcAft>
                          <a:spcPts val="0"/>
                        </a:spcAft>
                      </a:pPr>
                      <a:r>
                        <a:rPr lang="ru-RU" sz="1400" dirty="0">
                          <a:solidFill>
                            <a:srgbClr val="025373"/>
                          </a:solidFill>
                          <a:effectLst/>
                          <a:latin typeface="Calibri" panose="020F0502020204030204" pitchFamily="34" charset="0"/>
                          <a:cs typeface="Calibri" panose="020F0502020204030204" pitchFamily="34" charset="0"/>
                        </a:rPr>
                        <a:t>Наименование (работ, услуг)</a:t>
                      </a:r>
                      <a:endParaRPr lang="ru-RU" sz="1400" dirty="0">
                        <a:solidFill>
                          <a:srgbClr val="025373"/>
                        </a:solidFill>
                        <a:effectLst/>
                        <a:latin typeface="Calibri" panose="020F0502020204030204" pitchFamily="34" charset="0"/>
                        <a:ea typeface="Calibri"/>
                        <a:cs typeface="Calibri" panose="020F0502020204030204" pitchFamily="34" charset="0"/>
                      </a:endParaRPr>
                    </a:p>
                  </a:txBody>
                  <a:tcPr marL="39686" marR="39686" marT="44132" marB="44132"/>
                </a:tc>
                <a:tc>
                  <a:txBody>
                    <a:bodyPr/>
                    <a:lstStyle/>
                    <a:p>
                      <a:pPr algn="ctr">
                        <a:lnSpc>
                          <a:spcPct val="115000"/>
                        </a:lnSpc>
                        <a:spcAft>
                          <a:spcPts val="0"/>
                        </a:spcAft>
                      </a:pPr>
                      <a:r>
                        <a:rPr lang="ru-RU" sz="1400" dirty="0">
                          <a:solidFill>
                            <a:srgbClr val="025373"/>
                          </a:solidFill>
                          <a:effectLst/>
                          <a:latin typeface="Calibri" panose="020F0502020204030204" pitchFamily="34" charset="0"/>
                          <a:cs typeface="Calibri" panose="020F0502020204030204" pitchFamily="34" charset="0"/>
                        </a:rPr>
                        <a:t>Письмо Минфина России или ФНС</a:t>
                      </a:r>
                      <a:endParaRPr lang="ru-RU" sz="1400" dirty="0">
                        <a:solidFill>
                          <a:srgbClr val="025373"/>
                        </a:solidFill>
                        <a:effectLst/>
                        <a:latin typeface="Calibri" panose="020F0502020204030204" pitchFamily="34" charset="0"/>
                        <a:ea typeface="Calibri"/>
                        <a:cs typeface="Calibri" panose="020F0502020204030204" pitchFamily="34" charset="0"/>
                      </a:endParaRPr>
                    </a:p>
                  </a:txBody>
                  <a:tcPr marL="39686" marR="39686" marT="44132" marB="44132"/>
                </a:tc>
                <a:extLst>
                  <a:ext uri="{0D108BD9-81ED-4DB2-BD59-A6C34878D82A}">
                    <a16:rowId xmlns:a16="http://schemas.microsoft.com/office/drawing/2014/main" xmlns="" val="10000"/>
                  </a:ext>
                </a:extLst>
              </a:tr>
              <a:tr h="260285">
                <a:tc>
                  <a:txBody>
                    <a:bodyPr/>
                    <a:lstStyle/>
                    <a:p>
                      <a:pPr algn="ctr">
                        <a:lnSpc>
                          <a:spcPct val="115000"/>
                        </a:lnSpc>
                        <a:spcAft>
                          <a:spcPts val="0"/>
                        </a:spcAft>
                      </a:pPr>
                      <a:r>
                        <a:rPr lang="ru-RU" sz="1200">
                          <a:solidFill>
                            <a:srgbClr val="025373"/>
                          </a:solidFill>
                          <a:effectLst/>
                          <a:latin typeface="Calibri" panose="020F0502020204030204" pitchFamily="34" charset="0"/>
                          <a:cs typeface="Calibri" panose="020F0502020204030204" pitchFamily="34" charset="0"/>
                        </a:rPr>
                        <a:t>1</a:t>
                      </a:r>
                      <a:endParaRPr lang="ru-RU" sz="1200">
                        <a:solidFill>
                          <a:srgbClr val="025373"/>
                        </a:solidFill>
                        <a:effectLst/>
                        <a:latin typeface="Calibri" panose="020F0502020204030204" pitchFamily="34" charset="0"/>
                        <a:ea typeface="Calibri"/>
                        <a:cs typeface="Calibri" panose="020F0502020204030204" pitchFamily="34" charset="0"/>
                      </a:endParaRPr>
                    </a:p>
                  </a:txBody>
                  <a:tcPr marL="39686" marR="39686" marT="44132" marB="44132"/>
                </a:tc>
                <a:tc>
                  <a:txBody>
                    <a:bodyPr/>
                    <a:lstStyle/>
                    <a:p>
                      <a:pPr algn="ctr">
                        <a:lnSpc>
                          <a:spcPct val="115000"/>
                        </a:lnSpc>
                        <a:spcAft>
                          <a:spcPts val="0"/>
                        </a:spcAft>
                      </a:pPr>
                      <a:r>
                        <a:rPr lang="ru-RU" sz="1200" dirty="0">
                          <a:solidFill>
                            <a:srgbClr val="025373"/>
                          </a:solidFill>
                          <a:effectLst/>
                          <a:latin typeface="Calibri" panose="020F0502020204030204" pitchFamily="34" charset="0"/>
                          <a:cs typeface="Calibri" panose="020F0502020204030204" pitchFamily="34" charset="0"/>
                        </a:rPr>
                        <a:t>2</a:t>
                      </a:r>
                      <a:endParaRPr lang="ru-RU" sz="1200" dirty="0">
                        <a:solidFill>
                          <a:srgbClr val="025373"/>
                        </a:solidFill>
                        <a:effectLst/>
                        <a:latin typeface="Calibri" panose="020F0502020204030204" pitchFamily="34" charset="0"/>
                        <a:ea typeface="Calibri"/>
                        <a:cs typeface="Calibri" panose="020F0502020204030204" pitchFamily="34" charset="0"/>
                      </a:endParaRPr>
                    </a:p>
                  </a:txBody>
                  <a:tcPr marL="39686" marR="39686" marT="44132" marB="44132"/>
                </a:tc>
                <a:tc>
                  <a:txBody>
                    <a:bodyPr/>
                    <a:lstStyle/>
                    <a:p>
                      <a:pPr algn="ctr">
                        <a:lnSpc>
                          <a:spcPct val="115000"/>
                        </a:lnSpc>
                        <a:spcAft>
                          <a:spcPts val="0"/>
                        </a:spcAft>
                      </a:pPr>
                      <a:r>
                        <a:rPr lang="ru-RU" sz="1200">
                          <a:solidFill>
                            <a:srgbClr val="025373"/>
                          </a:solidFill>
                          <a:effectLst/>
                          <a:latin typeface="Calibri" panose="020F0502020204030204" pitchFamily="34" charset="0"/>
                          <a:cs typeface="Calibri" panose="020F0502020204030204" pitchFamily="34" charset="0"/>
                        </a:rPr>
                        <a:t>3</a:t>
                      </a:r>
                      <a:endParaRPr lang="ru-RU" sz="1200">
                        <a:solidFill>
                          <a:srgbClr val="025373"/>
                        </a:solidFill>
                        <a:effectLst/>
                        <a:latin typeface="Calibri" panose="020F0502020204030204" pitchFamily="34" charset="0"/>
                        <a:ea typeface="Calibri"/>
                        <a:cs typeface="Calibri" panose="020F0502020204030204" pitchFamily="34" charset="0"/>
                      </a:endParaRPr>
                    </a:p>
                  </a:txBody>
                  <a:tcPr marL="39686" marR="39686" marT="44132" marB="44132"/>
                </a:tc>
                <a:extLst>
                  <a:ext uri="{0D108BD9-81ED-4DB2-BD59-A6C34878D82A}">
                    <a16:rowId xmlns:a16="http://schemas.microsoft.com/office/drawing/2014/main" xmlns="" val="10001"/>
                  </a:ext>
                </a:extLst>
              </a:tr>
              <a:tr h="444308">
                <a:tc>
                  <a:txBody>
                    <a:bodyPr/>
                    <a:lstStyle/>
                    <a:p>
                      <a:pPr algn="ctr">
                        <a:lnSpc>
                          <a:spcPct val="115000"/>
                        </a:lnSpc>
                        <a:spcAft>
                          <a:spcPts val="0"/>
                        </a:spcAft>
                      </a:pPr>
                      <a:r>
                        <a:rPr lang="ru-RU" sz="1200">
                          <a:solidFill>
                            <a:srgbClr val="025373"/>
                          </a:solidFill>
                          <a:effectLst/>
                          <a:latin typeface="Calibri" panose="020F0502020204030204" pitchFamily="34" charset="0"/>
                          <a:cs typeface="Calibri" panose="020F0502020204030204" pitchFamily="34" charset="0"/>
                        </a:rPr>
                        <a:t>1</a:t>
                      </a:r>
                      <a:endParaRPr lang="ru-RU" sz="1200">
                        <a:solidFill>
                          <a:srgbClr val="025373"/>
                        </a:solidFill>
                        <a:effectLst/>
                        <a:latin typeface="Calibri" panose="020F0502020204030204" pitchFamily="34" charset="0"/>
                        <a:ea typeface="Calibri"/>
                        <a:cs typeface="Calibri" panose="020F0502020204030204" pitchFamily="34" charset="0"/>
                      </a:endParaRPr>
                    </a:p>
                  </a:txBody>
                  <a:tcPr marL="39686" marR="39686" marT="44132" marB="44132"/>
                </a:tc>
                <a:tc>
                  <a:txBody>
                    <a:bodyPr/>
                    <a:lstStyle/>
                    <a:p>
                      <a:pPr>
                        <a:lnSpc>
                          <a:spcPct val="115000"/>
                        </a:lnSpc>
                        <a:spcAft>
                          <a:spcPts val="0"/>
                        </a:spcAft>
                      </a:pPr>
                      <a:r>
                        <a:rPr lang="ru-RU" sz="1200" dirty="0">
                          <a:solidFill>
                            <a:srgbClr val="025373"/>
                          </a:solidFill>
                          <a:effectLst/>
                          <a:latin typeface="Calibri" panose="020F0502020204030204" pitchFamily="34" charset="0"/>
                          <a:cs typeface="Calibri" panose="020F0502020204030204" pitchFamily="34" charset="0"/>
                        </a:rPr>
                        <a:t>Услуги по сдаче в аренду (лизинг) автотранспортных средств</a:t>
                      </a:r>
                      <a:endParaRPr lang="ru-RU" sz="1200" dirty="0">
                        <a:solidFill>
                          <a:srgbClr val="025373"/>
                        </a:solidFill>
                        <a:effectLst/>
                        <a:latin typeface="Calibri" panose="020F0502020204030204" pitchFamily="34" charset="0"/>
                        <a:ea typeface="Calibri"/>
                        <a:cs typeface="Calibri" panose="020F0502020204030204" pitchFamily="34" charset="0"/>
                      </a:endParaRPr>
                    </a:p>
                  </a:txBody>
                  <a:tcPr marL="39686" marR="39686" marT="44132" marB="44132"/>
                </a:tc>
                <a:tc>
                  <a:txBody>
                    <a:bodyPr/>
                    <a:lstStyle/>
                    <a:p>
                      <a:pPr>
                        <a:lnSpc>
                          <a:spcPct val="115000"/>
                        </a:lnSpc>
                        <a:spcAft>
                          <a:spcPts val="0"/>
                        </a:spcAft>
                      </a:pPr>
                      <a:r>
                        <a:rPr lang="ru-RU" sz="1200" dirty="0">
                          <a:solidFill>
                            <a:srgbClr val="025373"/>
                          </a:solidFill>
                          <a:effectLst/>
                          <a:latin typeface="Calibri" panose="020F0502020204030204" pitchFamily="34" charset="0"/>
                          <a:cs typeface="Calibri" panose="020F0502020204030204" pitchFamily="34" charset="0"/>
                        </a:rPr>
                        <a:t>от </a:t>
                      </a:r>
                      <a:r>
                        <a:rPr lang="ru-RU" sz="1200" dirty="0" smtClean="0">
                          <a:solidFill>
                            <a:srgbClr val="025373"/>
                          </a:solidFill>
                          <a:effectLst/>
                          <a:latin typeface="Calibri" panose="020F0502020204030204" pitchFamily="34" charset="0"/>
                          <a:cs typeface="Calibri" panose="020F0502020204030204" pitchFamily="34" charset="0"/>
                        </a:rPr>
                        <a:t>23.03.2012 г. </a:t>
                      </a:r>
                      <a:r>
                        <a:rPr lang="ru-RU" sz="1200" u="none" strike="noStrike" dirty="0">
                          <a:solidFill>
                            <a:srgbClr val="025373"/>
                          </a:solidFill>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xmlns="" val="tx"/>
                              </a:ext>
                            </a:extLst>
                          </a:hlinkClick>
                        </a:rPr>
                        <a:t>N 03-07-08/84</a:t>
                      </a:r>
                      <a:endParaRPr lang="ru-RU" sz="1200" dirty="0">
                        <a:solidFill>
                          <a:srgbClr val="025373"/>
                        </a:solidFill>
                        <a:effectLst/>
                        <a:latin typeface="Calibri" panose="020F0502020204030204" pitchFamily="34" charset="0"/>
                        <a:ea typeface="Calibri"/>
                        <a:cs typeface="Calibri" panose="020F0502020204030204" pitchFamily="34" charset="0"/>
                      </a:endParaRPr>
                    </a:p>
                  </a:txBody>
                  <a:tcPr marL="39686" marR="39686" marT="44132" marB="44132"/>
                </a:tc>
                <a:extLst>
                  <a:ext uri="{0D108BD9-81ED-4DB2-BD59-A6C34878D82A}">
                    <a16:rowId xmlns:a16="http://schemas.microsoft.com/office/drawing/2014/main" xmlns="" val="10002"/>
                  </a:ext>
                </a:extLst>
              </a:tr>
              <a:tr h="628331">
                <a:tc>
                  <a:txBody>
                    <a:bodyPr/>
                    <a:lstStyle/>
                    <a:p>
                      <a:pPr algn="ctr">
                        <a:lnSpc>
                          <a:spcPct val="115000"/>
                        </a:lnSpc>
                        <a:spcAft>
                          <a:spcPts val="0"/>
                        </a:spcAft>
                      </a:pPr>
                      <a:r>
                        <a:rPr lang="ru-RU" sz="1200">
                          <a:solidFill>
                            <a:srgbClr val="025373"/>
                          </a:solidFill>
                          <a:effectLst/>
                          <a:latin typeface="Calibri" panose="020F0502020204030204" pitchFamily="34" charset="0"/>
                          <a:cs typeface="Calibri" panose="020F0502020204030204" pitchFamily="34" charset="0"/>
                        </a:rPr>
                        <a:t>2</a:t>
                      </a:r>
                      <a:endParaRPr lang="ru-RU" sz="1200">
                        <a:solidFill>
                          <a:srgbClr val="025373"/>
                        </a:solidFill>
                        <a:effectLst/>
                        <a:latin typeface="Calibri" panose="020F0502020204030204" pitchFamily="34" charset="0"/>
                        <a:ea typeface="Calibri"/>
                        <a:cs typeface="Calibri" panose="020F0502020204030204" pitchFamily="34" charset="0"/>
                      </a:endParaRPr>
                    </a:p>
                  </a:txBody>
                  <a:tcPr marL="39686" marR="39686" marT="44132" marB="44132"/>
                </a:tc>
                <a:tc>
                  <a:txBody>
                    <a:bodyPr/>
                    <a:lstStyle/>
                    <a:p>
                      <a:pPr>
                        <a:lnSpc>
                          <a:spcPct val="115000"/>
                        </a:lnSpc>
                        <a:spcAft>
                          <a:spcPts val="0"/>
                        </a:spcAft>
                      </a:pPr>
                      <a:r>
                        <a:rPr lang="ru-RU" sz="1200" dirty="0">
                          <a:solidFill>
                            <a:srgbClr val="025373"/>
                          </a:solidFill>
                          <a:effectLst/>
                          <a:latin typeface="Calibri" panose="020F0502020204030204" pitchFamily="34" charset="0"/>
                          <a:cs typeface="Calibri" panose="020F0502020204030204" pitchFamily="34" charset="0"/>
                        </a:rPr>
                        <a:t>Услуги в сфере сертификации продукции</a:t>
                      </a:r>
                      <a:endParaRPr lang="ru-RU" sz="1200" dirty="0">
                        <a:solidFill>
                          <a:srgbClr val="025373"/>
                        </a:solidFill>
                        <a:effectLst/>
                        <a:latin typeface="Calibri" panose="020F0502020204030204" pitchFamily="34" charset="0"/>
                        <a:ea typeface="Calibri"/>
                        <a:cs typeface="Calibri" panose="020F0502020204030204" pitchFamily="34" charset="0"/>
                      </a:endParaRPr>
                    </a:p>
                  </a:txBody>
                  <a:tcPr marL="39686" marR="39686" marT="44132" marB="44132"/>
                </a:tc>
                <a:tc>
                  <a:txBody>
                    <a:bodyPr/>
                    <a:lstStyle/>
                    <a:p>
                      <a:pPr>
                        <a:lnSpc>
                          <a:spcPct val="115000"/>
                        </a:lnSpc>
                        <a:spcAft>
                          <a:spcPts val="0"/>
                        </a:spcAft>
                      </a:pPr>
                      <a:r>
                        <a:rPr lang="ru-RU" sz="1200" dirty="0">
                          <a:solidFill>
                            <a:srgbClr val="025373"/>
                          </a:solidFill>
                          <a:effectLst/>
                          <a:latin typeface="Calibri" panose="020F0502020204030204" pitchFamily="34" charset="0"/>
                          <a:cs typeface="Calibri" panose="020F0502020204030204" pitchFamily="34" charset="0"/>
                        </a:rPr>
                        <a:t>от </a:t>
                      </a:r>
                      <a:r>
                        <a:rPr lang="ru-RU" sz="1200" dirty="0" smtClean="0">
                          <a:solidFill>
                            <a:srgbClr val="025373"/>
                          </a:solidFill>
                          <a:effectLst/>
                          <a:latin typeface="Calibri" panose="020F0502020204030204" pitchFamily="34" charset="0"/>
                          <a:cs typeface="Calibri" panose="020F0502020204030204" pitchFamily="34" charset="0"/>
                        </a:rPr>
                        <a:t>28.11.2017 г. </a:t>
                      </a:r>
                      <a:r>
                        <a:rPr lang="ru-RU" sz="1200" u="none" strike="noStrike" dirty="0">
                          <a:solidFill>
                            <a:srgbClr val="025373"/>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N 03-07-08/78586</a:t>
                      </a:r>
                      <a:r>
                        <a:rPr lang="ru-RU" sz="1200" dirty="0">
                          <a:solidFill>
                            <a:srgbClr val="025373"/>
                          </a:solidFill>
                          <a:effectLst/>
                          <a:latin typeface="Calibri" panose="020F0502020204030204" pitchFamily="34" charset="0"/>
                          <a:cs typeface="Calibri" panose="020F0502020204030204" pitchFamily="34" charset="0"/>
                        </a:rPr>
                        <a:t>, от </a:t>
                      </a:r>
                      <a:r>
                        <a:rPr lang="ru-RU" sz="1200" dirty="0" smtClean="0">
                          <a:solidFill>
                            <a:srgbClr val="025373"/>
                          </a:solidFill>
                          <a:effectLst/>
                          <a:latin typeface="Calibri" panose="020F0502020204030204" pitchFamily="34" charset="0"/>
                          <a:cs typeface="Calibri" panose="020F0502020204030204" pitchFamily="34" charset="0"/>
                        </a:rPr>
                        <a:t>24.05.2011 г. </a:t>
                      </a:r>
                      <a:r>
                        <a:rPr lang="ru-RU" sz="1200" u="none" strike="noStrike" dirty="0">
                          <a:solidFill>
                            <a:srgbClr val="025373"/>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xmlns="" val="tx"/>
                              </a:ext>
                            </a:extLst>
                          </a:hlinkClick>
                        </a:rPr>
                        <a:t>N 03-07-08/155</a:t>
                      </a:r>
                      <a:endParaRPr lang="ru-RU" sz="1200" dirty="0">
                        <a:solidFill>
                          <a:srgbClr val="025373"/>
                        </a:solidFill>
                        <a:effectLst/>
                        <a:latin typeface="Calibri" panose="020F0502020204030204" pitchFamily="34" charset="0"/>
                        <a:ea typeface="Calibri"/>
                        <a:cs typeface="Calibri" panose="020F0502020204030204" pitchFamily="34" charset="0"/>
                      </a:endParaRPr>
                    </a:p>
                  </a:txBody>
                  <a:tcPr marL="39686" marR="39686" marT="44132" marB="44132"/>
                </a:tc>
                <a:extLst>
                  <a:ext uri="{0D108BD9-81ED-4DB2-BD59-A6C34878D82A}">
                    <a16:rowId xmlns:a16="http://schemas.microsoft.com/office/drawing/2014/main" xmlns="" val="10003"/>
                  </a:ext>
                </a:extLst>
              </a:tr>
              <a:tr h="1180400">
                <a:tc>
                  <a:txBody>
                    <a:bodyPr/>
                    <a:lstStyle/>
                    <a:p>
                      <a:pPr algn="ctr">
                        <a:lnSpc>
                          <a:spcPct val="115000"/>
                        </a:lnSpc>
                        <a:spcAft>
                          <a:spcPts val="0"/>
                        </a:spcAft>
                      </a:pPr>
                      <a:r>
                        <a:rPr lang="ru-RU" sz="1200">
                          <a:solidFill>
                            <a:srgbClr val="025373"/>
                          </a:solidFill>
                          <a:effectLst/>
                          <a:latin typeface="Calibri" panose="020F0502020204030204" pitchFamily="34" charset="0"/>
                          <a:cs typeface="Calibri" panose="020F0502020204030204" pitchFamily="34" charset="0"/>
                        </a:rPr>
                        <a:t>3</a:t>
                      </a:r>
                      <a:endParaRPr lang="ru-RU" sz="1200">
                        <a:solidFill>
                          <a:srgbClr val="025373"/>
                        </a:solidFill>
                        <a:effectLst/>
                        <a:latin typeface="Calibri" panose="020F0502020204030204" pitchFamily="34" charset="0"/>
                        <a:ea typeface="Calibri"/>
                        <a:cs typeface="Calibri" panose="020F0502020204030204" pitchFamily="34" charset="0"/>
                      </a:endParaRPr>
                    </a:p>
                  </a:txBody>
                  <a:tcPr marL="39686" marR="39686" marT="44132" marB="44132"/>
                </a:tc>
                <a:tc>
                  <a:txBody>
                    <a:bodyPr/>
                    <a:lstStyle/>
                    <a:p>
                      <a:pPr algn="just">
                        <a:lnSpc>
                          <a:spcPct val="115000"/>
                        </a:lnSpc>
                        <a:spcAft>
                          <a:spcPts val="0"/>
                        </a:spcAft>
                      </a:pPr>
                      <a:r>
                        <a:rPr lang="ru-RU" sz="1200" dirty="0">
                          <a:solidFill>
                            <a:srgbClr val="025373"/>
                          </a:solidFill>
                          <a:effectLst/>
                          <a:latin typeface="Calibri" panose="020F0502020204030204" pitchFamily="34" charset="0"/>
                          <a:cs typeface="Calibri" panose="020F0502020204030204" pitchFamily="34" charset="0"/>
                        </a:rPr>
                        <a:t>Услуги по регистрации физических лиц для сдачи квалификационного экзамена и обработке экзаменационных результатов, услуги по организации проведения квалификационных экзаменов (информирование о проведении экзаменов, предоставление помещений и т</a:t>
                      </a:r>
                      <a:r>
                        <a:rPr lang="ru-RU" sz="1200" dirty="0" smtClean="0">
                          <a:solidFill>
                            <a:srgbClr val="025373"/>
                          </a:solidFill>
                          <a:effectLst/>
                          <a:latin typeface="Calibri" panose="020F0502020204030204" pitchFamily="34" charset="0"/>
                          <a:cs typeface="Calibri" panose="020F0502020204030204" pitchFamily="34" charset="0"/>
                        </a:rPr>
                        <a:t>. п</a:t>
                      </a:r>
                      <a:r>
                        <a:rPr lang="ru-RU" sz="1200" dirty="0">
                          <a:solidFill>
                            <a:srgbClr val="025373"/>
                          </a:solidFill>
                          <a:effectLst/>
                          <a:latin typeface="Calibri" panose="020F0502020204030204" pitchFamily="34" charset="0"/>
                          <a:cs typeface="Calibri" panose="020F0502020204030204" pitchFamily="34" charset="0"/>
                        </a:rPr>
                        <a:t>.)</a:t>
                      </a:r>
                      <a:endParaRPr lang="ru-RU" sz="1200" dirty="0">
                        <a:solidFill>
                          <a:srgbClr val="025373"/>
                        </a:solidFill>
                        <a:effectLst/>
                        <a:latin typeface="Calibri" panose="020F0502020204030204" pitchFamily="34" charset="0"/>
                        <a:ea typeface="Calibri"/>
                        <a:cs typeface="Calibri" panose="020F0502020204030204" pitchFamily="34" charset="0"/>
                      </a:endParaRPr>
                    </a:p>
                  </a:txBody>
                  <a:tcPr marL="39686" marR="39686" marT="44132" marB="44132"/>
                </a:tc>
                <a:tc>
                  <a:txBody>
                    <a:bodyPr/>
                    <a:lstStyle/>
                    <a:p>
                      <a:pPr>
                        <a:lnSpc>
                          <a:spcPct val="115000"/>
                        </a:lnSpc>
                        <a:spcAft>
                          <a:spcPts val="0"/>
                        </a:spcAft>
                      </a:pPr>
                      <a:r>
                        <a:rPr lang="ru-RU" sz="1200" dirty="0">
                          <a:solidFill>
                            <a:srgbClr val="025373"/>
                          </a:solidFill>
                          <a:effectLst/>
                          <a:latin typeface="Calibri" panose="020F0502020204030204" pitchFamily="34" charset="0"/>
                          <a:cs typeface="Calibri" panose="020F0502020204030204" pitchFamily="34" charset="0"/>
                        </a:rPr>
                        <a:t>от </a:t>
                      </a:r>
                      <a:r>
                        <a:rPr lang="ru-RU" sz="1200" dirty="0" smtClean="0">
                          <a:solidFill>
                            <a:srgbClr val="025373"/>
                          </a:solidFill>
                          <a:effectLst/>
                          <a:latin typeface="Calibri" panose="020F0502020204030204" pitchFamily="34" charset="0"/>
                          <a:cs typeface="Calibri" panose="020F0502020204030204" pitchFamily="34" charset="0"/>
                        </a:rPr>
                        <a:t>06.04.2011 г. </a:t>
                      </a:r>
                      <a:r>
                        <a:rPr lang="ru-RU" sz="1200" u="none" strike="noStrike" dirty="0">
                          <a:solidFill>
                            <a:srgbClr val="025373"/>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xmlns="" val="tx"/>
                              </a:ext>
                            </a:extLst>
                          </a:hlinkClick>
                        </a:rPr>
                        <a:t>N 03-07-08/99</a:t>
                      </a:r>
                      <a:endParaRPr lang="ru-RU" sz="1200" dirty="0">
                        <a:solidFill>
                          <a:srgbClr val="025373"/>
                        </a:solidFill>
                        <a:effectLst/>
                        <a:latin typeface="Calibri" panose="020F0502020204030204" pitchFamily="34" charset="0"/>
                        <a:ea typeface="Calibri"/>
                        <a:cs typeface="Calibri" panose="020F0502020204030204" pitchFamily="34" charset="0"/>
                      </a:endParaRPr>
                    </a:p>
                  </a:txBody>
                  <a:tcPr marL="39686" marR="39686" marT="44132" marB="44132"/>
                </a:tc>
                <a:extLst>
                  <a:ext uri="{0D108BD9-81ED-4DB2-BD59-A6C34878D82A}">
                    <a16:rowId xmlns:a16="http://schemas.microsoft.com/office/drawing/2014/main" xmlns="" val="10004"/>
                  </a:ext>
                </a:extLst>
              </a:tr>
              <a:tr h="444308">
                <a:tc>
                  <a:txBody>
                    <a:bodyPr/>
                    <a:lstStyle/>
                    <a:p>
                      <a:pPr algn="ctr">
                        <a:lnSpc>
                          <a:spcPct val="115000"/>
                        </a:lnSpc>
                        <a:spcAft>
                          <a:spcPts val="0"/>
                        </a:spcAft>
                      </a:pPr>
                      <a:r>
                        <a:rPr lang="ru-RU" sz="1200">
                          <a:solidFill>
                            <a:srgbClr val="025373"/>
                          </a:solidFill>
                          <a:effectLst/>
                          <a:latin typeface="Calibri" panose="020F0502020204030204" pitchFamily="34" charset="0"/>
                          <a:cs typeface="Calibri" panose="020F0502020204030204" pitchFamily="34" charset="0"/>
                        </a:rPr>
                        <a:t>4</a:t>
                      </a:r>
                      <a:endParaRPr lang="ru-RU" sz="1200">
                        <a:solidFill>
                          <a:srgbClr val="025373"/>
                        </a:solidFill>
                        <a:effectLst/>
                        <a:latin typeface="Calibri" panose="020F0502020204030204" pitchFamily="34" charset="0"/>
                        <a:ea typeface="Calibri"/>
                        <a:cs typeface="Calibri" panose="020F0502020204030204" pitchFamily="34" charset="0"/>
                      </a:endParaRPr>
                    </a:p>
                  </a:txBody>
                  <a:tcPr marL="39686" marR="39686" marT="44132" marB="44132"/>
                </a:tc>
                <a:tc>
                  <a:txBody>
                    <a:bodyPr/>
                    <a:lstStyle/>
                    <a:p>
                      <a:pPr>
                        <a:lnSpc>
                          <a:spcPct val="115000"/>
                        </a:lnSpc>
                        <a:spcAft>
                          <a:spcPts val="0"/>
                        </a:spcAft>
                      </a:pPr>
                      <a:r>
                        <a:rPr lang="ru-RU" sz="1200">
                          <a:solidFill>
                            <a:srgbClr val="025373"/>
                          </a:solidFill>
                          <a:effectLst/>
                          <a:latin typeface="Calibri" panose="020F0502020204030204" pitchFamily="34" charset="0"/>
                          <a:cs typeface="Calibri" panose="020F0502020204030204" pitchFamily="34" charset="0"/>
                        </a:rPr>
                        <a:t>Услуги по исполнению полномочий единоличного исполнительного органа</a:t>
                      </a:r>
                      <a:endParaRPr lang="ru-RU" sz="1200">
                        <a:solidFill>
                          <a:srgbClr val="025373"/>
                        </a:solidFill>
                        <a:effectLst/>
                        <a:latin typeface="Calibri" panose="020F0502020204030204" pitchFamily="34" charset="0"/>
                        <a:ea typeface="Calibri"/>
                        <a:cs typeface="Calibri" panose="020F0502020204030204" pitchFamily="34" charset="0"/>
                      </a:endParaRPr>
                    </a:p>
                  </a:txBody>
                  <a:tcPr marL="39686" marR="39686" marT="44132" marB="44132"/>
                </a:tc>
                <a:tc>
                  <a:txBody>
                    <a:bodyPr/>
                    <a:lstStyle/>
                    <a:p>
                      <a:pPr>
                        <a:lnSpc>
                          <a:spcPct val="115000"/>
                        </a:lnSpc>
                        <a:spcAft>
                          <a:spcPts val="0"/>
                        </a:spcAft>
                      </a:pPr>
                      <a:r>
                        <a:rPr lang="ru-RU" sz="1200" dirty="0">
                          <a:solidFill>
                            <a:srgbClr val="025373"/>
                          </a:solidFill>
                          <a:effectLst/>
                          <a:latin typeface="Calibri" panose="020F0502020204030204" pitchFamily="34" charset="0"/>
                          <a:cs typeface="Calibri" panose="020F0502020204030204" pitchFamily="34" charset="0"/>
                        </a:rPr>
                        <a:t>от </a:t>
                      </a:r>
                      <a:r>
                        <a:rPr lang="ru-RU" sz="1200" dirty="0" smtClean="0">
                          <a:solidFill>
                            <a:srgbClr val="025373"/>
                          </a:solidFill>
                          <a:effectLst/>
                          <a:latin typeface="Calibri" panose="020F0502020204030204" pitchFamily="34" charset="0"/>
                          <a:cs typeface="Calibri" panose="020F0502020204030204" pitchFamily="34" charset="0"/>
                        </a:rPr>
                        <a:t>11.10.2012 г. </a:t>
                      </a:r>
                      <a:r>
                        <a:rPr lang="ru-RU" sz="1200" u="none" strike="noStrike" dirty="0">
                          <a:solidFill>
                            <a:srgbClr val="025373"/>
                          </a:solidFill>
                          <a:effectLst/>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xmlns="" val="tx"/>
                              </a:ext>
                            </a:extLst>
                          </a:hlinkClick>
                        </a:rPr>
                        <a:t>N 03-07-08/286</a:t>
                      </a:r>
                      <a:endParaRPr lang="ru-RU" sz="1200" dirty="0">
                        <a:solidFill>
                          <a:srgbClr val="025373"/>
                        </a:solidFill>
                        <a:effectLst/>
                        <a:latin typeface="Calibri" panose="020F0502020204030204" pitchFamily="34" charset="0"/>
                        <a:ea typeface="Calibri"/>
                        <a:cs typeface="Calibri" panose="020F0502020204030204" pitchFamily="34" charset="0"/>
                      </a:endParaRPr>
                    </a:p>
                  </a:txBody>
                  <a:tcPr marL="39686" marR="39686" marT="44132" marB="44132"/>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493356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1421089879"/>
              </p:ext>
            </p:extLst>
          </p:nvPr>
        </p:nvGraphicFramePr>
        <p:xfrm>
          <a:off x="791580" y="1059582"/>
          <a:ext cx="7560840" cy="3154920"/>
        </p:xfrm>
        <a:graphic>
          <a:graphicData uri="http://schemas.openxmlformats.org/drawingml/2006/table">
            <a:tbl>
              <a:tblPr>
                <a:tableStyleId>{5C22544A-7EE6-4342-B048-85BDC9FD1C3A}</a:tableStyleId>
              </a:tblPr>
              <a:tblGrid>
                <a:gridCol w="425141">
                  <a:extLst>
                    <a:ext uri="{9D8B030D-6E8A-4147-A177-3AD203B41FA5}">
                      <a16:colId xmlns:a16="http://schemas.microsoft.com/office/drawing/2014/main" xmlns="" val="20000"/>
                    </a:ext>
                  </a:extLst>
                </a:gridCol>
                <a:gridCol w="4538171">
                  <a:extLst>
                    <a:ext uri="{9D8B030D-6E8A-4147-A177-3AD203B41FA5}">
                      <a16:colId xmlns:a16="http://schemas.microsoft.com/office/drawing/2014/main" xmlns="" val="20001"/>
                    </a:ext>
                  </a:extLst>
                </a:gridCol>
                <a:gridCol w="2597528">
                  <a:extLst>
                    <a:ext uri="{9D8B030D-6E8A-4147-A177-3AD203B41FA5}">
                      <a16:colId xmlns:a16="http://schemas.microsoft.com/office/drawing/2014/main" xmlns="" val="20002"/>
                    </a:ext>
                  </a:extLst>
                </a:gridCol>
              </a:tblGrid>
              <a:tr h="353316">
                <a:tc>
                  <a:txBody>
                    <a:bodyPr/>
                    <a:lstStyle/>
                    <a:p>
                      <a:pPr algn="ctr">
                        <a:lnSpc>
                          <a:spcPct val="115000"/>
                        </a:lnSpc>
                        <a:spcAft>
                          <a:spcPts val="0"/>
                        </a:spcAft>
                      </a:pPr>
                      <a:r>
                        <a:rPr lang="ru-RU" sz="1200" dirty="0">
                          <a:solidFill>
                            <a:srgbClr val="025373"/>
                          </a:solidFill>
                          <a:effectLst/>
                          <a:latin typeface="Calibri" panose="020F0502020204030204" pitchFamily="34" charset="0"/>
                          <a:cs typeface="Calibri" panose="020F0502020204030204" pitchFamily="34" charset="0"/>
                        </a:rPr>
                        <a:t>5</a:t>
                      </a:r>
                      <a:endParaRPr lang="ru-RU" sz="1200" dirty="0">
                        <a:solidFill>
                          <a:srgbClr val="025373"/>
                        </a:solidFill>
                        <a:effectLst/>
                        <a:latin typeface="Calibri" panose="020F0502020204030204" pitchFamily="34" charset="0"/>
                        <a:ea typeface="Calibri"/>
                        <a:cs typeface="Calibri" panose="020F0502020204030204" pitchFamily="34" charset="0"/>
                      </a:endParaRPr>
                    </a:p>
                  </a:txBody>
                  <a:tcPr marL="44113" marR="44113" marT="48578" marB="48578"/>
                </a:tc>
                <a:tc>
                  <a:txBody>
                    <a:bodyPr/>
                    <a:lstStyle/>
                    <a:p>
                      <a:pPr>
                        <a:lnSpc>
                          <a:spcPct val="115000"/>
                        </a:lnSpc>
                        <a:spcAft>
                          <a:spcPts val="0"/>
                        </a:spcAft>
                      </a:pPr>
                      <a:r>
                        <a:rPr lang="ru-RU" sz="1200" dirty="0">
                          <a:solidFill>
                            <a:srgbClr val="025373"/>
                          </a:solidFill>
                          <a:effectLst/>
                          <a:latin typeface="Calibri" panose="020F0502020204030204" pitchFamily="34" charset="0"/>
                          <a:cs typeface="Calibri" panose="020F0502020204030204" pitchFamily="34" charset="0"/>
                        </a:rPr>
                        <a:t>Дизайнерские услуги</a:t>
                      </a:r>
                      <a:endParaRPr lang="ru-RU" sz="1200" dirty="0">
                        <a:solidFill>
                          <a:srgbClr val="025373"/>
                        </a:solidFill>
                        <a:effectLst/>
                        <a:latin typeface="Calibri" panose="020F0502020204030204" pitchFamily="34" charset="0"/>
                        <a:ea typeface="Calibri"/>
                        <a:cs typeface="Calibri" panose="020F0502020204030204" pitchFamily="34" charset="0"/>
                      </a:endParaRPr>
                    </a:p>
                  </a:txBody>
                  <a:tcPr marL="44113" marR="44113" marT="48578" marB="48578"/>
                </a:tc>
                <a:tc>
                  <a:txBody>
                    <a:bodyPr/>
                    <a:lstStyle/>
                    <a:p>
                      <a:pPr>
                        <a:lnSpc>
                          <a:spcPct val="115000"/>
                        </a:lnSpc>
                        <a:spcAft>
                          <a:spcPts val="0"/>
                        </a:spcAft>
                      </a:pPr>
                      <a:r>
                        <a:rPr lang="ru-RU" sz="1200" dirty="0">
                          <a:solidFill>
                            <a:srgbClr val="025373"/>
                          </a:solidFill>
                          <a:effectLst/>
                          <a:latin typeface="Calibri" panose="020F0502020204030204" pitchFamily="34" charset="0"/>
                          <a:cs typeface="Calibri" panose="020F0502020204030204" pitchFamily="34" charset="0"/>
                        </a:rPr>
                        <a:t>от </a:t>
                      </a:r>
                      <a:r>
                        <a:rPr lang="ru-RU" sz="1200" dirty="0" smtClean="0">
                          <a:solidFill>
                            <a:srgbClr val="025373"/>
                          </a:solidFill>
                          <a:effectLst/>
                          <a:latin typeface="Calibri" panose="020F0502020204030204" pitchFamily="34" charset="0"/>
                          <a:cs typeface="Calibri" panose="020F0502020204030204" pitchFamily="34" charset="0"/>
                        </a:rPr>
                        <a:t>31.07.2012</a:t>
                      </a:r>
                      <a:r>
                        <a:rPr lang="ru-RU" sz="1200" baseline="0" dirty="0" smtClean="0">
                          <a:solidFill>
                            <a:srgbClr val="025373"/>
                          </a:solidFill>
                          <a:effectLst/>
                          <a:latin typeface="Calibri" panose="020F0502020204030204" pitchFamily="34" charset="0"/>
                          <a:cs typeface="Calibri" panose="020F0502020204030204" pitchFamily="34" charset="0"/>
                        </a:rPr>
                        <a:t> г.</a:t>
                      </a:r>
                      <a:r>
                        <a:rPr lang="ru-RU" sz="1200" dirty="0" smtClean="0">
                          <a:solidFill>
                            <a:srgbClr val="025373"/>
                          </a:solidFill>
                          <a:effectLst/>
                          <a:latin typeface="Calibri" panose="020F0502020204030204" pitchFamily="34" charset="0"/>
                          <a:cs typeface="Calibri" panose="020F0502020204030204" pitchFamily="34" charset="0"/>
                        </a:rPr>
                        <a:t> </a:t>
                      </a:r>
                      <a:r>
                        <a:rPr lang="ru-RU" sz="1200" u="sng" dirty="0">
                          <a:solidFill>
                            <a:srgbClr val="025373"/>
                          </a:solidFill>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xmlns="" val="tx"/>
                              </a:ext>
                            </a:extLst>
                          </a:hlinkClick>
                        </a:rPr>
                        <a:t>N 03-07-08/223</a:t>
                      </a:r>
                      <a:endParaRPr lang="ru-RU" sz="1200" dirty="0">
                        <a:solidFill>
                          <a:srgbClr val="025373"/>
                        </a:solidFill>
                        <a:effectLst/>
                        <a:latin typeface="Calibri" panose="020F0502020204030204" pitchFamily="34" charset="0"/>
                        <a:ea typeface="Calibri"/>
                        <a:cs typeface="Calibri" panose="020F0502020204030204" pitchFamily="34" charset="0"/>
                      </a:endParaRPr>
                    </a:p>
                  </a:txBody>
                  <a:tcPr marL="44113" marR="44113" marT="48578" marB="48578"/>
                </a:tc>
                <a:extLst>
                  <a:ext uri="{0D108BD9-81ED-4DB2-BD59-A6C34878D82A}">
                    <a16:rowId xmlns:a16="http://schemas.microsoft.com/office/drawing/2014/main" xmlns="" val="10000"/>
                  </a:ext>
                </a:extLst>
              </a:tr>
              <a:tr h="700401">
                <a:tc>
                  <a:txBody>
                    <a:bodyPr/>
                    <a:lstStyle/>
                    <a:p>
                      <a:pPr algn="ctr">
                        <a:lnSpc>
                          <a:spcPct val="115000"/>
                        </a:lnSpc>
                        <a:spcAft>
                          <a:spcPts val="0"/>
                        </a:spcAft>
                      </a:pPr>
                      <a:r>
                        <a:rPr lang="ru-RU" sz="1200">
                          <a:solidFill>
                            <a:srgbClr val="025373"/>
                          </a:solidFill>
                          <a:effectLst/>
                          <a:latin typeface="Calibri" panose="020F0502020204030204" pitchFamily="34" charset="0"/>
                          <a:cs typeface="Calibri" panose="020F0502020204030204" pitchFamily="34" charset="0"/>
                        </a:rPr>
                        <a:t>6</a:t>
                      </a:r>
                      <a:endParaRPr lang="ru-RU" sz="1200">
                        <a:solidFill>
                          <a:srgbClr val="025373"/>
                        </a:solidFill>
                        <a:effectLst/>
                        <a:latin typeface="Calibri" panose="020F0502020204030204" pitchFamily="34" charset="0"/>
                        <a:ea typeface="Calibri"/>
                        <a:cs typeface="Calibri" panose="020F0502020204030204" pitchFamily="34" charset="0"/>
                      </a:endParaRPr>
                    </a:p>
                  </a:txBody>
                  <a:tcPr marL="44113" marR="44113" marT="48578" marB="48578"/>
                </a:tc>
                <a:tc>
                  <a:txBody>
                    <a:bodyPr/>
                    <a:lstStyle/>
                    <a:p>
                      <a:pPr algn="just">
                        <a:lnSpc>
                          <a:spcPct val="115000"/>
                        </a:lnSpc>
                        <a:spcAft>
                          <a:spcPts val="0"/>
                        </a:spcAft>
                      </a:pPr>
                      <a:r>
                        <a:rPr lang="ru-RU" sz="1200" dirty="0">
                          <a:solidFill>
                            <a:srgbClr val="025373"/>
                          </a:solidFill>
                          <a:effectLst/>
                          <a:latin typeface="Calibri" panose="020F0502020204030204" pitchFamily="34" charset="0"/>
                          <a:cs typeface="Calibri" panose="020F0502020204030204" pitchFamily="34" charset="0"/>
                        </a:rPr>
                        <a:t>Услуги агента по поиску клиентов</a:t>
                      </a:r>
                      <a:endParaRPr lang="ru-RU" sz="1200" dirty="0">
                        <a:solidFill>
                          <a:srgbClr val="025373"/>
                        </a:solidFill>
                        <a:effectLst/>
                        <a:latin typeface="Calibri" panose="020F0502020204030204" pitchFamily="34" charset="0"/>
                        <a:ea typeface="Calibri"/>
                        <a:cs typeface="Calibri" panose="020F0502020204030204" pitchFamily="34" charset="0"/>
                      </a:endParaRPr>
                    </a:p>
                  </a:txBody>
                  <a:tcPr marL="44113" marR="44113" marT="48578" marB="48578"/>
                </a:tc>
                <a:tc>
                  <a:txBody>
                    <a:bodyPr/>
                    <a:lstStyle/>
                    <a:p>
                      <a:pPr>
                        <a:lnSpc>
                          <a:spcPct val="115000"/>
                        </a:lnSpc>
                        <a:spcAft>
                          <a:spcPts val="0"/>
                        </a:spcAft>
                      </a:pPr>
                      <a:r>
                        <a:rPr lang="ru-RU" sz="1200" dirty="0">
                          <a:solidFill>
                            <a:srgbClr val="025373"/>
                          </a:solidFill>
                          <a:effectLst/>
                          <a:latin typeface="Calibri" panose="020F0502020204030204" pitchFamily="34" charset="0"/>
                          <a:cs typeface="Calibri" panose="020F0502020204030204" pitchFamily="34" charset="0"/>
                        </a:rPr>
                        <a:t>от </a:t>
                      </a:r>
                      <a:r>
                        <a:rPr lang="ru-RU" sz="1200" dirty="0" smtClean="0">
                          <a:solidFill>
                            <a:srgbClr val="025373"/>
                          </a:solidFill>
                          <a:effectLst/>
                          <a:latin typeface="Calibri" panose="020F0502020204030204" pitchFamily="34" charset="0"/>
                          <a:cs typeface="Calibri" panose="020F0502020204030204" pitchFamily="34" charset="0"/>
                        </a:rPr>
                        <a:t>30.10.2015 г. </a:t>
                      </a:r>
                      <a:r>
                        <a:rPr lang="ru-RU" sz="1200" u="sng" dirty="0">
                          <a:solidFill>
                            <a:srgbClr val="025373"/>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N 03-07-08/62571</a:t>
                      </a:r>
                      <a:r>
                        <a:rPr lang="ru-RU" sz="1200" dirty="0">
                          <a:solidFill>
                            <a:srgbClr val="025373"/>
                          </a:solidFill>
                          <a:effectLst/>
                          <a:latin typeface="Calibri" panose="020F0502020204030204" pitchFamily="34" charset="0"/>
                          <a:cs typeface="Calibri" panose="020F0502020204030204" pitchFamily="34" charset="0"/>
                        </a:rPr>
                        <a:t>, </a:t>
                      </a:r>
                    </a:p>
                    <a:p>
                      <a:pPr>
                        <a:lnSpc>
                          <a:spcPct val="115000"/>
                        </a:lnSpc>
                        <a:spcAft>
                          <a:spcPts val="0"/>
                        </a:spcAft>
                      </a:pPr>
                      <a:r>
                        <a:rPr lang="ru-RU" sz="1200" dirty="0">
                          <a:solidFill>
                            <a:srgbClr val="025373"/>
                          </a:solidFill>
                          <a:effectLst/>
                          <a:latin typeface="Calibri" panose="020F0502020204030204" pitchFamily="34" charset="0"/>
                          <a:cs typeface="Calibri" panose="020F0502020204030204" pitchFamily="34" charset="0"/>
                        </a:rPr>
                        <a:t>от </a:t>
                      </a:r>
                      <a:r>
                        <a:rPr lang="ru-RU" sz="1200" dirty="0" smtClean="0">
                          <a:solidFill>
                            <a:srgbClr val="025373"/>
                          </a:solidFill>
                          <a:effectLst/>
                          <a:latin typeface="Calibri" panose="020F0502020204030204" pitchFamily="34" charset="0"/>
                          <a:cs typeface="Calibri" panose="020F0502020204030204" pitchFamily="34" charset="0"/>
                        </a:rPr>
                        <a:t>31.07.2012 г. </a:t>
                      </a:r>
                      <a:r>
                        <a:rPr lang="ru-RU" sz="1200" u="sng" dirty="0">
                          <a:solidFill>
                            <a:srgbClr val="025373"/>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xmlns="" val="tx"/>
                              </a:ext>
                            </a:extLst>
                          </a:hlinkClick>
                        </a:rPr>
                        <a:t>N 03-07-08/222</a:t>
                      </a:r>
                      <a:endParaRPr lang="ru-RU" sz="1200" dirty="0">
                        <a:solidFill>
                          <a:srgbClr val="025373"/>
                        </a:solidFill>
                        <a:effectLst/>
                        <a:latin typeface="Calibri" panose="020F0502020204030204" pitchFamily="34" charset="0"/>
                        <a:ea typeface="Calibri"/>
                        <a:cs typeface="Calibri" panose="020F0502020204030204" pitchFamily="34" charset="0"/>
                      </a:endParaRPr>
                    </a:p>
                  </a:txBody>
                  <a:tcPr marL="44113" marR="44113" marT="48578" marB="48578"/>
                </a:tc>
                <a:extLst>
                  <a:ext uri="{0D108BD9-81ED-4DB2-BD59-A6C34878D82A}">
                    <a16:rowId xmlns:a16="http://schemas.microsoft.com/office/drawing/2014/main" xmlns="" val="10001"/>
                  </a:ext>
                </a:extLst>
              </a:tr>
              <a:tr h="700401">
                <a:tc>
                  <a:txBody>
                    <a:bodyPr/>
                    <a:lstStyle/>
                    <a:p>
                      <a:pPr algn="ctr">
                        <a:lnSpc>
                          <a:spcPct val="115000"/>
                        </a:lnSpc>
                        <a:spcAft>
                          <a:spcPts val="0"/>
                        </a:spcAft>
                      </a:pPr>
                      <a:r>
                        <a:rPr lang="ru-RU" sz="1200">
                          <a:solidFill>
                            <a:srgbClr val="025373"/>
                          </a:solidFill>
                          <a:effectLst/>
                          <a:latin typeface="Calibri" panose="020F0502020204030204" pitchFamily="34" charset="0"/>
                          <a:cs typeface="Calibri" panose="020F0502020204030204" pitchFamily="34" charset="0"/>
                        </a:rPr>
                        <a:t>7</a:t>
                      </a:r>
                      <a:endParaRPr lang="ru-RU" sz="1200">
                        <a:solidFill>
                          <a:srgbClr val="025373"/>
                        </a:solidFill>
                        <a:effectLst/>
                        <a:latin typeface="Calibri" panose="020F0502020204030204" pitchFamily="34" charset="0"/>
                        <a:ea typeface="Calibri"/>
                        <a:cs typeface="Calibri" panose="020F0502020204030204" pitchFamily="34" charset="0"/>
                      </a:endParaRPr>
                    </a:p>
                  </a:txBody>
                  <a:tcPr marL="44113" marR="44113" marT="48578" marB="48578"/>
                </a:tc>
                <a:tc>
                  <a:txBody>
                    <a:bodyPr/>
                    <a:lstStyle/>
                    <a:p>
                      <a:pPr algn="just">
                        <a:lnSpc>
                          <a:spcPct val="115000"/>
                        </a:lnSpc>
                        <a:spcAft>
                          <a:spcPts val="0"/>
                        </a:spcAft>
                      </a:pPr>
                      <a:r>
                        <a:rPr lang="ru-RU" sz="1200" dirty="0">
                          <a:solidFill>
                            <a:srgbClr val="025373"/>
                          </a:solidFill>
                          <a:effectLst/>
                          <a:latin typeface="Calibri" panose="020F0502020204030204" pitchFamily="34" charset="0"/>
                          <a:cs typeface="Calibri" panose="020F0502020204030204" pitchFamily="34" charset="0"/>
                        </a:rPr>
                        <a:t>Услуги (работы), связанные с определением соответствия показателям безопасности и качества пищевых продуктов</a:t>
                      </a:r>
                      <a:endParaRPr lang="ru-RU" sz="1200" dirty="0">
                        <a:solidFill>
                          <a:srgbClr val="025373"/>
                        </a:solidFill>
                        <a:effectLst/>
                        <a:latin typeface="Calibri" panose="020F0502020204030204" pitchFamily="34" charset="0"/>
                        <a:ea typeface="Calibri"/>
                        <a:cs typeface="Calibri" panose="020F0502020204030204" pitchFamily="34" charset="0"/>
                      </a:endParaRPr>
                    </a:p>
                  </a:txBody>
                  <a:tcPr marL="44113" marR="44113" marT="48578" marB="48578"/>
                </a:tc>
                <a:tc>
                  <a:txBody>
                    <a:bodyPr/>
                    <a:lstStyle/>
                    <a:p>
                      <a:pPr>
                        <a:lnSpc>
                          <a:spcPct val="115000"/>
                        </a:lnSpc>
                        <a:spcAft>
                          <a:spcPts val="0"/>
                        </a:spcAft>
                      </a:pPr>
                      <a:r>
                        <a:rPr lang="ru-RU" sz="1200" dirty="0">
                          <a:solidFill>
                            <a:srgbClr val="025373"/>
                          </a:solidFill>
                          <a:effectLst/>
                          <a:latin typeface="Calibri" panose="020F0502020204030204" pitchFamily="34" charset="0"/>
                          <a:cs typeface="Calibri" panose="020F0502020204030204" pitchFamily="34" charset="0"/>
                        </a:rPr>
                        <a:t>от </a:t>
                      </a:r>
                      <a:r>
                        <a:rPr lang="ru-RU" sz="1200" dirty="0" smtClean="0">
                          <a:solidFill>
                            <a:srgbClr val="025373"/>
                          </a:solidFill>
                          <a:effectLst/>
                          <a:latin typeface="Calibri" panose="020F0502020204030204" pitchFamily="34" charset="0"/>
                          <a:cs typeface="Calibri" panose="020F0502020204030204" pitchFamily="34" charset="0"/>
                        </a:rPr>
                        <a:t>21.05.2012 г. </a:t>
                      </a:r>
                      <a:r>
                        <a:rPr lang="ru-RU" sz="1200" u="sng" dirty="0">
                          <a:solidFill>
                            <a:srgbClr val="025373"/>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xmlns="" val="tx"/>
                              </a:ext>
                            </a:extLst>
                          </a:hlinkClick>
                        </a:rPr>
                        <a:t>N 03-07-08/140</a:t>
                      </a:r>
                      <a:endParaRPr lang="ru-RU" sz="1200" dirty="0">
                        <a:solidFill>
                          <a:srgbClr val="025373"/>
                        </a:solidFill>
                        <a:effectLst/>
                        <a:latin typeface="Calibri" panose="020F0502020204030204" pitchFamily="34" charset="0"/>
                        <a:ea typeface="Calibri"/>
                        <a:cs typeface="Calibri" panose="020F0502020204030204" pitchFamily="34" charset="0"/>
                      </a:endParaRPr>
                    </a:p>
                  </a:txBody>
                  <a:tcPr marL="44113" marR="44113" marT="48578" marB="48578"/>
                </a:tc>
                <a:extLst>
                  <a:ext uri="{0D108BD9-81ED-4DB2-BD59-A6C34878D82A}">
                    <a16:rowId xmlns:a16="http://schemas.microsoft.com/office/drawing/2014/main" xmlns="" val="10002"/>
                  </a:ext>
                </a:extLst>
              </a:tr>
              <a:tr h="700401">
                <a:tc>
                  <a:txBody>
                    <a:bodyPr/>
                    <a:lstStyle/>
                    <a:p>
                      <a:pPr algn="ctr">
                        <a:lnSpc>
                          <a:spcPct val="115000"/>
                        </a:lnSpc>
                        <a:spcAft>
                          <a:spcPts val="0"/>
                        </a:spcAft>
                      </a:pPr>
                      <a:r>
                        <a:rPr lang="ru-RU" sz="1200">
                          <a:solidFill>
                            <a:srgbClr val="025373"/>
                          </a:solidFill>
                          <a:effectLst/>
                          <a:latin typeface="Calibri" panose="020F0502020204030204" pitchFamily="34" charset="0"/>
                          <a:cs typeface="Calibri" panose="020F0502020204030204" pitchFamily="34" charset="0"/>
                        </a:rPr>
                        <a:t>8</a:t>
                      </a:r>
                      <a:endParaRPr lang="ru-RU" sz="1200">
                        <a:solidFill>
                          <a:srgbClr val="025373"/>
                        </a:solidFill>
                        <a:effectLst/>
                        <a:latin typeface="Calibri" panose="020F0502020204030204" pitchFamily="34" charset="0"/>
                        <a:ea typeface="Calibri"/>
                        <a:cs typeface="Calibri" panose="020F0502020204030204" pitchFamily="34" charset="0"/>
                      </a:endParaRPr>
                    </a:p>
                  </a:txBody>
                  <a:tcPr marL="44113" marR="44113" marT="48578" marB="48578"/>
                </a:tc>
                <a:tc>
                  <a:txBody>
                    <a:bodyPr/>
                    <a:lstStyle/>
                    <a:p>
                      <a:pPr algn="just">
                        <a:lnSpc>
                          <a:spcPct val="115000"/>
                        </a:lnSpc>
                        <a:spcAft>
                          <a:spcPts val="0"/>
                        </a:spcAft>
                      </a:pPr>
                      <a:r>
                        <a:rPr lang="ru-RU" sz="1200" dirty="0">
                          <a:solidFill>
                            <a:srgbClr val="025373"/>
                          </a:solidFill>
                          <a:effectLst/>
                          <a:latin typeface="Calibri" panose="020F0502020204030204" pitchFamily="34" charset="0"/>
                          <a:cs typeface="Calibri" panose="020F0502020204030204" pitchFamily="34" charset="0"/>
                        </a:rPr>
                        <a:t>Услуги по подтверждению соответствия стандарту защиты информации в индустрии платежных карт</a:t>
                      </a:r>
                      <a:endParaRPr lang="ru-RU" sz="1200" dirty="0">
                        <a:solidFill>
                          <a:srgbClr val="025373"/>
                        </a:solidFill>
                        <a:effectLst/>
                        <a:latin typeface="Calibri" panose="020F0502020204030204" pitchFamily="34" charset="0"/>
                        <a:ea typeface="Calibri"/>
                        <a:cs typeface="Calibri" panose="020F0502020204030204" pitchFamily="34" charset="0"/>
                      </a:endParaRPr>
                    </a:p>
                  </a:txBody>
                  <a:tcPr marL="44113" marR="44113" marT="48578" marB="48578"/>
                </a:tc>
                <a:tc>
                  <a:txBody>
                    <a:bodyPr/>
                    <a:lstStyle/>
                    <a:p>
                      <a:pPr>
                        <a:lnSpc>
                          <a:spcPct val="115000"/>
                        </a:lnSpc>
                        <a:spcAft>
                          <a:spcPts val="0"/>
                        </a:spcAft>
                      </a:pPr>
                      <a:r>
                        <a:rPr lang="ru-RU" sz="1200" dirty="0">
                          <a:solidFill>
                            <a:srgbClr val="025373"/>
                          </a:solidFill>
                          <a:effectLst/>
                          <a:latin typeface="Calibri" panose="020F0502020204030204" pitchFamily="34" charset="0"/>
                          <a:cs typeface="Calibri" panose="020F0502020204030204" pitchFamily="34" charset="0"/>
                        </a:rPr>
                        <a:t>от </a:t>
                      </a:r>
                      <a:r>
                        <a:rPr lang="ru-RU" sz="1200" dirty="0" smtClean="0">
                          <a:solidFill>
                            <a:srgbClr val="025373"/>
                          </a:solidFill>
                          <a:effectLst/>
                          <a:latin typeface="Calibri" panose="020F0502020204030204" pitchFamily="34" charset="0"/>
                          <a:cs typeface="Calibri" panose="020F0502020204030204" pitchFamily="34" charset="0"/>
                        </a:rPr>
                        <a:t>18.05.2012 г. </a:t>
                      </a:r>
                      <a:r>
                        <a:rPr lang="ru-RU" sz="1200" u="sng" dirty="0">
                          <a:solidFill>
                            <a:srgbClr val="025373"/>
                          </a:solidFill>
                          <a:effectLst/>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xmlns="" val="tx"/>
                              </a:ext>
                            </a:extLst>
                          </a:hlinkClick>
                        </a:rPr>
                        <a:t>N 03-07-08/132</a:t>
                      </a:r>
                      <a:endParaRPr lang="ru-RU" sz="1200" dirty="0">
                        <a:solidFill>
                          <a:srgbClr val="025373"/>
                        </a:solidFill>
                        <a:effectLst/>
                        <a:latin typeface="Calibri" panose="020F0502020204030204" pitchFamily="34" charset="0"/>
                        <a:ea typeface="Calibri"/>
                        <a:cs typeface="Calibri" panose="020F0502020204030204" pitchFamily="34" charset="0"/>
                      </a:endParaRPr>
                    </a:p>
                  </a:txBody>
                  <a:tcPr marL="44113" marR="44113" marT="48578" marB="48578"/>
                </a:tc>
                <a:extLst>
                  <a:ext uri="{0D108BD9-81ED-4DB2-BD59-A6C34878D82A}">
                    <a16:rowId xmlns:a16="http://schemas.microsoft.com/office/drawing/2014/main" xmlns="" val="10003"/>
                  </a:ext>
                </a:extLst>
              </a:tr>
              <a:tr h="700401">
                <a:tc>
                  <a:txBody>
                    <a:bodyPr/>
                    <a:lstStyle/>
                    <a:p>
                      <a:pPr algn="ctr">
                        <a:lnSpc>
                          <a:spcPct val="115000"/>
                        </a:lnSpc>
                        <a:spcAft>
                          <a:spcPts val="0"/>
                        </a:spcAft>
                      </a:pPr>
                      <a:r>
                        <a:rPr lang="ru-RU" sz="1200">
                          <a:solidFill>
                            <a:srgbClr val="025373"/>
                          </a:solidFill>
                          <a:effectLst/>
                          <a:latin typeface="Calibri" panose="020F0502020204030204" pitchFamily="34" charset="0"/>
                          <a:cs typeface="Calibri" panose="020F0502020204030204" pitchFamily="34" charset="0"/>
                        </a:rPr>
                        <a:t>9</a:t>
                      </a:r>
                      <a:endParaRPr lang="ru-RU" sz="1200">
                        <a:solidFill>
                          <a:srgbClr val="025373"/>
                        </a:solidFill>
                        <a:effectLst/>
                        <a:latin typeface="Calibri" panose="020F0502020204030204" pitchFamily="34" charset="0"/>
                        <a:ea typeface="Calibri"/>
                        <a:cs typeface="Calibri" panose="020F0502020204030204" pitchFamily="34" charset="0"/>
                      </a:endParaRPr>
                    </a:p>
                  </a:txBody>
                  <a:tcPr marL="44113" marR="44113" marT="48578" marB="48578"/>
                </a:tc>
                <a:tc>
                  <a:txBody>
                    <a:bodyPr/>
                    <a:lstStyle/>
                    <a:p>
                      <a:pPr algn="just">
                        <a:lnSpc>
                          <a:spcPct val="115000"/>
                        </a:lnSpc>
                        <a:spcAft>
                          <a:spcPts val="0"/>
                        </a:spcAft>
                      </a:pPr>
                      <a:r>
                        <a:rPr lang="ru-RU" sz="1200" dirty="0">
                          <a:solidFill>
                            <a:srgbClr val="025373"/>
                          </a:solidFill>
                          <a:effectLst/>
                          <a:latin typeface="Calibri" panose="020F0502020204030204" pitchFamily="34" charset="0"/>
                          <a:cs typeface="Calibri" panose="020F0502020204030204" pitchFamily="34" charset="0"/>
                        </a:rPr>
                        <a:t>Услуги по патентованию, по регистрации товарного знака</a:t>
                      </a:r>
                      <a:endParaRPr lang="ru-RU" sz="1200" dirty="0">
                        <a:solidFill>
                          <a:srgbClr val="025373"/>
                        </a:solidFill>
                        <a:effectLst/>
                        <a:latin typeface="Calibri" panose="020F0502020204030204" pitchFamily="34" charset="0"/>
                        <a:ea typeface="Calibri"/>
                        <a:cs typeface="Calibri" panose="020F0502020204030204" pitchFamily="34" charset="0"/>
                      </a:endParaRPr>
                    </a:p>
                  </a:txBody>
                  <a:tcPr marL="44113" marR="44113" marT="48578" marB="48578"/>
                </a:tc>
                <a:tc>
                  <a:txBody>
                    <a:bodyPr/>
                    <a:lstStyle/>
                    <a:p>
                      <a:pPr>
                        <a:lnSpc>
                          <a:spcPct val="115000"/>
                        </a:lnSpc>
                        <a:spcAft>
                          <a:spcPts val="0"/>
                        </a:spcAft>
                      </a:pPr>
                      <a:r>
                        <a:rPr lang="ru-RU" sz="1200" dirty="0">
                          <a:solidFill>
                            <a:srgbClr val="025373"/>
                          </a:solidFill>
                          <a:effectLst/>
                          <a:latin typeface="Calibri" panose="020F0502020204030204" pitchFamily="34" charset="0"/>
                          <a:cs typeface="Calibri" panose="020F0502020204030204" pitchFamily="34" charset="0"/>
                        </a:rPr>
                        <a:t>от </a:t>
                      </a:r>
                      <a:r>
                        <a:rPr lang="ru-RU" sz="1200" dirty="0" smtClean="0">
                          <a:solidFill>
                            <a:srgbClr val="025373"/>
                          </a:solidFill>
                          <a:effectLst/>
                          <a:latin typeface="Calibri" panose="020F0502020204030204" pitchFamily="34" charset="0"/>
                          <a:cs typeface="Calibri" panose="020F0502020204030204" pitchFamily="34" charset="0"/>
                        </a:rPr>
                        <a:t>23.12.2015 г. </a:t>
                      </a:r>
                      <a:r>
                        <a:rPr lang="ru-RU" sz="1200" u="sng" dirty="0">
                          <a:solidFill>
                            <a:srgbClr val="025373"/>
                          </a:solidFill>
                          <a:effectLst/>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xmlns="" val="tx"/>
                              </a:ext>
                            </a:extLst>
                          </a:hlinkClick>
                        </a:rPr>
                        <a:t>N 03-07-08/75512</a:t>
                      </a:r>
                      <a:r>
                        <a:rPr lang="ru-RU" sz="1200" dirty="0">
                          <a:solidFill>
                            <a:srgbClr val="025373"/>
                          </a:solidFill>
                          <a:effectLst/>
                          <a:latin typeface="Calibri" panose="020F0502020204030204" pitchFamily="34" charset="0"/>
                          <a:cs typeface="Calibri" panose="020F0502020204030204" pitchFamily="34" charset="0"/>
                        </a:rPr>
                        <a:t>, </a:t>
                      </a:r>
                    </a:p>
                    <a:p>
                      <a:pPr>
                        <a:lnSpc>
                          <a:spcPct val="115000"/>
                        </a:lnSpc>
                        <a:spcAft>
                          <a:spcPts val="0"/>
                        </a:spcAft>
                      </a:pPr>
                      <a:r>
                        <a:rPr lang="ru-RU" sz="1200" dirty="0">
                          <a:solidFill>
                            <a:srgbClr val="025373"/>
                          </a:solidFill>
                          <a:effectLst/>
                          <a:latin typeface="Calibri" panose="020F0502020204030204" pitchFamily="34" charset="0"/>
                          <a:cs typeface="Calibri" panose="020F0502020204030204" pitchFamily="34" charset="0"/>
                        </a:rPr>
                        <a:t>от </a:t>
                      </a:r>
                      <a:r>
                        <a:rPr lang="ru-RU" sz="1200" dirty="0" smtClean="0">
                          <a:solidFill>
                            <a:srgbClr val="025373"/>
                          </a:solidFill>
                          <a:effectLst/>
                          <a:latin typeface="Calibri" panose="020F0502020204030204" pitchFamily="34" charset="0"/>
                          <a:cs typeface="Calibri" panose="020F0502020204030204" pitchFamily="34" charset="0"/>
                        </a:rPr>
                        <a:t>24.04.2012 г. </a:t>
                      </a:r>
                      <a:r>
                        <a:rPr lang="ru-RU" sz="1200" u="sng" dirty="0">
                          <a:solidFill>
                            <a:srgbClr val="025373"/>
                          </a:solidFill>
                          <a:effectLst/>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xmlns="" val="tx"/>
                              </a:ext>
                            </a:extLst>
                          </a:hlinkClick>
                        </a:rPr>
                        <a:t>N 03-07-08/117</a:t>
                      </a:r>
                      <a:endParaRPr lang="ru-RU" sz="1200" dirty="0">
                        <a:solidFill>
                          <a:srgbClr val="025373"/>
                        </a:solidFill>
                        <a:effectLst/>
                        <a:latin typeface="Calibri" panose="020F0502020204030204" pitchFamily="34" charset="0"/>
                        <a:ea typeface="Calibri"/>
                        <a:cs typeface="Calibri" panose="020F0502020204030204" pitchFamily="34" charset="0"/>
                      </a:endParaRPr>
                    </a:p>
                  </a:txBody>
                  <a:tcPr marL="44113" marR="44113" marT="48578" marB="48578"/>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471970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xmlns="" val="795407326"/>
              </p:ext>
            </p:extLst>
          </p:nvPr>
        </p:nvGraphicFramePr>
        <p:xfrm>
          <a:off x="1106614" y="907438"/>
          <a:ext cx="6930771" cy="3331860"/>
        </p:xfrm>
        <a:graphic>
          <a:graphicData uri="http://schemas.openxmlformats.org/drawingml/2006/table">
            <a:tbl>
              <a:tblPr>
                <a:tableStyleId>{5C22544A-7EE6-4342-B048-85BDC9FD1C3A}</a:tableStyleId>
              </a:tblPr>
              <a:tblGrid>
                <a:gridCol w="389713">
                  <a:extLst>
                    <a:ext uri="{9D8B030D-6E8A-4147-A177-3AD203B41FA5}">
                      <a16:colId xmlns:a16="http://schemas.microsoft.com/office/drawing/2014/main" xmlns="" val="20000"/>
                    </a:ext>
                  </a:extLst>
                </a:gridCol>
                <a:gridCol w="4159990">
                  <a:extLst>
                    <a:ext uri="{9D8B030D-6E8A-4147-A177-3AD203B41FA5}">
                      <a16:colId xmlns:a16="http://schemas.microsoft.com/office/drawing/2014/main" xmlns="" val="20001"/>
                    </a:ext>
                  </a:extLst>
                </a:gridCol>
                <a:gridCol w="2381068">
                  <a:extLst>
                    <a:ext uri="{9D8B030D-6E8A-4147-A177-3AD203B41FA5}">
                      <a16:colId xmlns:a16="http://schemas.microsoft.com/office/drawing/2014/main" xmlns="" val="20002"/>
                    </a:ext>
                  </a:extLst>
                </a:gridCol>
              </a:tblGrid>
              <a:tr h="644820">
                <a:tc>
                  <a:txBody>
                    <a:bodyPr/>
                    <a:lstStyle/>
                    <a:p>
                      <a:pPr algn="ctr">
                        <a:lnSpc>
                          <a:spcPct val="115000"/>
                        </a:lnSpc>
                        <a:spcAft>
                          <a:spcPts val="0"/>
                        </a:spcAft>
                      </a:pPr>
                      <a:r>
                        <a:rPr lang="ru-RU" sz="1100" dirty="0">
                          <a:solidFill>
                            <a:srgbClr val="025373"/>
                          </a:solidFill>
                          <a:effectLst/>
                          <a:latin typeface="Calibri" pitchFamily="34" charset="0"/>
                        </a:rPr>
                        <a:t>10</a:t>
                      </a:r>
                      <a:endParaRPr lang="ru-RU" sz="1100" dirty="0">
                        <a:solidFill>
                          <a:srgbClr val="025373"/>
                        </a:solidFill>
                        <a:effectLst/>
                        <a:latin typeface="Calibri" pitchFamily="34" charset="0"/>
                        <a:ea typeface="Calibri"/>
                        <a:cs typeface="Times New Roman"/>
                      </a:endParaRPr>
                    </a:p>
                  </a:txBody>
                  <a:tcPr marL="28235" marR="28235" marT="46451" marB="46451"/>
                </a:tc>
                <a:tc>
                  <a:txBody>
                    <a:bodyPr/>
                    <a:lstStyle/>
                    <a:p>
                      <a:pPr>
                        <a:lnSpc>
                          <a:spcPct val="115000"/>
                        </a:lnSpc>
                        <a:spcAft>
                          <a:spcPts val="0"/>
                        </a:spcAft>
                      </a:pPr>
                      <a:endParaRPr lang="ru-RU" sz="1100" dirty="0">
                        <a:solidFill>
                          <a:srgbClr val="025373"/>
                        </a:solidFill>
                        <a:effectLst/>
                        <a:latin typeface="Calibri" pitchFamily="34" charset="0"/>
                        <a:ea typeface="Calibri"/>
                        <a:cs typeface="Times New Roman"/>
                      </a:endParaRPr>
                    </a:p>
                  </a:txBody>
                  <a:tcPr marL="28235" marR="28235" marT="46451" marB="46451"/>
                </a:tc>
                <a:tc>
                  <a:txBody>
                    <a:bodyPr/>
                    <a:lstStyle/>
                    <a:p>
                      <a:pPr>
                        <a:lnSpc>
                          <a:spcPct val="115000"/>
                        </a:lnSpc>
                        <a:spcAft>
                          <a:spcPts val="0"/>
                        </a:spcAft>
                      </a:pPr>
                      <a:r>
                        <a:rPr lang="ru-RU" sz="1100" dirty="0">
                          <a:solidFill>
                            <a:srgbClr val="025373"/>
                          </a:solidFill>
                          <a:effectLst/>
                          <a:latin typeface="Calibri" pitchFamily="34" charset="0"/>
                        </a:rPr>
                        <a:t>от </a:t>
                      </a:r>
                      <a:r>
                        <a:rPr lang="ru-RU" sz="1100" dirty="0" smtClean="0">
                          <a:solidFill>
                            <a:srgbClr val="025373"/>
                          </a:solidFill>
                          <a:effectLst/>
                          <a:latin typeface="Calibri" pitchFamily="34" charset="0"/>
                        </a:rPr>
                        <a:t>02.09.2015 г. </a:t>
                      </a:r>
                      <a:r>
                        <a:rPr lang="ru-RU" sz="1100" u="sng" dirty="0">
                          <a:solidFill>
                            <a:srgbClr val="025373"/>
                          </a:solidFill>
                          <a:effectLst/>
                          <a:latin typeface="Calibri" pitchFamily="34" charset="0"/>
                          <a:hlinkClick r:id="rId2">
                            <a:extLst>
                              <a:ext uri="{A12FA001-AC4F-418D-AE19-62706E023703}">
                                <ahyp:hlinkClr xmlns:ahyp="http://schemas.microsoft.com/office/drawing/2018/hyperlinkcolor" xmlns="" val="tx"/>
                              </a:ext>
                            </a:extLst>
                          </a:hlinkClick>
                        </a:rPr>
                        <a:t>N 03-07-14/50515</a:t>
                      </a:r>
                      <a:r>
                        <a:rPr lang="ru-RU" sz="1100" dirty="0">
                          <a:solidFill>
                            <a:srgbClr val="025373"/>
                          </a:solidFill>
                          <a:effectLst/>
                          <a:latin typeface="Calibri" pitchFamily="34" charset="0"/>
                        </a:rPr>
                        <a:t>, </a:t>
                      </a:r>
                    </a:p>
                    <a:p>
                      <a:pPr>
                        <a:lnSpc>
                          <a:spcPct val="115000"/>
                        </a:lnSpc>
                        <a:spcAft>
                          <a:spcPts val="0"/>
                        </a:spcAft>
                      </a:pPr>
                      <a:r>
                        <a:rPr lang="ru-RU" sz="1100" dirty="0">
                          <a:solidFill>
                            <a:srgbClr val="025373"/>
                          </a:solidFill>
                          <a:effectLst/>
                          <a:latin typeface="Calibri" pitchFamily="34" charset="0"/>
                        </a:rPr>
                        <a:t>от </a:t>
                      </a:r>
                      <a:r>
                        <a:rPr lang="ru-RU" sz="1100" dirty="0" smtClean="0">
                          <a:solidFill>
                            <a:srgbClr val="025373"/>
                          </a:solidFill>
                          <a:effectLst/>
                          <a:latin typeface="Calibri" pitchFamily="34" charset="0"/>
                        </a:rPr>
                        <a:t>28.03.2012 г. </a:t>
                      </a:r>
                      <a:r>
                        <a:rPr lang="ru-RU" sz="1100" u="sng" dirty="0">
                          <a:solidFill>
                            <a:srgbClr val="025373"/>
                          </a:solidFill>
                          <a:effectLst/>
                          <a:latin typeface="Calibri" pitchFamily="34" charset="0"/>
                          <a:hlinkClick r:id="rId3">
                            <a:extLst>
                              <a:ext uri="{A12FA001-AC4F-418D-AE19-62706E023703}">
                                <ahyp:hlinkClr xmlns:ahyp="http://schemas.microsoft.com/office/drawing/2018/hyperlinkcolor" xmlns="" val="tx"/>
                              </a:ext>
                            </a:extLst>
                          </a:hlinkClick>
                        </a:rPr>
                        <a:t>N 03-07-08/91</a:t>
                      </a:r>
                      <a:endParaRPr lang="ru-RU" sz="1100" dirty="0">
                        <a:solidFill>
                          <a:srgbClr val="025373"/>
                        </a:solidFill>
                        <a:effectLst/>
                        <a:latin typeface="Calibri" pitchFamily="34" charset="0"/>
                        <a:ea typeface="Calibri"/>
                        <a:cs typeface="Times New Roman"/>
                      </a:endParaRPr>
                    </a:p>
                  </a:txBody>
                  <a:tcPr marL="28235" marR="28235" marT="46451" marB="46451"/>
                </a:tc>
                <a:extLst>
                  <a:ext uri="{0D108BD9-81ED-4DB2-BD59-A6C34878D82A}">
                    <a16:rowId xmlns:a16="http://schemas.microsoft.com/office/drawing/2014/main" xmlns="" val="10000"/>
                  </a:ext>
                </a:extLst>
              </a:tr>
              <a:tr h="267475">
                <a:tc>
                  <a:txBody>
                    <a:bodyPr/>
                    <a:lstStyle/>
                    <a:p>
                      <a:pPr algn="ctr">
                        <a:lnSpc>
                          <a:spcPct val="115000"/>
                        </a:lnSpc>
                        <a:spcAft>
                          <a:spcPts val="0"/>
                        </a:spcAft>
                      </a:pPr>
                      <a:r>
                        <a:rPr lang="ru-RU" sz="1100">
                          <a:solidFill>
                            <a:srgbClr val="025373"/>
                          </a:solidFill>
                          <a:effectLst/>
                          <a:latin typeface="Calibri" pitchFamily="34" charset="0"/>
                        </a:rPr>
                        <a:t>11</a:t>
                      </a:r>
                      <a:endParaRPr lang="ru-RU" sz="1100">
                        <a:solidFill>
                          <a:srgbClr val="025373"/>
                        </a:solidFill>
                        <a:effectLst/>
                        <a:latin typeface="Calibri" pitchFamily="34" charset="0"/>
                        <a:ea typeface="Calibri"/>
                        <a:cs typeface="Times New Roman"/>
                      </a:endParaRPr>
                    </a:p>
                  </a:txBody>
                  <a:tcPr marL="28235" marR="28235" marT="46451" marB="46451"/>
                </a:tc>
                <a:tc>
                  <a:txBody>
                    <a:bodyPr/>
                    <a:lstStyle/>
                    <a:p>
                      <a:pPr algn="just">
                        <a:lnSpc>
                          <a:spcPct val="115000"/>
                        </a:lnSpc>
                        <a:spcAft>
                          <a:spcPts val="0"/>
                        </a:spcAft>
                      </a:pPr>
                      <a:r>
                        <a:rPr lang="ru-RU" sz="1100" dirty="0">
                          <a:solidFill>
                            <a:srgbClr val="025373"/>
                          </a:solidFill>
                          <a:effectLst/>
                          <a:latin typeface="Calibri" pitchFamily="34" charset="0"/>
                        </a:rPr>
                        <a:t>Услуги по присвоению рейтингов</a:t>
                      </a:r>
                      <a:endParaRPr lang="ru-RU" sz="1100" dirty="0">
                        <a:solidFill>
                          <a:srgbClr val="025373"/>
                        </a:solidFill>
                        <a:effectLst/>
                        <a:latin typeface="Calibri" pitchFamily="34" charset="0"/>
                        <a:ea typeface="Calibri"/>
                        <a:cs typeface="Times New Roman"/>
                      </a:endParaRPr>
                    </a:p>
                  </a:txBody>
                  <a:tcPr marL="28235" marR="28235" marT="46451" marB="46451"/>
                </a:tc>
                <a:tc>
                  <a:txBody>
                    <a:bodyPr/>
                    <a:lstStyle/>
                    <a:p>
                      <a:pPr>
                        <a:lnSpc>
                          <a:spcPct val="115000"/>
                        </a:lnSpc>
                        <a:spcAft>
                          <a:spcPts val="0"/>
                        </a:spcAft>
                      </a:pPr>
                      <a:r>
                        <a:rPr lang="ru-RU" sz="1100" dirty="0">
                          <a:solidFill>
                            <a:srgbClr val="025373"/>
                          </a:solidFill>
                          <a:effectLst/>
                          <a:latin typeface="Calibri" pitchFamily="34" charset="0"/>
                        </a:rPr>
                        <a:t>от </a:t>
                      </a:r>
                      <a:r>
                        <a:rPr lang="ru-RU" sz="1100" dirty="0" smtClean="0">
                          <a:solidFill>
                            <a:srgbClr val="025373"/>
                          </a:solidFill>
                          <a:effectLst/>
                          <a:latin typeface="Calibri" pitchFamily="34" charset="0"/>
                        </a:rPr>
                        <a:t>23.03.2012 г. </a:t>
                      </a:r>
                      <a:r>
                        <a:rPr lang="ru-RU" sz="1100" u="sng" dirty="0">
                          <a:solidFill>
                            <a:srgbClr val="025373"/>
                          </a:solidFill>
                          <a:effectLst/>
                          <a:latin typeface="Calibri" pitchFamily="34" charset="0"/>
                          <a:hlinkClick r:id="rId4">
                            <a:extLst>
                              <a:ext uri="{A12FA001-AC4F-418D-AE19-62706E023703}">
                                <ahyp:hlinkClr xmlns:ahyp="http://schemas.microsoft.com/office/drawing/2018/hyperlinkcolor" xmlns="" val="tx"/>
                              </a:ext>
                            </a:extLst>
                          </a:hlinkClick>
                        </a:rPr>
                        <a:t>N 03-07-08/82</a:t>
                      </a:r>
                      <a:endParaRPr lang="ru-RU" sz="1100" dirty="0">
                        <a:solidFill>
                          <a:srgbClr val="025373"/>
                        </a:solidFill>
                        <a:effectLst/>
                        <a:latin typeface="Calibri" pitchFamily="34" charset="0"/>
                        <a:ea typeface="Calibri"/>
                        <a:cs typeface="Times New Roman"/>
                      </a:endParaRPr>
                    </a:p>
                  </a:txBody>
                  <a:tcPr marL="28235" marR="28235" marT="46451" marB="46451"/>
                </a:tc>
                <a:extLst>
                  <a:ext uri="{0D108BD9-81ED-4DB2-BD59-A6C34878D82A}">
                    <a16:rowId xmlns:a16="http://schemas.microsoft.com/office/drawing/2014/main" xmlns="" val="10001"/>
                  </a:ext>
                </a:extLst>
              </a:tr>
              <a:tr h="456147">
                <a:tc>
                  <a:txBody>
                    <a:bodyPr/>
                    <a:lstStyle/>
                    <a:p>
                      <a:pPr algn="ctr">
                        <a:lnSpc>
                          <a:spcPct val="115000"/>
                        </a:lnSpc>
                        <a:spcAft>
                          <a:spcPts val="0"/>
                        </a:spcAft>
                      </a:pPr>
                      <a:r>
                        <a:rPr lang="ru-RU" sz="1100">
                          <a:solidFill>
                            <a:srgbClr val="025373"/>
                          </a:solidFill>
                          <a:effectLst/>
                          <a:latin typeface="Calibri" pitchFamily="34" charset="0"/>
                        </a:rPr>
                        <a:t>12</a:t>
                      </a:r>
                      <a:endParaRPr lang="ru-RU" sz="1100">
                        <a:solidFill>
                          <a:srgbClr val="025373"/>
                        </a:solidFill>
                        <a:effectLst/>
                        <a:latin typeface="Calibri" pitchFamily="34" charset="0"/>
                        <a:ea typeface="Calibri"/>
                        <a:cs typeface="Times New Roman"/>
                      </a:endParaRPr>
                    </a:p>
                  </a:txBody>
                  <a:tcPr marL="28235" marR="28235" marT="46451" marB="46451"/>
                </a:tc>
                <a:tc>
                  <a:txBody>
                    <a:bodyPr/>
                    <a:lstStyle/>
                    <a:p>
                      <a:pPr algn="just">
                        <a:lnSpc>
                          <a:spcPct val="115000"/>
                        </a:lnSpc>
                        <a:spcAft>
                          <a:spcPts val="0"/>
                        </a:spcAft>
                      </a:pPr>
                      <a:r>
                        <a:rPr lang="ru-RU" sz="1100" dirty="0">
                          <a:solidFill>
                            <a:srgbClr val="025373"/>
                          </a:solidFill>
                          <a:effectLst/>
                          <a:latin typeface="Calibri" pitchFamily="34" charset="0"/>
                        </a:rPr>
                        <a:t>Услуги по технической обработке аудио-, видеопродукции на электронных носителях</a:t>
                      </a:r>
                      <a:endParaRPr lang="ru-RU" sz="1100" dirty="0">
                        <a:solidFill>
                          <a:srgbClr val="025373"/>
                        </a:solidFill>
                        <a:effectLst/>
                        <a:latin typeface="Calibri" pitchFamily="34" charset="0"/>
                        <a:ea typeface="Calibri"/>
                        <a:cs typeface="Times New Roman"/>
                      </a:endParaRPr>
                    </a:p>
                  </a:txBody>
                  <a:tcPr marL="28235" marR="28235" marT="46451" marB="46451"/>
                </a:tc>
                <a:tc>
                  <a:txBody>
                    <a:bodyPr/>
                    <a:lstStyle/>
                    <a:p>
                      <a:pPr>
                        <a:lnSpc>
                          <a:spcPct val="115000"/>
                        </a:lnSpc>
                        <a:spcAft>
                          <a:spcPts val="0"/>
                        </a:spcAft>
                      </a:pPr>
                      <a:r>
                        <a:rPr lang="ru-RU" sz="1100" dirty="0">
                          <a:solidFill>
                            <a:srgbClr val="025373"/>
                          </a:solidFill>
                          <a:effectLst/>
                          <a:latin typeface="Calibri" pitchFamily="34" charset="0"/>
                        </a:rPr>
                        <a:t>от </a:t>
                      </a:r>
                      <a:r>
                        <a:rPr lang="ru-RU" sz="1100" dirty="0" smtClean="0">
                          <a:solidFill>
                            <a:srgbClr val="025373"/>
                          </a:solidFill>
                          <a:effectLst/>
                          <a:latin typeface="Calibri" pitchFamily="34" charset="0"/>
                        </a:rPr>
                        <a:t>01.02.2012 г. </a:t>
                      </a:r>
                      <a:r>
                        <a:rPr lang="ru-RU" sz="1100" u="sng" dirty="0">
                          <a:solidFill>
                            <a:srgbClr val="025373"/>
                          </a:solidFill>
                          <a:effectLst/>
                          <a:latin typeface="Calibri" pitchFamily="34" charset="0"/>
                          <a:hlinkClick r:id="rId5">
                            <a:extLst>
                              <a:ext uri="{A12FA001-AC4F-418D-AE19-62706E023703}">
                                <ahyp:hlinkClr xmlns:ahyp="http://schemas.microsoft.com/office/drawing/2018/hyperlinkcolor" xmlns="" val="tx"/>
                              </a:ext>
                            </a:extLst>
                          </a:hlinkClick>
                        </a:rPr>
                        <a:t>N 03-07-08/25</a:t>
                      </a:r>
                      <a:endParaRPr lang="ru-RU" sz="1100" dirty="0">
                        <a:solidFill>
                          <a:srgbClr val="025373"/>
                        </a:solidFill>
                        <a:effectLst/>
                        <a:latin typeface="Calibri" pitchFamily="34" charset="0"/>
                        <a:ea typeface="Calibri"/>
                        <a:cs typeface="Times New Roman"/>
                      </a:endParaRPr>
                    </a:p>
                  </a:txBody>
                  <a:tcPr marL="28235" marR="28235" marT="46451" marB="46451"/>
                </a:tc>
                <a:extLst>
                  <a:ext uri="{0D108BD9-81ED-4DB2-BD59-A6C34878D82A}">
                    <a16:rowId xmlns:a16="http://schemas.microsoft.com/office/drawing/2014/main" xmlns="" val="10002"/>
                  </a:ext>
                </a:extLst>
              </a:tr>
              <a:tr h="456147">
                <a:tc>
                  <a:txBody>
                    <a:bodyPr/>
                    <a:lstStyle/>
                    <a:p>
                      <a:pPr algn="ctr">
                        <a:lnSpc>
                          <a:spcPct val="115000"/>
                        </a:lnSpc>
                        <a:spcAft>
                          <a:spcPts val="0"/>
                        </a:spcAft>
                      </a:pPr>
                      <a:r>
                        <a:rPr lang="ru-RU" sz="1100">
                          <a:solidFill>
                            <a:srgbClr val="025373"/>
                          </a:solidFill>
                          <a:effectLst/>
                          <a:latin typeface="Calibri" pitchFamily="34" charset="0"/>
                        </a:rPr>
                        <a:t>13</a:t>
                      </a:r>
                      <a:endParaRPr lang="ru-RU" sz="1100">
                        <a:solidFill>
                          <a:srgbClr val="025373"/>
                        </a:solidFill>
                        <a:effectLst/>
                        <a:latin typeface="Calibri" pitchFamily="34" charset="0"/>
                        <a:ea typeface="Calibri"/>
                        <a:cs typeface="Times New Roman"/>
                      </a:endParaRPr>
                    </a:p>
                  </a:txBody>
                  <a:tcPr marL="28235" marR="28235" marT="46451" marB="46451"/>
                </a:tc>
                <a:tc>
                  <a:txBody>
                    <a:bodyPr/>
                    <a:lstStyle/>
                    <a:p>
                      <a:pPr algn="just">
                        <a:lnSpc>
                          <a:spcPct val="115000"/>
                        </a:lnSpc>
                        <a:spcAft>
                          <a:spcPts val="0"/>
                        </a:spcAft>
                      </a:pPr>
                      <a:r>
                        <a:rPr lang="ru-RU" sz="1100" dirty="0">
                          <a:solidFill>
                            <a:srgbClr val="025373"/>
                          </a:solidFill>
                          <a:effectLst/>
                          <a:latin typeface="Calibri" pitchFamily="34" charset="0"/>
                        </a:rPr>
                        <a:t>Услуги по размещению ценных бумаг, в том числе брокерские услуги</a:t>
                      </a:r>
                      <a:endParaRPr lang="ru-RU" sz="1100" dirty="0">
                        <a:solidFill>
                          <a:srgbClr val="025373"/>
                        </a:solidFill>
                        <a:effectLst/>
                        <a:latin typeface="Calibri" pitchFamily="34" charset="0"/>
                        <a:ea typeface="Calibri"/>
                        <a:cs typeface="Times New Roman"/>
                      </a:endParaRPr>
                    </a:p>
                  </a:txBody>
                  <a:tcPr marL="28235" marR="28235" marT="46451" marB="46451"/>
                </a:tc>
                <a:tc>
                  <a:txBody>
                    <a:bodyPr/>
                    <a:lstStyle/>
                    <a:p>
                      <a:pPr>
                        <a:lnSpc>
                          <a:spcPct val="115000"/>
                        </a:lnSpc>
                        <a:spcAft>
                          <a:spcPts val="0"/>
                        </a:spcAft>
                      </a:pPr>
                      <a:r>
                        <a:rPr lang="ru-RU" sz="1100" dirty="0">
                          <a:solidFill>
                            <a:srgbClr val="025373"/>
                          </a:solidFill>
                          <a:effectLst/>
                          <a:latin typeface="Calibri" pitchFamily="34" charset="0"/>
                        </a:rPr>
                        <a:t>от </a:t>
                      </a:r>
                      <a:r>
                        <a:rPr lang="ru-RU" sz="1100" dirty="0" smtClean="0">
                          <a:solidFill>
                            <a:srgbClr val="025373"/>
                          </a:solidFill>
                          <a:effectLst/>
                          <a:latin typeface="Calibri" pitchFamily="34" charset="0"/>
                        </a:rPr>
                        <a:t>22.04.2013 г. </a:t>
                      </a:r>
                      <a:r>
                        <a:rPr lang="ru-RU" sz="1100" u="sng" dirty="0">
                          <a:solidFill>
                            <a:srgbClr val="025373"/>
                          </a:solidFill>
                          <a:effectLst/>
                          <a:latin typeface="Calibri" pitchFamily="34" charset="0"/>
                          <a:hlinkClick r:id="rId6">
                            <a:extLst>
                              <a:ext uri="{A12FA001-AC4F-418D-AE19-62706E023703}">
                                <ahyp:hlinkClr xmlns:ahyp="http://schemas.microsoft.com/office/drawing/2018/hyperlinkcolor" xmlns="" val="tx"/>
                              </a:ext>
                            </a:extLst>
                          </a:hlinkClick>
                        </a:rPr>
                        <a:t>N 03-07-08/13766</a:t>
                      </a:r>
                      <a:endParaRPr lang="ru-RU" sz="1100" dirty="0">
                        <a:solidFill>
                          <a:srgbClr val="025373"/>
                        </a:solidFill>
                        <a:effectLst/>
                        <a:latin typeface="Calibri" pitchFamily="34" charset="0"/>
                        <a:ea typeface="Calibri"/>
                        <a:cs typeface="Times New Roman"/>
                      </a:endParaRPr>
                    </a:p>
                  </a:txBody>
                  <a:tcPr marL="28235" marR="28235" marT="46451" marB="46451"/>
                </a:tc>
                <a:extLst>
                  <a:ext uri="{0D108BD9-81ED-4DB2-BD59-A6C34878D82A}">
                    <a16:rowId xmlns:a16="http://schemas.microsoft.com/office/drawing/2014/main" xmlns="" val="10003"/>
                  </a:ext>
                </a:extLst>
              </a:tr>
              <a:tr h="644820">
                <a:tc>
                  <a:txBody>
                    <a:bodyPr/>
                    <a:lstStyle/>
                    <a:p>
                      <a:pPr algn="ctr">
                        <a:lnSpc>
                          <a:spcPct val="115000"/>
                        </a:lnSpc>
                        <a:spcAft>
                          <a:spcPts val="0"/>
                        </a:spcAft>
                      </a:pPr>
                      <a:r>
                        <a:rPr lang="ru-RU" sz="1100">
                          <a:solidFill>
                            <a:srgbClr val="025373"/>
                          </a:solidFill>
                          <a:effectLst/>
                          <a:latin typeface="Calibri" pitchFamily="34" charset="0"/>
                        </a:rPr>
                        <a:t>14</a:t>
                      </a:r>
                      <a:endParaRPr lang="ru-RU" sz="1100">
                        <a:solidFill>
                          <a:srgbClr val="025373"/>
                        </a:solidFill>
                        <a:effectLst/>
                        <a:latin typeface="Calibri" pitchFamily="34" charset="0"/>
                        <a:ea typeface="Calibri"/>
                        <a:cs typeface="Times New Roman"/>
                      </a:endParaRPr>
                    </a:p>
                  </a:txBody>
                  <a:tcPr marL="28235" marR="28235" marT="46451" marB="46451"/>
                </a:tc>
                <a:tc>
                  <a:txBody>
                    <a:bodyPr/>
                    <a:lstStyle/>
                    <a:p>
                      <a:pPr algn="just">
                        <a:lnSpc>
                          <a:spcPct val="115000"/>
                        </a:lnSpc>
                        <a:spcAft>
                          <a:spcPts val="0"/>
                        </a:spcAft>
                      </a:pPr>
                      <a:r>
                        <a:rPr lang="ru-RU" sz="1100" dirty="0">
                          <a:solidFill>
                            <a:srgbClr val="025373"/>
                          </a:solidFill>
                          <a:effectLst/>
                          <a:latin typeface="Calibri" pitchFamily="34" charset="0"/>
                        </a:rPr>
                        <a:t>Услуги по предоставлению морских и воздушных судов в лизинг</a:t>
                      </a:r>
                      <a:endParaRPr lang="ru-RU" sz="1100" dirty="0">
                        <a:solidFill>
                          <a:srgbClr val="025373"/>
                        </a:solidFill>
                        <a:effectLst/>
                        <a:latin typeface="Calibri" pitchFamily="34" charset="0"/>
                        <a:ea typeface="Calibri"/>
                        <a:cs typeface="Times New Roman"/>
                      </a:endParaRPr>
                    </a:p>
                  </a:txBody>
                  <a:tcPr marL="28235" marR="28235" marT="46451" marB="46451"/>
                </a:tc>
                <a:tc>
                  <a:txBody>
                    <a:bodyPr/>
                    <a:lstStyle/>
                    <a:p>
                      <a:pPr>
                        <a:lnSpc>
                          <a:spcPct val="115000"/>
                        </a:lnSpc>
                        <a:spcAft>
                          <a:spcPts val="0"/>
                        </a:spcAft>
                      </a:pPr>
                      <a:r>
                        <a:rPr lang="ru-RU" sz="1100" dirty="0">
                          <a:solidFill>
                            <a:srgbClr val="025373"/>
                          </a:solidFill>
                          <a:effectLst/>
                          <a:latin typeface="Calibri" pitchFamily="34" charset="0"/>
                        </a:rPr>
                        <a:t>от </a:t>
                      </a:r>
                      <a:r>
                        <a:rPr lang="ru-RU" sz="1100" dirty="0" smtClean="0">
                          <a:solidFill>
                            <a:srgbClr val="025373"/>
                          </a:solidFill>
                          <a:effectLst/>
                          <a:latin typeface="Calibri" pitchFamily="34" charset="0"/>
                        </a:rPr>
                        <a:t>01.10.2014 г. </a:t>
                      </a:r>
                      <a:r>
                        <a:rPr lang="ru-RU" sz="1100" u="sng" dirty="0">
                          <a:solidFill>
                            <a:srgbClr val="025373"/>
                          </a:solidFill>
                          <a:effectLst/>
                          <a:latin typeface="Calibri" pitchFamily="34" charset="0"/>
                          <a:hlinkClick r:id="rId7">
                            <a:extLst>
                              <a:ext uri="{A12FA001-AC4F-418D-AE19-62706E023703}">
                                <ahyp:hlinkClr xmlns:ahyp="http://schemas.microsoft.com/office/drawing/2018/hyperlinkcolor" xmlns="" val="tx"/>
                              </a:ext>
                            </a:extLst>
                          </a:hlinkClick>
                        </a:rPr>
                        <a:t>N 03-07-08/49053</a:t>
                      </a:r>
                      <a:r>
                        <a:rPr lang="ru-RU" sz="1100" dirty="0">
                          <a:solidFill>
                            <a:srgbClr val="025373"/>
                          </a:solidFill>
                          <a:effectLst/>
                          <a:latin typeface="Calibri" pitchFamily="34" charset="0"/>
                        </a:rPr>
                        <a:t>, </a:t>
                      </a:r>
                    </a:p>
                    <a:p>
                      <a:pPr>
                        <a:lnSpc>
                          <a:spcPct val="115000"/>
                        </a:lnSpc>
                        <a:spcAft>
                          <a:spcPts val="0"/>
                        </a:spcAft>
                      </a:pPr>
                      <a:r>
                        <a:rPr lang="ru-RU" sz="1100" dirty="0">
                          <a:solidFill>
                            <a:srgbClr val="025373"/>
                          </a:solidFill>
                          <a:effectLst/>
                          <a:latin typeface="Calibri" pitchFamily="34" charset="0"/>
                        </a:rPr>
                        <a:t>от </a:t>
                      </a:r>
                      <a:r>
                        <a:rPr lang="ru-RU" sz="1100" dirty="0" smtClean="0">
                          <a:solidFill>
                            <a:srgbClr val="025373"/>
                          </a:solidFill>
                          <a:effectLst/>
                          <a:latin typeface="Calibri" pitchFamily="34" charset="0"/>
                        </a:rPr>
                        <a:t>08.04.2013 г. </a:t>
                      </a:r>
                      <a:r>
                        <a:rPr lang="ru-RU" sz="1100" u="sng" dirty="0">
                          <a:solidFill>
                            <a:srgbClr val="025373"/>
                          </a:solidFill>
                          <a:effectLst/>
                          <a:latin typeface="Calibri" pitchFamily="34" charset="0"/>
                          <a:hlinkClick r:id="rId8">
                            <a:extLst>
                              <a:ext uri="{A12FA001-AC4F-418D-AE19-62706E023703}">
                                <ahyp:hlinkClr xmlns:ahyp="http://schemas.microsoft.com/office/drawing/2018/hyperlinkcolor" xmlns="" val="tx"/>
                              </a:ext>
                            </a:extLst>
                          </a:hlinkClick>
                        </a:rPr>
                        <a:t>N 03-07-08/11482</a:t>
                      </a:r>
                      <a:endParaRPr lang="ru-RU" sz="1100" dirty="0">
                        <a:solidFill>
                          <a:srgbClr val="025373"/>
                        </a:solidFill>
                        <a:effectLst/>
                        <a:latin typeface="Calibri" pitchFamily="34" charset="0"/>
                        <a:ea typeface="Calibri"/>
                        <a:cs typeface="Times New Roman"/>
                      </a:endParaRPr>
                    </a:p>
                  </a:txBody>
                  <a:tcPr marL="28235" marR="28235" marT="46451" marB="46451"/>
                </a:tc>
                <a:extLst>
                  <a:ext uri="{0D108BD9-81ED-4DB2-BD59-A6C34878D82A}">
                    <a16:rowId xmlns:a16="http://schemas.microsoft.com/office/drawing/2014/main" xmlns="" val="10004"/>
                  </a:ext>
                </a:extLst>
              </a:tr>
              <a:tr h="833493">
                <a:tc>
                  <a:txBody>
                    <a:bodyPr/>
                    <a:lstStyle/>
                    <a:p>
                      <a:pPr algn="ctr">
                        <a:lnSpc>
                          <a:spcPct val="115000"/>
                        </a:lnSpc>
                        <a:spcAft>
                          <a:spcPts val="0"/>
                        </a:spcAft>
                      </a:pPr>
                      <a:r>
                        <a:rPr lang="ru-RU" sz="1100">
                          <a:solidFill>
                            <a:srgbClr val="025373"/>
                          </a:solidFill>
                          <a:effectLst/>
                          <a:latin typeface="Calibri" pitchFamily="34" charset="0"/>
                        </a:rPr>
                        <a:t>15</a:t>
                      </a:r>
                      <a:endParaRPr lang="ru-RU" sz="1100">
                        <a:solidFill>
                          <a:srgbClr val="025373"/>
                        </a:solidFill>
                        <a:effectLst/>
                        <a:latin typeface="Calibri" pitchFamily="34" charset="0"/>
                        <a:ea typeface="Calibri"/>
                        <a:cs typeface="Times New Roman"/>
                      </a:endParaRPr>
                    </a:p>
                  </a:txBody>
                  <a:tcPr marL="28235" marR="28235" marT="46451" marB="46451"/>
                </a:tc>
                <a:tc>
                  <a:txBody>
                    <a:bodyPr/>
                    <a:lstStyle/>
                    <a:p>
                      <a:pPr algn="just">
                        <a:lnSpc>
                          <a:spcPct val="115000"/>
                        </a:lnSpc>
                        <a:spcAft>
                          <a:spcPts val="0"/>
                        </a:spcAft>
                      </a:pPr>
                      <a:r>
                        <a:rPr lang="ru-RU" sz="1100" dirty="0">
                          <a:solidFill>
                            <a:srgbClr val="025373"/>
                          </a:solidFill>
                          <a:effectLst/>
                          <a:latin typeface="Calibri" pitchFamily="34" charset="0"/>
                        </a:rPr>
                        <a:t>Посреднические (агентские) услуги</a:t>
                      </a:r>
                      <a:endParaRPr lang="ru-RU" sz="1100" dirty="0">
                        <a:solidFill>
                          <a:srgbClr val="025373"/>
                        </a:solidFill>
                        <a:effectLst/>
                        <a:latin typeface="Calibri" pitchFamily="34" charset="0"/>
                        <a:ea typeface="Calibri"/>
                        <a:cs typeface="Times New Roman"/>
                      </a:endParaRPr>
                    </a:p>
                  </a:txBody>
                  <a:tcPr marL="28235" marR="28235" marT="46451" marB="46451"/>
                </a:tc>
                <a:tc>
                  <a:txBody>
                    <a:bodyPr/>
                    <a:lstStyle/>
                    <a:p>
                      <a:pPr>
                        <a:lnSpc>
                          <a:spcPct val="115000"/>
                        </a:lnSpc>
                        <a:spcAft>
                          <a:spcPts val="0"/>
                        </a:spcAft>
                      </a:pPr>
                      <a:r>
                        <a:rPr lang="ru-RU" sz="1100" dirty="0">
                          <a:solidFill>
                            <a:srgbClr val="025373"/>
                          </a:solidFill>
                          <a:effectLst/>
                          <a:latin typeface="Calibri" pitchFamily="34" charset="0"/>
                        </a:rPr>
                        <a:t>от </a:t>
                      </a:r>
                      <a:r>
                        <a:rPr lang="ru-RU" sz="1100" dirty="0" smtClean="0">
                          <a:solidFill>
                            <a:srgbClr val="025373"/>
                          </a:solidFill>
                          <a:effectLst/>
                          <a:latin typeface="Calibri" pitchFamily="34" charset="0"/>
                        </a:rPr>
                        <a:t>26.03.2018 г. </a:t>
                      </a:r>
                      <a:r>
                        <a:rPr lang="ru-RU" sz="1100" u="sng" dirty="0">
                          <a:solidFill>
                            <a:srgbClr val="025373"/>
                          </a:solidFill>
                          <a:effectLst/>
                          <a:latin typeface="Calibri" pitchFamily="34" charset="0"/>
                          <a:hlinkClick r:id="rId9">
                            <a:extLst>
                              <a:ext uri="{A12FA001-AC4F-418D-AE19-62706E023703}">
                                <ahyp:hlinkClr xmlns:ahyp="http://schemas.microsoft.com/office/drawing/2018/hyperlinkcolor" xmlns="" val="tx"/>
                              </a:ext>
                            </a:extLst>
                          </a:hlinkClick>
                        </a:rPr>
                        <a:t>N 03-07-08/18809</a:t>
                      </a:r>
                      <a:r>
                        <a:rPr lang="ru-RU" sz="1100" dirty="0">
                          <a:solidFill>
                            <a:srgbClr val="025373"/>
                          </a:solidFill>
                          <a:effectLst/>
                          <a:latin typeface="Calibri" pitchFamily="34" charset="0"/>
                        </a:rPr>
                        <a:t>, </a:t>
                      </a:r>
                    </a:p>
                    <a:p>
                      <a:pPr>
                        <a:lnSpc>
                          <a:spcPct val="115000"/>
                        </a:lnSpc>
                        <a:spcAft>
                          <a:spcPts val="0"/>
                        </a:spcAft>
                      </a:pPr>
                      <a:r>
                        <a:rPr lang="ru-RU" sz="1100" dirty="0">
                          <a:solidFill>
                            <a:srgbClr val="025373"/>
                          </a:solidFill>
                          <a:effectLst/>
                          <a:latin typeface="Calibri" pitchFamily="34" charset="0"/>
                        </a:rPr>
                        <a:t>от </a:t>
                      </a:r>
                      <a:r>
                        <a:rPr lang="ru-RU" sz="1100" dirty="0" smtClean="0">
                          <a:solidFill>
                            <a:srgbClr val="025373"/>
                          </a:solidFill>
                          <a:effectLst/>
                          <a:latin typeface="Calibri" pitchFamily="34" charset="0"/>
                        </a:rPr>
                        <a:t>03.02.2017 г. </a:t>
                      </a:r>
                      <a:r>
                        <a:rPr lang="ru-RU" sz="1100" u="sng" dirty="0">
                          <a:solidFill>
                            <a:srgbClr val="025373"/>
                          </a:solidFill>
                          <a:effectLst/>
                          <a:latin typeface="Calibri" pitchFamily="34" charset="0"/>
                          <a:hlinkClick r:id="rId10">
                            <a:extLst>
                              <a:ext uri="{A12FA001-AC4F-418D-AE19-62706E023703}">
                                <ahyp:hlinkClr xmlns:ahyp="http://schemas.microsoft.com/office/drawing/2018/hyperlinkcolor" xmlns="" val="tx"/>
                              </a:ext>
                            </a:extLst>
                          </a:hlinkClick>
                        </a:rPr>
                        <a:t>N 03-07-08/5768</a:t>
                      </a:r>
                      <a:r>
                        <a:rPr lang="ru-RU" sz="1100" dirty="0">
                          <a:solidFill>
                            <a:srgbClr val="025373"/>
                          </a:solidFill>
                          <a:effectLst/>
                          <a:latin typeface="Calibri" pitchFamily="34" charset="0"/>
                        </a:rPr>
                        <a:t>, </a:t>
                      </a:r>
                    </a:p>
                    <a:p>
                      <a:pPr>
                        <a:lnSpc>
                          <a:spcPct val="115000"/>
                        </a:lnSpc>
                        <a:spcAft>
                          <a:spcPts val="0"/>
                        </a:spcAft>
                      </a:pPr>
                      <a:r>
                        <a:rPr lang="ru-RU" sz="1100" dirty="0">
                          <a:solidFill>
                            <a:srgbClr val="025373"/>
                          </a:solidFill>
                          <a:effectLst/>
                          <a:latin typeface="Calibri" pitchFamily="34" charset="0"/>
                        </a:rPr>
                        <a:t>от </a:t>
                      </a:r>
                      <a:r>
                        <a:rPr lang="ru-RU" sz="1100" dirty="0" smtClean="0">
                          <a:solidFill>
                            <a:srgbClr val="025373"/>
                          </a:solidFill>
                          <a:effectLst/>
                          <a:latin typeface="Calibri" pitchFamily="34" charset="0"/>
                        </a:rPr>
                        <a:t>25.05.2015 г. </a:t>
                      </a:r>
                      <a:r>
                        <a:rPr lang="ru-RU" sz="1100" u="sng" dirty="0">
                          <a:solidFill>
                            <a:srgbClr val="025373"/>
                          </a:solidFill>
                          <a:effectLst/>
                          <a:latin typeface="Calibri" pitchFamily="34" charset="0"/>
                          <a:hlinkClick r:id="rId11">
                            <a:extLst>
                              <a:ext uri="{A12FA001-AC4F-418D-AE19-62706E023703}">
                                <ahyp:hlinkClr xmlns:ahyp="http://schemas.microsoft.com/office/drawing/2018/hyperlinkcolor" xmlns="" val="tx"/>
                              </a:ext>
                            </a:extLst>
                          </a:hlinkClick>
                        </a:rPr>
                        <a:t>N 03-07-14/29943</a:t>
                      </a:r>
                      <a:endParaRPr lang="ru-RU" sz="1100" dirty="0">
                        <a:solidFill>
                          <a:srgbClr val="025373"/>
                        </a:solidFill>
                        <a:effectLst/>
                        <a:latin typeface="Calibri" pitchFamily="34" charset="0"/>
                        <a:ea typeface="Calibri"/>
                        <a:cs typeface="Times New Roman"/>
                      </a:endParaRPr>
                    </a:p>
                  </a:txBody>
                  <a:tcPr marL="28235" marR="28235" marT="46451" marB="46451"/>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741046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1921206988"/>
              </p:ext>
            </p:extLst>
          </p:nvPr>
        </p:nvGraphicFramePr>
        <p:xfrm>
          <a:off x="611560" y="1203598"/>
          <a:ext cx="7751000" cy="3002092"/>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xmlns="" val="20000"/>
                    </a:ext>
                  </a:extLst>
                </a:gridCol>
                <a:gridCol w="4664217">
                  <a:extLst>
                    <a:ext uri="{9D8B030D-6E8A-4147-A177-3AD203B41FA5}">
                      <a16:colId xmlns:a16="http://schemas.microsoft.com/office/drawing/2014/main" xmlns="" val="20001"/>
                    </a:ext>
                  </a:extLst>
                </a:gridCol>
                <a:gridCol w="2726743">
                  <a:extLst>
                    <a:ext uri="{9D8B030D-6E8A-4147-A177-3AD203B41FA5}">
                      <a16:colId xmlns:a16="http://schemas.microsoft.com/office/drawing/2014/main" xmlns="" val="20002"/>
                    </a:ext>
                  </a:extLst>
                </a:gridCol>
              </a:tblGrid>
              <a:tr h="453200">
                <a:tc>
                  <a:txBody>
                    <a:bodyPr/>
                    <a:lstStyle/>
                    <a:p>
                      <a:pPr algn="ctr">
                        <a:lnSpc>
                          <a:spcPct val="115000"/>
                        </a:lnSpc>
                        <a:spcAft>
                          <a:spcPts val="0"/>
                        </a:spcAft>
                      </a:pPr>
                      <a:r>
                        <a:rPr lang="ru-RU" sz="1100" dirty="0">
                          <a:solidFill>
                            <a:srgbClr val="025373"/>
                          </a:solidFill>
                          <a:effectLst/>
                          <a:latin typeface="Calibri" panose="020F0502020204030204" pitchFamily="34" charset="0"/>
                          <a:cs typeface="Calibri" panose="020F0502020204030204" pitchFamily="34" charset="0"/>
                        </a:rPr>
                        <a:t>16</a:t>
                      </a:r>
                      <a:endParaRPr lang="ru-RU" sz="1100" dirty="0">
                        <a:solidFill>
                          <a:srgbClr val="025373"/>
                        </a:solidFill>
                        <a:effectLst/>
                        <a:latin typeface="Calibri" panose="020F0502020204030204" pitchFamily="34" charset="0"/>
                        <a:ea typeface="Calibri"/>
                        <a:cs typeface="Calibri" panose="020F0502020204030204" pitchFamily="34" charset="0"/>
                      </a:endParaRPr>
                    </a:p>
                  </a:txBody>
                  <a:tcPr marL="42854" marR="42854" marT="48578" marB="48578"/>
                </a:tc>
                <a:tc>
                  <a:txBody>
                    <a:bodyPr/>
                    <a:lstStyle/>
                    <a:p>
                      <a:pPr algn="just">
                        <a:lnSpc>
                          <a:spcPct val="115000"/>
                        </a:lnSpc>
                        <a:spcAft>
                          <a:spcPts val="0"/>
                        </a:spcAft>
                      </a:pPr>
                      <a:endParaRPr lang="ru-RU" sz="1100" dirty="0">
                        <a:solidFill>
                          <a:srgbClr val="025373"/>
                        </a:solidFill>
                        <a:effectLst/>
                        <a:latin typeface="Calibri" panose="020F0502020204030204" pitchFamily="34" charset="0"/>
                        <a:ea typeface="Calibri"/>
                        <a:cs typeface="Calibri" panose="020F0502020204030204" pitchFamily="34" charset="0"/>
                      </a:endParaRPr>
                    </a:p>
                  </a:txBody>
                  <a:tcPr marL="42854" marR="42854" marT="48578" marB="48578"/>
                </a:tc>
                <a:tc>
                  <a:txBody>
                    <a:bodyPr/>
                    <a:lstStyle/>
                    <a:p>
                      <a:pPr algn="just">
                        <a:lnSpc>
                          <a:spcPct val="115000"/>
                        </a:lnSpc>
                        <a:spcAft>
                          <a:spcPts val="0"/>
                        </a:spcAft>
                      </a:pPr>
                      <a:r>
                        <a:rPr lang="ru-RU" sz="1100" dirty="0">
                          <a:solidFill>
                            <a:srgbClr val="025373"/>
                          </a:solidFill>
                          <a:effectLst/>
                          <a:latin typeface="Calibri" panose="020F0502020204030204" pitchFamily="34" charset="0"/>
                          <a:cs typeface="Calibri" panose="020F0502020204030204" pitchFamily="34" charset="0"/>
                        </a:rPr>
                        <a:t>от </a:t>
                      </a:r>
                      <a:r>
                        <a:rPr lang="ru-RU" sz="1100" dirty="0" smtClean="0">
                          <a:solidFill>
                            <a:srgbClr val="025373"/>
                          </a:solidFill>
                          <a:effectLst/>
                          <a:latin typeface="Calibri" panose="020F0502020204030204" pitchFamily="34" charset="0"/>
                          <a:cs typeface="Calibri" panose="020F0502020204030204" pitchFamily="34" charset="0"/>
                        </a:rPr>
                        <a:t>25.04.2014 г. </a:t>
                      </a:r>
                      <a:r>
                        <a:rPr lang="ru-RU" sz="1100" u="sng" dirty="0">
                          <a:solidFill>
                            <a:srgbClr val="025373"/>
                          </a:solidFill>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xmlns="" val="tx"/>
                              </a:ext>
                            </a:extLst>
                          </a:hlinkClick>
                        </a:rPr>
                        <a:t>N 03-07-РЗ/19611</a:t>
                      </a:r>
                      <a:endParaRPr lang="ru-RU" sz="1100" dirty="0">
                        <a:solidFill>
                          <a:srgbClr val="025373"/>
                        </a:solidFill>
                        <a:effectLst/>
                        <a:latin typeface="Calibri" panose="020F0502020204030204" pitchFamily="34" charset="0"/>
                        <a:ea typeface="Calibri"/>
                        <a:cs typeface="Calibri" panose="020F0502020204030204" pitchFamily="34" charset="0"/>
                      </a:endParaRPr>
                    </a:p>
                  </a:txBody>
                  <a:tcPr marL="42854" marR="42854" marT="48578" marB="48578"/>
                </a:tc>
                <a:extLst>
                  <a:ext uri="{0D108BD9-81ED-4DB2-BD59-A6C34878D82A}">
                    <a16:rowId xmlns:a16="http://schemas.microsoft.com/office/drawing/2014/main" xmlns="" val="10000"/>
                  </a:ext>
                </a:extLst>
              </a:tr>
              <a:tr h="637223">
                <a:tc>
                  <a:txBody>
                    <a:bodyPr/>
                    <a:lstStyle/>
                    <a:p>
                      <a:pPr algn="ctr">
                        <a:lnSpc>
                          <a:spcPct val="115000"/>
                        </a:lnSpc>
                        <a:spcAft>
                          <a:spcPts val="0"/>
                        </a:spcAft>
                      </a:pPr>
                      <a:r>
                        <a:rPr lang="ru-RU" sz="1100" dirty="0">
                          <a:solidFill>
                            <a:srgbClr val="025373"/>
                          </a:solidFill>
                          <a:effectLst/>
                          <a:latin typeface="Calibri" panose="020F0502020204030204" pitchFamily="34" charset="0"/>
                          <a:cs typeface="Calibri" panose="020F0502020204030204" pitchFamily="34" charset="0"/>
                        </a:rPr>
                        <a:t>17</a:t>
                      </a:r>
                      <a:endParaRPr lang="ru-RU" sz="1100" dirty="0">
                        <a:solidFill>
                          <a:srgbClr val="025373"/>
                        </a:solidFill>
                        <a:effectLst/>
                        <a:latin typeface="Calibri" panose="020F0502020204030204" pitchFamily="34" charset="0"/>
                        <a:ea typeface="Calibri"/>
                        <a:cs typeface="Calibri" panose="020F0502020204030204" pitchFamily="34" charset="0"/>
                      </a:endParaRPr>
                    </a:p>
                  </a:txBody>
                  <a:tcPr marL="42854" marR="42854" marT="48578" marB="48578"/>
                </a:tc>
                <a:tc>
                  <a:txBody>
                    <a:bodyPr/>
                    <a:lstStyle/>
                    <a:p>
                      <a:pPr algn="just">
                        <a:lnSpc>
                          <a:spcPct val="115000"/>
                        </a:lnSpc>
                        <a:spcAft>
                          <a:spcPts val="0"/>
                        </a:spcAft>
                      </a:pPr>
                      <a:r>
                        <a:rPr lang="ru-RU" sz="1100" dirty="0">
                          <a:solidFill>
                            <a:srgbClr val="025373"/>
                          </a:solidFill>
                          <a:effectLst/>
                          <a:latin typeface="Calibri" panose="020F0502020204030204" pitchFamily="34" charset="0"/>
                          <a:cs typeface="Calibri" panose="020F0502020204030204" pitchFamily="34" charset="0"/>
                        </a:rPr>
                        <a:t>Услуги связи, в том числе электросвязи, телекоммуникационные услуги</a:t>
                      </a:r>
                      <a:endParaRPr lang="ru-RU" sz="1100" dirty="0">
                        <a:solidFill>
                          <a:srgbClr val="025373"/>
                        </a:solidFill>
                        <a:effectLst/>
                        <a:latin typeface="Calibri" panose="020F0502020204030204" pitchFamily="34" charset="0"/>
                        <a:ea typeface="Calibri"/>
                        <a:cs typeface="Calibri" panose="020F0502020204030204" pitchFamily="34" charset="0"/>
                      </a:endParaRPr>
                    </a:p>
                  </a:txBody>
                  <a:tcPr marL="42854" marR="42854" marT="48578" marB="48578"/>
                </a:tc>
                <a:tc>
                  <a:txBody>
                    <a:bodyPr/>
                    <a:lstStyle/>
                    <a:p>
                      <a:pPr algn="just">
                        <a:lnSpc>
                          <a:spcPct val="115000"/>
                        </a:lnSpc>
                        <a:spcAft>
                          <a:spcPts val="0"/>
                        </a:spcAft>
                      </a:pPr>
                      <a:r>
                        <a:rPr lang="ru-RU" sz="1100" dirty="0">
                          <a:solidFill>
                            <a:srgbClr val="025373"/>
                          </a:solidFill>
                          <a:effectLst/>
                          <a:latin typeface="Calibri" panose="020F0502020204030204" pitchFamily="34" charset="0"/>
                          <a:cs typeface="Calibri" panose="020F0502020204030204" pitchFamily="34" charset="0"/>
                        </a:rPr>
                        <a:t>от </a:t>
                      </a:r>
                      <a:r>
                        <a:rPr lang="ru-RU" sz="1100" dirty="0" smtClean="0">
                          <a:solidFill>
                            <a:srgbClr val="025373"/>
                          </a:solidFill>
                          <a:effectLst/>
                          <a:latin typeface="Calibri" panose="020F0502020204030204" pitchFamily="34" charset="0"/>
                          <a:cs typeface="Calibri" panose="020F0502020204030204" pitchFamily="34" charset="0"/>
                        </a:rPr>
                        <a:t>01.07.2015 г. </a:t>
                      </a:r>
                      <a:r>
                        <a:rPr lang="ru-RU" sz="1100" u="sng" dirty="0">
                          <a:solidFill>
                            <a:srgbClr val="025373"/>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N ГД-4-3/11462</a:t>
                      </a:r>
                      <a:r>
                        <a:rPr lang="ru-RU" sz="1100" dirty="0">
                          <a:solidFill>
                            <a:srgbClr val="025373"/>
                          </a:solidFill>
                          <a:effectLst/>
                          <a:latin typeface="Calibri" panose="020F0502020204030204" pitchFamily="34" charset="0"/>
                          <a:cs typeface="Calibri" panose="020F0502020204030204" pitchFamily="34" charset="0"/>
                        </a:rPr>
                        <a:t>, </a:t>
                      </a:r>
                    </a:p>
                    <a:p>
                      <a:pPr algn="just">
                        <a:lnSpc>
                          <a:spcPct val="115000"/>
                        </a:lnSpc>
                        <a:spcAft>
                          <a:spcPts val="0"/>
                        </a:spcAft>
                      </a:pPr>
                      <a:r>
                        <a:rPr lang="ru-RU" sz="1100" dirty="0">
                          <a:solidFill>
                            <a:srgbClr val="025373"/>
                          </a:solidFill>
                          <a:effectLst/>
                          <a:latin typeface="Calibri" panose="020F0502020204030204" pitchFamily="34" charset="0"/>
                          <a:cs typeface="Calibri" panose="020F0502020204030204" pitchFamily="34" charset="0"/>
                        </a:rPr>
                        <a:t>от </a:t>
                      </a:r>
                      <a:r>
                        <a:rPr lang="ru-RU" sz="1100" dirty="0" smtClean="0">
                          <a:solidFill>
                            <a:srgbClr val="025373"/>
                          </a:solidFill>
                          <a:effectLst/>
                          <a:latin typeface="Calibri" panose="020F0502020204030204" pitchFamily="34" charset="0"/>
                          <a:cs typeface="Calibri" panose="020F0502020204030204" pitchFamily="34" charset="0"/>
                        </a:rPr>
                        <a:t>17.12.2014 г. </a:t>
                      </a:r>
                      <a:r>
                        <a:rPr lang="ru-RU" sz="1100" u="sng" dirty="0">
                          <a:solidFill>
                            <a:srgbClr val="025373"/>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xmlns="" val="tx"/>
                              </a:ext>
                            </a:extLst>
                          </a:hlinkClick>
                        </a:rPr>
                        <a:t>N 03-07-08/65239</a:t>
                      </a:r>
                      <a:endParaRPr lang="ru-RU" sz="1100" dirty="0">
                        <a:solidFill>
                          <a:srgbClr val="025373"/>
                        </a:solidFill>
                        <a:effectLst/>
                        <a:latin typeface="Calibri" panose="020F0502020204030204" pitchFamily="34" charset="0"/>
                        <a:ea typeface="Calibri"/>
                        <a:cs typeface="Calibri" panose="020F0502020204030204" pitchFamily="34" charset="0"/>
                      </a:endParaRPr>
                    </a:p>
                  </a:txBody>
                  <a:tcPr marL="42854" marR="42854" marT="48578" marB="48578"/>
                </a:tc>
                <a:extLst>
                  <a:ext uri="{0D108BD9-81ED-4DB2-BD59-A6C34878D82A}">
                    <a16:rowId xmlns:a16="http://schemas.microsoft.com/office/drawing/2014/main" xmlns="" val="10001"/>
                  </a:ext>
                </a:extLst>
              </a:tr>
              <a:tr h="453200">
                <a:tc>
                  <a:txBody>
                    <a:bodyPr/>
                    <a:lstStyle/>
                    <a:p>
                      <a:pPr algn="ctr">
                        <a:lnSpc>
                          <a:spcPct val="115000"/>
                        </a:lnSpc>
                        <a:spcAft>
                          <a:spcPts val="0"/>
                        </a:spcAft>
                      </a:pPr>
                      <a:r>
                        <a:rPr lang="ru-RU" sz="1100" dirty="0">
                          <a:solidFill>
                            <a:srgbClr val="025373"/>
                          </a:solidFill>
                          <a:effectLst/>
                          <a:latin typeface="Calibri" panose="020F0502020204030204" pitchFamily="34" charset="0"/>
                          <a:cs typeface="Calibri" panose="020F0502020204030204" pitchFamily="34" charset="0"/>
                        </a:rPr>
                        <a:t>18</a:t>
                      </a:r>
                      <a:endParaRPr lang="ru-RU" sz="1100" dirty="0">
                        <a:solidFill>
                          <a:srgbClr val="025373"/>
                        </a:solidFill>
                        <a:effectLst/>
                        <a:latin typeface="Calibri" panose="020F0502020204030204" pitchFamily="34" charset="0"/>
                        <a:ea typeface="Calibri"/>
                        <a:cs typeface="Calibri" panose="020F0502020204030204" pitchFamily="34" charset="0"/>
                      </a:endParaRPr>
                    </a:p>
                  </a:txBody>
                  <a:tcPr marL="42854" marR="42854" marT="48578" marB="48578"/>
                </a:tc>
                <a:tc>
                  <a:txBody>
                    <a:bodyPr/>
                    <a:lstStyle/>
                    <a:p>
                      <a:pPr algn="just">
                        <a:lnSpc>
                          <a:spcPct val="115000"/>
                        </a:lnSpc>
                        <a:spcAft>
                          <a:spcPts val="0"/>
                        </a:spcAft>
                      </a:pPr>
                      <a:r>
                        <a:rPr lang="ru-RU" sz="1100" dirty="0">
                          <a:solidFill>
                            <a:srgbClr val="025373"/>
                          </a:solidFill>
                          <a:effectLst/>
                          <a:latin typeface="Calibri" panose="020F0502020204030204" pitchFamily="34" charset="0"/>
                          <a:cs typeface="Calibri" panose="020F0502020204030204" pitchFamily="34" charset="0"/>
                        </a:rPr>
                        <a:t>Услуги по проведению лабораторных анализов генетического характера</a:t>
                      </a:r>
                      <a:endParaRPr lang="ru-RU" sz="1100" dirty="0">
                        <a:solidFill>
                          <a:srgbClr val="025373"/>
                        </a:solidFill>
                        <a:effectLst/>
                        <a:latin typeface="Calibri" panose="020F0502020204030204" pitchFamily="34" charset="0"/>
                        <a:ea typeface="Calibri"/>
                        <a:cs typeface="Calibri" panose="020F0502020204030204" pitchFamily="34" charset="0"/>
                      </a:endParaRPr>
                    </a:p>
                  </a:txBody>
                  <a:tcPr marL="42854" marR="42854" marT="48578" marB="48578"/>
                </a:tc>
                <a:tc>
                  <a:txBody>
                    <a:bodyPr/>
                    <a:lstStyle/>
                    <a:p>
                      <a:pPr algn="just">
                        <a:lnSpc>
                          <a:spcPct val="115000"/>
                        </a:lnSpc>
                        <a:spcAft>
                          <a:spcPts val="0"/>
                        </a:spcAft>
                      </a:pPr>
                      <a:r>
                        <a:rPr lang="ru-RU" sz="1100" dirty="0">
                          <a:solidFill>
                            <a:srgbClr val="025373"/>
                          </a:solidFill>
                          <a:effectLst/>
                          <a:latin typeface="Calibri" panose="020F0502020204030204" pitchFamily="34" charset="0"/>
                          <a:cs typeface="Calibri" panose="020F0502020204030204" pitchFamily="34" charset="0"/>
                        </a:rPr>
                        <a:t>от </a:t>
                      </a:r>
                      <a:r>
                        <a:rPr lang="ru-RU" sz="1100" dirty="0" smtClean="0">
                          <a:solidFill>
                            <a:srgbClr val="025373"/>
                          </a:solidFill>
                          <a:effectLst/>
                          <a:latin typeface="Calibri" panose="020F0502020204030204" pitchFamily="34" charset="0"/>
                          <a:cs typeface="Calibri" panose="020F0502020204030204" pitchFamily="34" charset="0"/>
                        </a:rPr>
                        <a:t>17.12.2015 г. </a:t>
                      </a:r>
                      <a:r>
                        <a:rPr lang="ru-RU" sz="1100" u="sng" dirty="0">
                          <a:solidFill>
                            <a:srgbClr val="025373"/>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xmlns="" val="tx"/>
                              </a:ext>
                            </a:extLst>
                          </a:hlinkClick>
                        </a:rPr>
                        <a:t>N 03-07-08/73924</a:t>
                      </a:r>
                      <a:endParaRPr lang="ru-RU" sz="1100" dirty="0">
                        <a:solidFill>
                          <a:srgbClr val="025373"/>
                        </a:solidFill>
                        <a:effectLst/>
                        <a:latin typeface="Calibri" panose="020F0502020204030204" pitchFamily="34" charset="0"/>
                        <a:ea typeface="Calibri"/>
                        <a:cs typeface="Calibri" panose="020F0502020204030204" pitchFamily="34" charset="0"/>
                      </a:endParaRPr>
                    </a:p>
                  </a:txBody>
                  <a:tcPr marL="42854" marR="42854" marT="48578" marB="48578"/>
                </a:tc>
                <a:extLst>
                  <a:ext uri="{0D108BD9-81ED-4DB2-BD59-A6C34878D82A}">
                    <a16:rowId xmlns:a16="http://schemas.microsoft.com/office/drawing/2014/main" xmlns="" val="10002"/>
                  </a:ext>
                </a:extLst>
              </a:tr>
              <a:tr h="1005269">
                <a:tc>
                  <a:txBody>
                    <a:bodyPr/>
                    <a:lstStyle/>
                    <a:p>
                      <a:pPr algn="ctr">
                        <a:lnSpc>
                          <a:spcPct val="115000"/>
                        </a:lnSpc>
                        <a:spcAft>
                          <a:spcPts val="0"/>
                        </a:spcAft>
                      </a:pPr>
                      <a:r>
                        <a:rPr lang="ru-RU" sz="1100" dirty="0">
                          <a:solidFill>
                            <a:srgbClr val="025373"/>
                          </a:solidFill>
                          <a:effectLst/>
                          <a:latin typeface="Calibri" panose="020F0502020204030204" pitchFamily="34" charset="0"/>
                          <a:cs typeface="Calibri" panose="020F0502020204030204" pitchFamily="34" charset="0"/>
                        </a:rPr>
                        <a:t>19</a:t>
                      </a:r>
                      <a:endParaRPr lang="ru-RU" sz="1100" dirty="0">
                        <a:solidFill>
                          <a:srgbClr val="025373"/>
                        </a:solidFill>
                        <a:effectLst/>
                        <a:latin typeface="Calibri" panose="020F0502020204030204" pitchFamily="34" charset="0"/>
                        <a:ea typeface="Calibri"/>
                        <a:cs typeface="Calibri" panose="020F0502020204030204" pitchFamily="34" charset="0"/>
                      </a:endParaRPr>
                    </a:p>
                  </a:txBody>
                  <a:tcPr marL="42854" marR="42854" marT="48578" marB="48578"/>
                </a:tc>
                <a:tc>
                  <a:txBody>
                    <a:bodyPr/>
                    <a:lstStyle/>
                    <a:p>
                      <a:pPr algn="just">
                        <a:lnSpc>
                          <a:spcPct val="115000"/>
                        </a:lnSpc>
                        <a:spcAft>
                          <a:spcPts val="0"/>
                        </a:spcAft>
                      </a:pPr>
                      <a:r>
                        <a:rPr lang="ru-RU" sz="1100" dirty="0">
                          <a:solidFill>
                            <a:srgbClr val="025373"/>
                          </a:solidFill>
                          <a:effectLst/>
                          <a:latin typeface="Calibri" panose="020F0502020204030204" pitchFamily="34" charset="0"/>
                          <a:cs typeface="Calibri" panose="020F0502020204030204" pitchFamily="34" charset="0"/>
                        </a:rPr>
                        <a:t>Услуги по организации проектирования, строительства, капитального ремонта и технического перевооружения объектов (технический надзор и контроль за выполнением СМР)</a:t>
                      </a:r>
                      <a:endParaRPr lang="ru-RU" sz="1100" dirty="0">
                        <a:solidFill>
                          <a:srgbClr val="025373"/>
                        </a:solidFill>
                        <a:effectLst/>
                        <a:latin typeface="Calibri" panose="020F0502020204030204" pitchFamily="34" charset="0"/>
                        <a:ea typeface="Calibri"/>
                        <a:cs typeface="Calibri" panose="020F0502020204030204" pitchFamily="34" charset="0"/>
                      </a:endParaRPr>
                    </a:p>
                  </a:txBody>
                  <a:tcPr marL="42854" marR="42854" marT="48578" marB="48578"/>
                </a:tc>
                <a:tc>
                  <a:txBody>
                    <a:bodyPr/>
                    <a:lstStyle/>
                    <a:p>
                      <a:pPr algn="just">
                        <a:lnSpc>
                          <a:spcPct val="115000"/>
                        </a:lnSpc>
                        <a:spcAft>
                          <a:spcPts val="0"/>
                        </a:spcAft>
                      </a:pPr>
                      <a:r>
                        <a:rPr lang="ru-RU" sz="1100" dirty="0">
                          <a:solidFill>
                            <a:srgbClr val="025373"/>
                          </a:solidFill>
                          <a:effectLst/>
                          <a:latin typeface="Calibri" panose="020F0502020204030204" pitchFamily="34" charset="0"/>
                          <a:cs typeface="Calibri" panose="020F0502020204030204" pitchFamily="34" charset="0"/>
                        </a:rPr>
                        <a:t>от </a:t>
                      </a:r>
                      <a:r>
                        <a:rPr lang="ru-RU" sz="1100" dirty="0" smtClean="0">
                          <a:solidFill>
                            <a:srgbClr val="025373"/>
                          </a:solidFill>
                          <a:effectLst/>
                          <a:latin typeface="Calibri" panose="020F0502020204030204" pitchFamily="34" charset="0"/>
                          <a:cs typeface="Calibri" panose="020F0502020204030204" pitchFamily="34" charset="0"/>
                        </a:rPr>
                        <a:t>22.10.2015 г. </a:t>
                      </a:r>
                      <a:r>
                        <a:rPr lang="ru-RU" sz="1100" u="sng" dirty="0">
                          <a:solidFill>
                            <a:srgbClr val="025373"/>
                          </a:solidFill>
                          <a:effectLst/>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xmlns="" val="tx"/>
                              </a:ext>
                            </a:extLst>
                          </a:hlinkClick>
                        </a:rPr>
                        <a:t>N 03-07-08/60636</a:t>
                      </a:r>
                      <a:endParaRPr lang="ru-RU" sz="1100" dirty="0">
                        <a:solidFill>
                          <a:srgbClr val="025373"/>
                        </a:solidFill>
                        <a:effectLst/>
                        <a:latin typeface="Calibri" panose="020F0502020204030204" pitchFamily="34" charset="0"/>
                        <a:ea typeface="Calibri"/>
                        <a:cs typeface="Calibri" panose="020F0502020204030204" pitchFamily="34" charset="0"/>
                      </a:endParaRPr>
                    </a:p>
                  </a:txBody>
                  <a:tcPr marL="42854" marR="42854" marT="48578" marB="48578"/>
                </a:tc>
                <a:extLst>
                  <a:ext uri="{0D108BD9-81ED-4DB2-BD59-A6C34878D82A}">
                    <a16:rowId xmlns:a16="http://schemas.microsoft.com/office/drawing/2014/main" xmlns="" val="10003"/>
                  </a:ext>
                </a:extLst>
              </a:tr>
              <a:tr h="453200">
                <a:tc>
                  <a:txBody>
                    <a:bodyPr/>
                    <a:lstStyle/>
                    <a:p>
                      <a:pPr algn="ctr">
                        <a:lnSpc>
                          <a:spcPct val="115000"/>
                        </a:lnSpc>
                        <a:spcAft>
                          <a:spcPts val="0"/>
                        </a:spcAft>
                      </a:pPr>
                      <a:r>
                        <a:rPr lang="ru-RU" sz="1100" dirty="0">
                          <a:solidFill>
                            <a:srgbClr val="025373"/>
                          </a:solidFill>
                          <a:effectLst/>
                          <a:latin typeface="Calibri" panose="020F0502020204030204" pitchFamily="34" charset="0"/>
                          <a:cs typeface="Calibri" panose="020F0502020204030204" pitchFamily="34" charset="0"/>
                        </a:rPr>
                        <a:t>20</a:t>
                      </a:r>
                      <a:endParaRPr lang="ru-RU" sz="1100" dirty="0">
                        <a:solidFill>
                          <a:srgbClr val="025373"/>
                        </a:solidFill>
                        <a:effectLst/>
                        <a:latin typeface="Calibri" panose="020F0502020204030204" pitchFamily="34" charset="0"/>
                        <a:ea typeface="Calibri"/>
                        <a:cs typeface="Calibri" panose="020F0502020204030204" pitchFamily="34" charset="0"/>
                      </a:endParaRPr>
                    </a:p>
                  </a:txBody>
                  <a:tcPr marL="42854" marR="42854" marT="48578" marB="48578"/>
                </a:tc>
                <a:tc>
                  <a:txBody>
                    <a:bodyPr/>
                    <a:lstStyle/>
                    <a:p>
                      <a:pPr algn="just">
                        <a:lnSpc>
                          <a:spcPct val="115000"/>
                        </a:lnSpc>
                        <a:spcAft>
                          <a:spcPts val="0"/>
                        </a:spcAft>
                      </a:pPr>
                      <a:r>
                        <a:rPr lang="ru-RU" sz="1100">
                          <a:solidFill>
                            <a:srgbClr val="025373"/>
                          </a:solidFill>
                          <a:effectLst/>
                          <a:latin typeface="Calibri" panose="020F0502020204030204" pitchFamily="34" charset="0"/>
                          <a:cs typeface="Calibri" panose="020F0502020204030204" pitchFamily="34" charset="0"/>
                        </a:rPr>
                        <a:t>Услуги по управлению проектом</a:t>
                      </a:r>
                      <a:endParaRPr lang="ru-RU" sz="1100">
                        <a:solidFill>
                          <a:srgbClr val="025373"/>
                        </a:solidFill>
                        <a:effectLst/>
                        <a:latin typeface="Calibri" panose="020F0502020204030204" pitchFamily="34" charset="0"/>
                        <a:ea typeface="Calibri"/>
                        <a:cs typeface="Calibri" panose="020F0502020204030204" pitchFamily="34" charset="0"/>
                      </a:endParaRPr>
                    </a:p>
                  </a:txBody>
                  <a:tcPr marL="42854" marR="42854" marT="48578" marB="48578"/>
                </a:tc>
                <a:tc>
                  <a:txBody>
                    <a:bodyPr/>
                    <a:lstStyle/>
                    <a:p>
                      <a:pPr algn="just">
                        <a:lnSpc>
                          <a:spcPct val="115000"/>
                        </a:lnSpc>
                        <a:spcAft>
                          <a:spcPts val="0"/>
                        </a:spcAft>
                      </a:pPr>
                      <a:r>
                        <a:rPr lang="ru-RU" sz="1100" dirty="0">
                          <a:solidFill>
                            <a:srgbClr val="025373"/>
                          </a:solidFill>
                          <a:effectLst/>
                          <a:latin typeface="Calibri" panose="020F0502020204030204" pitchFamily="34" charset="0"/>
                          <a:cs typeface="Calibri" panose="020F0502020204030204" pitchFamily="34" charset="0"/>
                        </a:rPr>
                        <a:t>от </a:t>
                      </a:r>
                      <a:r>
                        <a:rPr lang="ru-RU" sz="1100" dirty="0" smtClean="0">
                          <a:solidFill>
                            <a:srgbClr val="025373"/>
                          </a:solidFill>
                          <a:effectLst/>
                          <a:latin typeface="Calibri" panose="020F0502020204030204" pitchFamily="34" charset="0"/>
                          <a:cs typeface="Calibri" panose="020F0502020204030204" pitchFamily="34" charset="0"/>
                        </a:rPr>
                        <a:t>05.10.2015 г. </a:t>
                      </a:r>
                      <a:r>
                        <a:rPr lang="ru-RU" sz="1100" u="sng" dirty="0">
                          <a:solidFill>
                            <a:srgbClr val="025373"/>
                          </a:solidFill>
                          <a:effectLst/>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xmlns="" val="tx"/>
                              </a:ext>
                            </a:extLst>
                          </a:hlinkClick>
                        </a:rPr>
                        <a:t>N 03-07-08/56847</a:t>
                      </a:r>
                      <a:endParaRPr lang="ru-RU" sz="1100" dirty="0">
                        <a:solidFill>
                          <a:srgbClr val="025373"/>
                        </a:solidFill>
                        <a:effectLst/>
                        <a:latin typeface="Calibri" panose="020F0502020204030204" pitchFamily="34" charset="0"/>
                        <a:ea typeface="Calibri"/>
                        <a:cs typeface="Calibri" panose="020F0502020204030204" pitchFamily="34" charset="0"/>
                      </a:endParaRPr>
                    </a:p>
                  </a:txBody>
                  <a:tcPr marL="42854" marR="42854" marT="48578" marB="48578"/>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967903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1563806692"/>
              </p:ext>
            </p:extLst>
          </p:nvPr>
        </p:nvGraphicFramePr>
        <p:xfrm>
          <a:off x="457200" y="1200150"/>
          <a:ext cx="8229926" cy="3219769"/>
        </p:xfrm>
        <a:graphic>
          <a:graphicData uri="http://schemas.openxmlformats.org/drawingml/2006/table">
            <a:tbl>
              <a:tblPr>
                <a:tableStyleId>{5C22544A-7EE6-4342-B048-85BDC9FD1C3A}</a:tableStyleId>
              </a:tblPr>
              <a:tblGrid>
                <a:gridCol w="462763">
                  <a:extLst>
                    <a:ext uri="{9D8B030D-6E8A-4147-A177-3AD203B41FA5}">
                      <a16:colId xmlns:a16="http://schemas.microsoft.com/office/drawing/2014/main" xmlns="" val="20000"/>
                    </a:ext>
                  </a:extLst>
                </a:gridCol>
                <a:gridCol w="5223368">
                  <a:extLst>
                    <a:ext uri="{9D8B030D-6E8A-4147-A177-3AD203B41FA5}">
                      <a16:colId xmlns:a16="http://schemas.microsoft.com/office/drawing/2014/main" xmlns="" val="20001"/>
                    </a:ext>
                  </a:extLst>
                </a:gridCol>
                <a:gridCol w="2543795">
                  <a:extLst>
                    <a:ext uri="{9D8B030D-6E8A-4147-A177-3AD203B41FA5}">
                      <a16:colId xmlns:a16="http://schemas.microsoft.com/office/drawing/2014/main" xmlns="" val="20002"/>
                    </a:ext>
                  </a:extLst>
                </a:gridCol>
              </a:tblGrid>
              <a:tr h="507504">
                <a:tc>
                  <a:txBody>
                    <a:bodyPr/>
                    <a:lstStyle/>
                    <a:p>
                      <a:pPr algn="ctr">
                        <a:lnSpc>
                          <a:spcPct val="115000"/>
                        </a:lnSpc>
                        <a:spcAft>
                          <a:spcPts val="0"/>
                        </a:spcAft>
                      </a:pPr>
                      <a:r>
                        <a:rPr lang="ru-RU" sz="1100" dirty="0">
                          <a:solidFill>
                            <a:srgbClr val="025373"/>
                          </a:solidFill>
                          <a:effectLst/>
                          <a:latin typeface="Calibri" panose="020F0502020204030204" pitchFamily="34" charset="0"/>
                          <a:cs typeface="Calibri" panose="020F0502020204030204" pitchFamily="34" charset="0"/>
                        </a:rPr>
                        <a:t>21</a:t>
                      </a:r>
                      <a:endParaRPr lang="ru-RU" sz="1100" dirty="0">
                        <a:solidFill>
                          <a:srgbClr val="025373"/>
                        </a:solidFill>
                        <a:effectLst/>
                        <a:latin typeface="Calibri" panose="020F0502020204030204" pitchFamily="34" charset="0"/>
                        <a:ea typeface="Calibri"/>
                        <a:cs typeface="Calibri" panose="020F0502020204030204" pitchFamily="34" charset="0"/>
                      </a:endParaRPr>
                    </a:p>
                  </a:txBody>
                  <a:tcPr marL="40907" marR="40907" marT="48578" marB="48578"/>
                </a:tc>
                <a:tc>
                  <a:txBody>
                    <a:bodyPr/>
                    <a:lstStyle/>
                    <a:p>
                      <a:pPr algn="just">
                        <a:lnSpc>
                          <a:spcPct val="115000"/>
                        </a:lnSpc>
                        <a:spcAft>
                          <a:spcPts val="0"/>
                        </a:spcAft>
                      </a:pPr>
                      <a:r>
                        <a:rPr lang="ru-RU" sz="1100" dirty="0">
                          <a:solidFill>
                            <a:srgbClr val="025373"/>
                          </a:solidFill>
                          <a:effectLst/>
                          <a:latin typeface="Calibri" panose="020F0502020204030204" pitchFamily="34" charset="0"/>
                          <a:cs typeface="Calibri" panose="020F0502020204030204" pitchFamily="34" charset="0"/>
                        </a:rPr>
                        <a:t>Услуги по организации участия в конференции</a:t>
                      </a:r>
                      <a:endParaRPr lang="ru-RU" sz="1100" dirty="0">
                        <a:solidFill>
                          <a:srgbClr val="025373"/>
                        </a:solidFill>
                        <a:effectLst/>
                        <a:latin typeface="Calibri" panose="020F0502020204030204" pitchFamily="34" charset="0"/>
                        <a:ea typeface="Calibri"/>
                        <a:cs typeface="Calibri" panose="020F0502020204030204" pitchFamily="34" charset="0"/>
                      </a:endParaRPr>
                    </a:p>
                  </a:txBody>
                  <a:tcPr marL="40907" marR="40907" marT="48578" marB="48578"/>
                </a:tc>
                <a:tc>
                  <a:txBody>
                    <a:bodyPr/>
                    <a:lstStyle/>
                    <a:p>
                      <a:pPr algn="l">
                        <a:lnSpc>
                          <a:spcPct val="115000"/>
                        </a:lnSpc>
                        <a:spcAft>
                          <a:spcPts val="0"/>
                        </a:spcAft>
                      </a:pPr>
                      <a:r>
                        <a:rPr lang="ru-RU" sz="1100" dirty="0">
                          <a:solidFill>
                            <a:srgbClr val="025373"/>
                          </a:solidFill>
                          <a:effectLst/>
                          <a:latin typeface="Calibri" panose="020F0502020204030204" pitchFamily="34" charset="0"/>
                          <a:cs typeface="Calibri" panose="020F0502020204030204" pitchFamily="34" charset="0"/>
                        </a:rPr>
                        <a:t>от </a:t>
                      </a:r>
                      <a:r>
                        <a:rPr lang="ru-RU" sz="1100" dirty="0" smtClean="0">
                          <a:solidFill>
                            <a:srgbClr val="025373"/>
                          </a:solidFill>
                          <a:effectLst/>
                          <a:latin typeface="Calibri" panose="020F0502020204030204" pitchFamily="34" charset="0"/>
                          <a:cs typeface="Calibri" panose="020F0502020204030204" pitchFamily="34" charset="0"/>
                        </a:rPr>
                        <a:t>02.09.2015 г. </a:t>
                      </a:r>
                      <a:r>
                        <a:rPr lang="ru-RU" sz="1100" u="sng" dirty="0">
                          <a:solidFill>
                            <a:srgbClr val="025373"/>
                          </a:solidFill>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xmlns="" val="tx"/>
                              </a:ext>
                            </a:extLst>
                          </a:hlinkClick>
                        </a:rPr>
                        <a:t>N 03-07-08/50437</a:t>
                      </a:r>
                      <a:endParaRPr lang="ru-RU" sz="1100" dirty="0">
                        <a:solidFill>
                          <a:srgbClr val="025373"/>
                        </a:solidFill>
                        <a:effectLst/>
                        <a:latin typeface="Calibri" panose="020F0502020204030204" pitchFamily="34" charset="0"/>
                        <a:ea typeface="Calibri"/>
                        <a:cs typeface="Calibri" panose="020F0502020204030204" pitchFamily="34" charset="0"/>
                      </a:endParaRPr>
                    </a:p>
                  </a:txBody>
                  <a:tcPr marL="40907" marR="40907" marT="48578" marB="48578"/>
                </a:tc>
                <a:extLst>
                  <a:ext uri="{0D108BD9-81ED-4DB2-BD59-A6C34878D82A}">
                    <a16:rowId xmlns:a16="http://schemas.microsoft.com/office/drawing/2014/main" xmlns="" val="10000"/>
                  </a:ext>
                </a:extLst>
              </a:tr>
              <a:tr h="453200">
                <a:tc>
                  <a:txBody>
                    <a:bodyPr/>
                    <a:lstStyle/>
                    <a:p>
                      <a:pPr algn="ctr">
                        <a:lnSpc>
                          <a:spcPct val="115000"/>
                        </a:lnSpc>
                        <a:spcAft>
                          <a:spcPts val="0"/>
                        </a:spcAft>
                      </a:pPr>
                      <a:r>
                        <a:rPr lang="ru-RU" sz="1100">
                          <a:solidFill>
                            <a:srgbClr val="025373"/>
                          </a:solidFill>
                          <a:effectLst/>
                          <a:latin typeface="Calibri" panose="020F0502020204030204" pitchFamily="34" charset="0"/>
                          <a:cs typeface="Calibri" panose="020F0502020204030204" pitchFamily="34" charset="0"/>
                        </a:rPr>
                        <a:t>22</a:t>
                      </a:r>
                      <a:endParaRPr lang="ru-RU" sz="1100">
                        <a:solidFill>
                          <a:srgbClr val="025373"/>
                        </a:solidFill>
                        <a:effectLst/>
                        <a:latin typeface="Calibri" panose="020F0502020204030204" pitchFamily="34" charset="0"/>
                        <a:ea typeface="Calibri"/>
                        <a:cs typeface="Calibri" panose="020F0502020204030204" pitchFamily="34" charset="0"/>
                      </a:endParaRPr>
                    </a:p>
                  </a:txBody>
                  <a:tcPr marL="40907" marR="40907" marT="48578" marB="48578"/>
                </a:tc>
                <a:tc>
                  <a:txBody>
                    <a:bodyPr/>
                    <a:lstStyle/>
                    <a:p>
                      <a:pPr algn="just">
                        <a:lnSpc>
                          <a:spcPct val="115000"/>
                        </a:lnSpc>
                        <a:spcAft>
                          <a:spcPts val="0"/>
                        </a:spcAft>
                      </a:pPr>
                      <a:r>
                        <a:rPr lang="ru-RU" sz="1100" dirty="0">
                          <a:solidFill>
                            <a:srgbClr val="025373"/>
                          </a:solidFill>
                          <a:effectLst/>
                          <a:latin typeface="Calibri" panose="020F0502020204030204" pitchFamily="34" charset="0"/>
                          <a:cs typeface="Calibri" panose="020F0502020204030204" pitchFamily="34" charset="0"/>
                        </a:rPr>
                        <a:t>Услуги по подбору персонала</a:t>
                      </a:r>
                      <a:endParaRPr lang="ru-RU" sz="1100" dirty="0">
                        <a:solidFill>
                          <a:srgbClr val="025373"/>
                        </a:solidFill>
                        <a:effectLst/>
                        <a:latin typeface="Calibri" panose="020F0502020204030204" pitchFamily="34" charset="0"/>
                        <a:ea typeface="Calibri"/>
                        <a:cs typeface="Calibri" panose="020F0502020204030204" pitchFamily="34" charset="0"/>
                      </a:endParaRPr>
                    </a:p>
                  </a:txBody>
                  <a:tcPr marL="40907" marR="40907" marT="48578" marB="48578"/>
                </a:tc>
                <a:tc>
                  <a:txBody>
                    <a:bodyPr/>
                    <a:lstStyle/>
                    <a:p>
                      <a:pPr algn="l">
                        <a:lnSpc>
                          <a:spcPct val="115000"/>
                        </a:lnSpc>
                        <a:spcAft>
                          <a:spcPts val="0"/>
                        </a:spcAft>
                      </a:pPr>
                      <a:r>
                        <a:rPr lang="ru-RU" sz="1100" dirty="0">
                          <a:solidFill>
                            <a:srgbClr val="025373"/>
                          </a:solidFill>
                          <a:effectLst/>
                          <a:latin typeface="Calibri" panose="020F0502020204030204" pitchFamily="34" charset="0"/>
                          <a:cs typeface="Calibri" panose="020F0502020204030204" pitchFamily="34" charset="0"/>
                        </a:rPr>
                        <a:t>от </a:t>
                      </a:r>
                      <a:r>
                        <a:rPr lang="ru-RU" sz="1100" dirty="0" smtClean="0">
                          <a:solidFill>
                            <a:srgbClr val="025373"/>
                          </a:solidFill>
                          <a:effectLst/>
                          <a:latin typeface="Calibri" panose="020F0502020204030204" pitchFamily="34" charset="0"/>
                          <a:cs typeface="Calibri" panose="020F0502020204030204" pitchFamily="34" charset="0"/>
                        </a:rPr>
                        <a:t>27.08.2015 г. </a:t>
                      </a:r>
                      <a:r>
                        <a:rPr lang="ru-RU" sz="1100" u="sng" dirty="0">
                          <a:solidFill>
                            <a:srgbClr val="025373"/>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N 03-07-08/49541</a:t>
                      </a:r>
                      <a:endParaRPr lang="ru-RU" sz="1100" dirty="0">
                        <a:solidFill>
                          <a:srgbClr val="025373"/>
                        </a:solidFill>
                        <a:effectLst/>
                        <a:latin typeface="Calibri" panose="020F0502020204030204" pitchFamily="34" charset="0"/>
                        <a:ea typeface="Calibri"/>
                        <a:cs typeface="Calibri" panose="020F0502020204030204" pitchFamily="34" charset="0"/>
                      </a:endParaRPr>
                    </a:p>
                  </a:txBody>
                  <a:tcPr marL="40907" marR="40907" marT="48578" marB="48578"/>
                </a:tc>
                <a:extLst>
                  <a:ext uri="{0D108BD9-81ED-4DB2-BD59-A6C34878D82A}">
                    <a16:rowId xmlns:a16="http://schemas.microsoft.com/office/drawing/2014/main" xmlns="" val="10001"/>
                  </a:ext>
                </a:extLst>
              </a:tr>
              <a:tr h="782945">
                <a:tc>
                  <a:txBody>
                    <a:bodyPr/>
                    <a:lstStyle/>
                    <a:p>
                      <a:pPr algn="ctr">
                        <a:lnSpc>
                          <a:spcPct val="115000"/>
                        </a:lnSpc>
                        <a:spcAft>
                          <a:spcPts val="0"/>
                        </a:spcAft>
                      </a:pPr>
                      <a:r>
                        <a:rPr lang="ru-RU" sz="1100" dirty="0">
                          <a:solidFill>
                            <a:srgbClr val="025373"/>
                          </a:solidFill>
                          <a:effectLst/>
                          <a:latin typeface="Calibri" panose="020F0502020204030204" pitchFamily="34" charset="0"/>
                          <a:cs typeface="Calibri" panose="020F0502020204030204" pitchFamily="34" charset="0"/>
                        </a:rPr>
                        <a:t>2</a:t>
                      </a:r>
                      <a:r>
                        <a:rPr lang="en-US" sz="1100" dirty="0">
                          <a:solidFill>
                            <a:srgbClr val="025373"/>
                          </a:solidFill>
                          <a:effectLst/>
                          <a:latin typeface="Calibri" panose="020F0502020204030204" pitchFamily="34" charset="0"/>
                          <a:cs typeface="Calibri" panose="020F0502020204030204" pitchFamily="34" charset="0"/>
                        </a:rPr>
                        <a:t>3</a:t>
                      </a:r>
                      <a:endParaRPr lang="ru-RU" sz="1100" dirty="0">
                        <a:solidFill>
                          <a:srgbClr val="025373"/>
                        </a:solidFill>
                        <a:effectLst/>
                        <a:latin typeface="Calibri" panose="020F0502020204030204" pitchFamily="34" charset="0"/>
                        <a:ea typeface="Calibri"/>
                        <a:cs typeface="Calibri" panose="020F0502020204030204" pitchFamily="34" charset="0"/>
                      </a:endParaRPr>
                    </a:p>
                  </a:txBody>
                  <a:tcPr marL="40907" marR="40907" marT="48578" marB="48578"/>
                </a:tc>
                <a:tc>
                  <a:txBody>
                    <a:bodyPr/>
                    <a:lstStyle/>
                    <a:p>
                      <a:pPr algn="just">
                        <a:lnSpc>
                          <a:spcPct val="115000"/>
                        </a:lnSpc>
                        <a:spcAft>
                          <a:spcPts val="0"/>
                        </a:spcAft>
                      </a:pPr>
                      <a:r>
                        <a:rPr lang="ru-RU" sz="1100" dirty="0">
                          <a:solidFill>
                            <a:srgbClr val="025373"/>
                          </a:solidFill>
                          <a:effectLst/>
                          <a:latin typeface="Calibri" panose="020F0502020204030204" pitchFamily="34" charset="0"/>
                          <a:cs typeface="Calibri" panose="020F0502020204030204" pitchFamily="34" charset="0"/>
                        </a:rPr>
                        <a:t>Услуги по предоставлению принадлежащего на праве собственности или на праве аренды железнодорожного подвижного состава</a:t>
                      </a:r>
                      <a:endParaRPr lang="ru-RU" sz="1100" dirty="0">
                        <a:solidFill>
                          <a:srgbClr val="025373"/>
                        </a:solidFill>
                        <a:effectLst/>
                        <a:latin typeface="Calibri" panose="020F0502020204030204" pitchFamily="34" charset="0"/>
                        <a:ea typeface="Calibri"/>
                        <a:cs typeface="Calibri" panose="020F0502020204030204" pitchFamily="34" charset="0"/>
                      </a:endParaRPr>
                    </a:p>
                  </a:txBody>
                  <a:tcPr marL="40907" marR="40907" marT="48578" marB="48578"/>
                </a:tc>
                <a:tc>
                  <a:txBody>
                    <a:bodyPr/>
                    <a:lstStyle/>
                    <a:p>
                      <a:pPr algn="l">
                        <a:lnSpc>
                          <a:spcPct val="115000"/>
                        </a:lnSpc>
                        <a:spcAft>
                          <a:spcPts val="0"/>
                        </a:spcAft>
                      </a:pPr>
                      <a:r>
                        <a:rPr lang="ru-RU" sz="1100" dirty="0">
                          <a:solidFill>
                            <a:srgbClr val="025373"/>
                          </a:solidFill>
                          <a:effectLst/>
                          <a:latin typeface="Calibri" panose="020F0502020204030204" pitchFamily="34" charset="0"/>
                          <a:cs typeface="Calibri" panose="020F0502020204030204" pitchFamily="34" charset="0"/>
                        </a:rPr>
                        <a:t>от </a:t>
                      </a:r>
                      <a:r>
                        <a:rPr lang="ru-RU" sz="1100" dirty="0" smtClean="0">
                          <a:solidFill>
                            <a:srgbClr val="025373"/>
                          </a:solidFill>
                          <a:effectLst/>
                          <a:latin typeface="Calibri" panose="020F0502020204030204" pitchFamily="34" charset="0"/>
                          <a:cs typeface="Calibri" panose="020F0502020204030204" pitchFamily="34" charset="0"/>
                        </a:rPr>
                        <a:t>29.01.2015 г. </a:t>
                      </a:r>
                      <a:r>
                        <a:rPr lang="ru-RU" sz="1100" u="sng" dirty="0">
                          <a:solidFill>
                            <a:srgbClr val="025373"/>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xmlns="" val="tx"/>
                              </a:ext>
                            </a:extLst>
                          </a:hlinkClick>
                        </a:rPr>
                        <a:t>N 03-07-08/3285</a:t>
                      </a:r>
                      <a:endParaRPr lang="ru-RU" sz="1100" dirty="0">
                        <a:solidFill>
                          <a:srgbClr val="025373"/>
                        </a:solidFill>
                        <a:effectLst/>
                        <a:latin typeface="Calibri" panose="020F0502020204030204" pitchFamily="34" charset="0"/>
                        <a:ea typeface="Calibri"/>
                        <a:cs typeface="Calibri" panose="020F0502020204030204" pitchFamily="34" charset="0"/>
                      </a:endParaRPr>
                    </a:p>
                  </a:txBody>
                  <a:tcPr marL="40907" marR="40907" marT="48578" marB="48578"/>
                </a:tc>
                <a:extLst>
                  <a:ext uri="{0D108BD9-81ED-4DB2-BD59-A6C34878D82A}">
                    <a16:rowId xmlns:a16="http://schemas.microsoft.com/office/drawing/2014/main" xmlns="" val="10002"/>
                  </a:ext>
                </a:extLst>
              </a:tr>
              <a:tr h="453200">
                <a:tc>
                  <a:txBody>
                    <a:bodyPr/>
                    <a:lstStyle/>
                    <a:p>
                      <a:pPr algn="ctr">
                        <a:lnSpc>
                          <a:spcPct val="115000"/>
                        </a:lnSpc>
                        <a:spcAft>
                          <a:spcPts val="0"/>
                        </a:spcAft>
                      </a:pPr>
                      <a:r>
                        <a:rPr lang="ru-RU" sz="1100" dirty="0">
                          <a:solidFill>
                            <a:srgbClr val="025373"/>
                          </a:solidFill>
                          <a:effectLst/>
                          <a:latin typeface="Calibri" panose="020F0502020204030204" pitchFamily="34" charset="0"/>
                          <a:cs typeface="Calibri" panose="020F0502020204030204" pitchFamily="34" charset="0"/>
                        </a:rPr>
                        <a:t>2</a:t>
                      </a:r>
                      <a:r>
                        <a:rPr lang="en-US" sz="1100" dirty="0">
                          <a:solidFill>
                            <a:srgbClr val="025373"/>
                          </a:solidFill>
                          <a:effectLst/>
                          <a:latin typeface="Calibri" panose="020F0502020204030204" pitchFamily="34" charset="0"/>
                          <a:cs typeface="Calibri" panose="020F0502020204030204" pitchFamily="34" charset="0"/>
                        </a:rPr>
                        <a:t>4</a:t>
                      </a:r>
                      <a:endParaRPr lang="ru-RU" sz="1100" dirty="0">
                        <a:solidFill>
                          <a:srgbClr val="025373"/>
                        </a:solidFill>
                        <a:effectLst/>
                        <a:latin typeface="Calibri" panose="020F0502020204030204" pitchFamily="34" charset="0"/>
                        <a:ea typeface="Calibri"/>
                        <a:cs typeface="Calibri" panose="020F0502020204030204" pitchFamily="34" charset="0"/>
                      </a:endParaRPr>
                    </a:p>
                  </a:txBody>
                  <a:tcPr marL="40907" marR="40907" marT="48578" marB="48578"/>
                </a:tc>
                <a:tc>
                  <a:txBody>
                    <a:bodyPr/>
                    <a:lstStyle/>
                    <a:p>
                      <a:pPr algn="just">
                        <a:lnSpc>
                          <a:spcPct val="115000"/>
                        </a:lnSpc>
                        <a:spcAft>
                          <a:spcPts val="0"/>
                        </a:spcAft>
                      </a:pPr>
                      <a:r>
                        <a:rPr lang="ru-RU" sz="1100" dirty="0">
                          <a:solidFill>
                            <a:srgbClr val="025373"/>
                          </a:solidFill>
                          <a:effectLst/>
                          <a:latin typeface="Calibri" panose="020F0502020204030204" pitchFamily="34" charset="0"/>
                          <a:cs typeface="Calibri" panose="020F0502020204030204" pitchFamily="34" charset="0"/>
                        </a:rPr>
                        <a:t>Услуги по поиску офисных помещений</a:t>
                      </a:r>
                      <a:endParaRPr lang="ru-RU" sz="1100" dirty="0">
                        <a:solidFill>
                          <a:srgbClr val="025373"/>
                        </a:solidFill>
                        <a:effectLst/>
                        <a:latin typeface="Calibri" panose="020F0502020204030204" pitchFamily="34" charset="0"/>
                        <a:ea typeface="Calibri"/>
                        <a:cs typeface="Calibri" panose="020F0502020204030204" pitchFamily="34" charset="0"/>
                      </a:endParaRPr>
                    </a:p>
                  </a:txBody>
                  <a:tcPr marL="40907" marR="40907" marT="48578" marB="48578"/>
                </a:tc>
                <a:tc>
                  <a:txBody>
                    <a:bodyPr/>
                    <a:lstStyle/>
                    <a:p>
                      <a:pPr algn="l">
                        <a:lnSpc>
                          <a:spcPct val="115000"/>
                        </a:lnSpc>
                        <a:spcAft>
                          <a:spcPts val="0"/>
                        </a:spcAft>
                      </a:pPr>
                      <a:r>
                        <a:rPr lang="ru-RU" sz="1100" dirty="0">
                          <a:solidFill>
                            <a:srgbClr val="025373"/>
                          </a:solidFill>
                          <a:effectLst/>
                          <a:latin typeface="Calibri" panose="020F0502020204030204" pitchFamily="34" charset="0"/>
                          <a:cs typeface="Calibri" panose="020F0502020204030204" pitchFamily="34" charset="0"/>
                        </a:rPr>
                        <a:t>от </a:t>
                      </a:r>
                      <a:r>
                        <a:rPr lang="ru-RU" sz="1100" dirty="0" smtClean="0">
                          <a:solidFill>
                            <a:srgbClr val="025373"/>
                          </a:solidFill>
                          <a:effectLst/>
                          <a:latin typeface="Calibri" panose="020F0502020204030204" pitchFamily="34" charset="0"/>
                          <a:cs typeface="Calibri" panose="020F0502020204030204" pitchFamily="34" charset="0"/>
                        </a:rPr>
                        <a:t>17.11.2016 г. </a:t>
                      </a:r>
                      <a:r>
                        <a:rPr lang="ru-RU" sz="1100" u="sng" dirty="0">
                          <a:solidFill>
                            <a:srgbClr val="025373"/>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xmlns="" val="tx"/>
                              </a:ext>
                            </a:extLst>
                          </a:hlinkClick>
                        </a:rPr>
                        <a:t>N 03-07-08/67658</a:t>
                      </a:r>
                      <a:endParaRPr lang="ru-RU" sz="1100" dirty="0">
                        <a:solidFill>
                          <a:srgbClr val="025373"/>
                        </a:solidFill>
                        <a:effectLst/>
                        <a:latin typeface="Calibri" panose="020F0502020204030204" pitchFamily="34" charset="0"/>
                        <a:ea typeface="Calibri"/>
                        <a:cs typeface="Calibri" panose="020F0502020204030204" pitchFamily="34" charset="0"/>
                      </a:endParaRPr>
                    </a:p>
                  </a:txBody>
                  <a:tcPr marL="40907" marR="40907" marT="48578" marB="48578"/>
                </a:tc>
                <a:extLst>
                  <a:ext uri="{0D108BD9-81ED-4DB2-BD59-A6C34878D82A}">
                    <a16:rowId xmlns:a16="http://schemas.microsoft.com/office/drawing/2014/main" xmlns="" val="10003"/>
                  </a:ext>
                </a:extLst>
              </a:tr>
              <a:tr h="569720">
                <a:tc>
                  <a:txBody>
                    <a:bodyPr/>
                    <a:lstStyle/>
                    <a:p>
                      <a:pPr algn="ctr">
                        <a:lnSpc>
                          <a:spcPct val="115000"/>
                        </a:lnSpc>
                        <a:spcAft>
                          <a:spcPts val="0"/>
                        </a:spcAft>
                      </a:pPr>
                      <a:r>
                        <a:rPr lang="ru-RU" sz="1100" dirty="0">
                          <a:solidFill>
                            <a:srgbClr val="025373"/>
                          </a:solidFill>
                          <a:effectLst/>
                          <a:latin typeface="Calibri" panose="020F0502020204030204" pitchFamily="34" charset="0"/>
                          <a:cs typeface="Calibri" panose="020F0502020204030204" pitchFamily="34" charset="0"/>
                        </a:rPr>
                        <a:t>2</a:t>
                      </a:r>
                      <a:r>
                        <a:rPr lang="en-US" sz="1100" dirty="0">
                          <a:solidFill>
                            <a:srgbClr val="025373"/>
                          </a:solidFill>
                          <a:effectLst/>
                          <a:latin typeface="Calibri" panose="020F0502020204030204" pitchFamily="34" charset="0"/>
                          <a:cs typeface="Calibri" panose="020F0502020204030204" pitchFamily="34" charset="0"/>
                        </a:rPr>
                        <a:t>5</a:t>
                      </a:r>
                      <a:endParaRPr lang="ru-RU" sz="1100" dirty="0">
                        <a:solidFill>
                          <a:srgbClr val="025373"/>
                        </a:solidFill>
                        <a:effectLst/>
                        <a:latin typeface="Calibri" panose="020F0502020204030204" pitchFamily="34" charset="0"/>
                        <a:ea typeface="Calibri"/>
                        <a:cs typeface="Calibri" panose="020F0502020204030204" pitchFamily="34" charset="0"/>
                      </a:endParaRPr>
                    </a:p>
                  </a:txBody>
                  <a:tcPr marL="40907" marR="40907" marT="48578" marB="48578"/>
                </a:tc>
                <a:tc>
                  <a:txBody>
                    <a:bodyPr/>
                    <a:lstStyle/>
                    <a:p>
                      <a:pPr algn="just">
                        <a:lnSpc>
                          <a:spcPct val="115000"/>
                        </a:lnSpc>
                        <a:spcAft>
                          <a:spcPts val="0"/>
                        </a:spcAft>
                      </a:pPr>
                      <a:r>
                        <a:rPr lang="ru-RU" sz="1100" dirty="0">
                          <a:solidFill>
                            <a:srgbClr val="025373"/>
                          </a:solidFill>
                          <a:effectLst/>
                          <a:latin typeface="Calibri" panose="020F0502020204030204" pitchFamily="34" charset="0"/>
                          <a:cs typeface="Calibri" panose="020F0502020204030204" pitchFamily="34" charset="0"/>
                        </a:rPr>
                        <a:t>Услуги по организации проведения конференций, форумов и других аналогичных мероприятий</a:t>
                      </a:r>
                      <a:endParaRPr lang="ru-RU" sz="1100" dirty="0">
                        <a:solidFill>
                          <a:srgbClr val="025373"/>
                        </a:solidFill>
                        <a:effectLst/>
                        <a:latin typeface="Calibri" panose="020F0502020204030204" pitchFamily="34" charset="0"/>
                        <a:ea typeface="Calibri"/>
                        <a:cs typeface="Calibri" panose="020F0502020204030204" pitchFamily="34" charset="0"/>
                      </a:endParaRPr>
                    </a:p>
                  </a:txBody>
                  <a:tcPr marL="40907" marR="40907" marT="48578" marB="48578"/>
                </a:tc>
                <a:tc>
                  <a:txBody>
                    <a:bodyPr/>
                    <a:lstStyle/>
                    <a:p>
                      <a:pPr algn="l">
                        <a:lnSpc>
                          <a:spcPct val="115000"/>
                        </a:lnSpc>
                        <a:spcAft>
                          <a:spcPts val="0"/>
                        </a:spcAft>
                      </a:pPr>
                      <a:r>
                        <a:rPr lang="ru-RU" sz="1100" dirty="0">
                          <a:solidFill>
                            <a:srgbClr val="025373"/>
                          </a:solidFill>
                          <a:effectLst/>
                          <a:latin typeface="Calibri" panose="020F0502020204030204" pitchFamily="34" charset="0"/>
                          <a:cs typeface="Calibri" panose="020F0502020204030204" pitchFamily="34" charset="0"/>
                        </a:rPr>
                        <a:t>от </a:t>
                      </a:r>
                      <a:r>
                        <a:rPr lang="ru-RU" sz="1100" dirty="0" smtClean="0">
                          <a:solidFill>
                            <a:srgbClr val="025373"/>
                          </a:solidFill>
                          <a:effectLst/>
                          <a:latin typeface="Calibri" panose="020F0502020204030204" pitchFamily="34" charset="0"/>
                          <a:cs typeface="Calibri" panose="020F0502020204030204" pitchFamily="34" charset="0"/>
                        </a:rPr>
                        <a:t>09.02.2018 г. </a:t>
                      </a:r>
                      <a:r>
                        <a:rPr lang="ru-RU" sz="1100" u="sng" dirty="0">
                          <a:solidFill>
                            <a:srgbClr val="025373"/>
                          </a:solidFill>
                          <a:effectLst/>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xmlns="" val="tx"/>
                              </a:ext>
                            </a:extLst>
                          </a:hlinkClick>
                        </a:rPr>
                        <a:t>N 03-07-08/7923</a:t>
                      </a:r>
                      <a:endParaRPr lang="ru-RU" sz="1100" dirty="0">
                        <a:solidFill>
                          <a:srgbClr val="025373"/>
                        </a:solidFill>
                        <a:effectLst/>
                        <a:latin typeface="Calibri" panose="020F0502020204030204" pitchFamily="34" charset="0"/>
                        <a:ea typeface="Calibri"/>
                        <a:cs typeface="Calibri" panose="020F0502020204030204" pitchFamily="34" charset="0"/>
                      </a:endParaRPr>
                    </a:p>
                  </a:txBody>
                  <a:tcPr marL="40907" marR="40907" marT="48578" marB="48578"/>
                </a:tc>
                <a:extLst>
                  <a:ext uri="{0D108BD9-81ED-4DB2-BD59-A6C34878D82A}">
                    <a16:rowId xmlns:a16="http://schemas.microsoft.com/office/drawing/2014/main" xmlns="" val="10004"/>
                  </a:ext>
                </a:extLst>
              </a:tr>
              <a:tr h="453200">
                <a:tc>
                  <a:txBody>
                    <a:bodyPr/>
                    <a:lstStyle/>
                    <a:p>
                      <a:pPr algn="ctr">
                        <a:lnSpc>
                          <a:spcPct val="115000"/>
                        </a:lnSpc>
                        <a:spcAft>
                          <a:spcPts val="0"/>
                        </a:spcAft>
                      </a:pPr>
                      <a:r>
                        <a:rPr lang="ru-RU" sz="1100" dirty="0">
                          <a:solidFill>
                            <a:srgbClr val="025373"/>
                          </a:solidFill>
                          <a:effectLst/>
                          <a:latin typeface="Calibri" panose="020F0502020204030204" pitchFamily="34" charset="0"/>
                          <a:cs typeface="Calibri" panose="020F0502020204030204" pitchFamily="34" charset="0"/>
                        </a:rPr>
                        <a:t>2</a:t>
                      </a:r>
                      <a:r>
                        <a:rPr lang="en-US" sz="1100" dirty="0">
                          <a:solidFill>
                            <a:srgbClr val="025373"/>
                          </a:solidFill>
                          <a:effectLst/>
                          <a:latin typeface="Calibri" panose="020F0502020204030204" pitchFamily="34" charset="0"/>
                          <a:cs typeface="Calibri" panose="020F0502020204030204" pitchFamily="34" charset="0"/>
                        </a:rPr>
                        <a:t>6</a:t>
                      </a:r>
                      <a:endParaRPr lang="ru-RU" sz="1100" dirty="0">
                        <a:solidFill>
                          <a:srgbClr val="025373"/>
                        </a:solidFill>
                        <a:effectLst/>
                        <a:latin typeface="Calibri" panose="020F0502020204030204" pitchFamily="34" charset="0"/>
                        <a:ea typeface="Calibri"/>
                        <a:cs typeface="Calibri" panose="020F0502020204030204" pitchFamily="34" charset="0"/>
                      </a:endParaRPr>
                    </a:p>
                  </a:txBody>
                  <a:tcPr marL="40907" marR="40907" marT="48578" marB="48578"/>
                </a:tc>
                <a:tc>
                  <a:txBody>
                    <a:bodyPr/>
                    <a:lstStyle/>
                    <a:p>
                      <a:pPr algn="just">
                        <a:lnSpc>
                          <a:spcPct val="115000"/>
                        </a:lnSpc>
                        <a:spcAft>
                          <a:spcPts val="0"/>
                        </a:spcAft>
                      </a:pPr>
                      <a:r>
                        <a:rPr lang="ru-RU" sz="1100" dirty="0">
                          <a:solidFill>
                            <a:srgbClr val="025373"/>
                          </a:solidFill>
                          <a:effectLst/>
                          <a:latin typeface="Calibri" panose="020F0502020204030204" pitchFamily="34" charset="0"/>
                          <a:cs typeface="Calibri" panose="020F0502020204030204" pitchFamily="34" charset="0"/>
                        </a:rPr>
                        <a:t>Услуги по проведению видеоконференций</a:t>
                      </a:r>
                      <a:endParaRPr lang="ru-RU" sz="1100" dirty="0">
                        <a:solidFill>
                          <a:srgbClr val="025373"/>
                        </a:solidFill>
                        <a:effectLst/>
                        <a:latin typeface="Calibri" panose="020F0502020204030204" pitchFamily="34" charset="0"/>
                        <a:ea typeface="Calibri"/>
                        <a:cs typeface="Calibri" panose="020F0502020204030204" pitchFamily="34" charset="0"/>
                      </a:endParaRPr>
                    </a:p>
                  </a:txBody>
                  <a:tcPr marL="40907" marR="40907" marT="48578" marB="48578"/>
                </a:tc>
                <a:tc>
                  <a:txBody>
                    <a:bodyPr/>
                    <a:lstStyle/>
                    <a:p>
                      <a:pPr algn="l">
                        <a:lnSpc>
                          <a:spcPct val="115000"/>
                        </a:lnSpc>
                        <a:spcAft>
                          <a:spcPts val="0"/>
                        </a:spcAft>
                      </a:pPr>
                      <a:r>
                        <a:rPr lang="ru-RU" sz="1100" dirty="0">
                          <a:solidFill>
                            <a:srgbClr val="025373"/>
                          </a:solidFill>
                          <a:effectLst/>
                          <a:latin typeface="Calibri" panose="020F0502020204030204" pitchFamily="34" charset="0"/>
                          <a:cs typeface="Calibri" panose="020F0502020204030204" pitchFamily="34" charset="0"/>
                        </a:rPr>
                        <a:t>от </a:t>
                      </a:r>
                      <a:r>
                        <a:rPr lang="ru-RU" sz="1100" dirty="0" smtClean="0">
                          <a:solidFill>
                            <a:srgbClr val="025373"/>
                          </a:solidFill>
                          <a:effectLst/>
                          <a:latin typeface="Calibri" panose="020F0502020204030204" pitchFamily="34" charset="0"/>
                          <a:cs typeface="Calibri" panose="020F0502020204030204" pitchFamily="34" charset="0"/>
                        </a:rPr>
                        <a:t>22.08.2017 г. </a:t>
                      </a:r>
                      <a:r>
                        <a:rPr lang="ru-RU" sz="1100" u="sng" dirty="0">
                          <a:solidFill>
                            <a:srgbClr val="025373"/>
                          </a:solidFill>
                          <a:effectLst/>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xmlns="" val="tx"/>
                              </a:ext>
                            </a:extLst>
                          </a:hlinkClick>
                        </a:rPr>
                        <a:t>N 03-07-08/53786</a:t>
                      </a:r>
                      <a:endParaRPr lang="ru-RU" sz="1100" dirty="0">
                        <a:solidFill>
                          <a:srgbClr val="025373"/>
                        </a:solidFill>
                        <a:effectLst/>
                        <a:latin typeface="Calibri" panose="020F0502020204030204" pitchFamily="34" charset="0"/>
                        <a:ea typeface="Calibri"/>
                        <a:cs typeface="Calibri" panose="020F0502020204030204" pitchFamily="34" charset="0"/>
                      </a:endParaRPr>
                    </a:p>
                  </a:txBody>
                  <a:tcPr marL="40907" marR="40907" marT="48578" marB="48578"/>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7738812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7534"/>
            <a:ext cx="8229600" cy="857250"/>
          </a:xfrm>
        </p:spPr>
        <p:txBody>
          <a:bodyPr>
            <a:noAutofit/>
          </a:bodyPr>
          <a:lstStyle/>
          <a:p>
            <a:r>
              <a:rPr lang="ru-RU" sz="2200" b="1" dirty="0">
                <a:solidFill>
                  <a:srgbClr val="025373"/>
                </a:solidFill>
                <a:latin typeface="Calibri" panose="020F0502020204030204" pitchFamily="34" charset="0"/>
                <a:cs typeface="Calibri" panose="020F0502020204030204" pitchFamily="34" charset="0"/>
              </a:rPr>
              <a:t>8. Как определяется место реализации услуг по перевозке и транспортировке, а так же непосредственно связанных с ними услуг</a:t>
            </a:r>
            <a:r>
              <a:rPr lang="en-US" sz="2200" b="1" dirty="0">
                <a:solidFill>
                  <a:srgbClr val="025373"/>
                </a:solidFill>
                <a:latin typeface="Calibri" panose="020F0502020204030204" pitchFamily="34" charset="0"/>
                <a:cs typeface="Calibri" panose="020F0502020204030204" pitchFamily="34" charset="0"/>
              </a:rPr>
              <a:t>?</a:t>
            </a:r>
            <a:r>
              <a:rPr lang="ru-RU" sz="2200" dirty="0">
                <a:solidFill>
                  <a:srgbClr val="025373"/>
                </a:solidFill>
                <a:latin typeface="Calibri" panose="020F0502020204030204" pitchFamily="34" charset="0"/>
                <a:cs typeface="Calibri" panose="020F0502020204030204" pitchFamily="34" charset="0"/>
              </a:rPr>
              <a:t/>
            </a:r>
            <a:br>
              <a:rPr lang="ru-RU" sz="2200" dirty="0">
                <a:solidFill>
                  <a:srgbClr val="025373"/>
                </a:solidFill>
                <a:latin typeface="Calibri" panose="020F0502020204030204" pitchFamily="34" charset="0"/>
                <a:cs typeface="Calibri" panose="020F0502020204030204" pitchFamily="34" charset="0"/>
              </a:rPr>
            </a:br>
            <a:endParaRPr lang="ru-RU" sz="2200" dirty="0">
              <a:solidFill>
                <a:srgbClr val="025373"/>
              </a:solidFill>
              <a:latin typeface="Calibri" panose="020F0502020204030204" pitchFamily="34" charset="0"/>
              <a:cs typeface="Calibri" panose="020F0502020204030204" pitchFamily="34" charset="0"/>
            </a:endParaRPr>
          </a:p>
        </p:txBody>
      </p:sp>
      <p:sp>
        <p:nvSpPr>
          <p:cNvPr id="3" name="Объект 2"/>
          <p:cNvSpPr>
            <a:spLocks noGrp="1"/>
          </p:cNvSpPr>
          <p:nvPr>
            <p:ph idx="1"/>
          </p:nvPr>
        </p:nvSpPr>
        <p:spPr>
          <a:xfrm>
            <a:off x="611560" y="1218416"/>
            <a:ext cx="7787208" cy="3394472"/>
          </a:xfrm>
        </p:spPr>
        <p:txBody>
          <a:bodyPr>
            <a:normAutofit/>
          </a:bodyPr>
          <a:lstStyle/>
          <a:p>
            <a:pPr marL="51435" indent="0" algn="just">
              <a:buNone/>
            </a:pPr>
            <a:endParaRPr lang="ru-RU" sz="1800" dirty="0">
              <a:solidFill>
                <a:srgbClr val="025373"/>
              </a:solidFill>
              <a:latin typeface="Calibri" panose="020F0502020204030204" pitchFamily="34" charset="0"/>
              <a:cs typeface="Calibri" panose="020F0502020204030204" pitchFamily="34" charset="0"/>
            </a:endParaRPr>
          </a:p>
          <a:p>
            <a:pPr marL="0" indent="533400" algn="just">
              <a:buNone/>
            </a:pPr>
            <a:r>
              <a:rPr lang="ru-RU" sz="1600" b="1" dirty="0">
                <a:solidFill>
                  <a:srgbClr val="025373"/>
                </a:solidFill>
                <a:latin typeface="Calibri" panose="020F0502020204030204" pitchFamily="34" charset="0"/>
                <a:cs typeface="Calibri" panose="020F0502020204030204" pitchFamily="34" charset="0"/>
              </a:rPr>
              <a:t>Пример 10</a:t>
            </a:r>
            <a:r>
              <a:rPr lang="ru-RU" sz="1600" dirty="0">
                <a:solidFill>
                  <a:srgbClr val="025373"/>
                </a:solidFill>
                <a:latin typeface="Calibri" panose="020F0502020204030204" pitchFamily="34" charset="0"/>
                <a:cs typeface="Calibri" panose="020F0502020204030204" pitchFamily="34" charset="0"/>
              </a:rPr>
              <a:t>.Российская организация  оказывает транспортные услуги по договору </a:t>
            </a:r>
            <a:r>
              <a:rPr lang="ru-RU" sz="1600" b="1" dirty="0">
                <a:solidFill>
                  <a:srgbClr val="025373"/>
                </a:solidFill>
                <a:latin typeface="Calibri" panose="020F0502020204030204" pitchFamily="34" charset="0"/>
                <a:cs typeface="Calibri" panose="020F0502020204030204" pitchFamily="34" charset="0"/>
              </a:rPr>
              <a:t>с заказчиком - российской организацией</a:t>
            </a:r>
            <a:r>
              <a:rPr lang="ru-RU" sz="1600" dirty="0">
                <a:solidFill>
                  <a:srgbClr val="025373"/>
                </a:solidFill>
                <a:latin typeface="Calibri" panose="020F0502020204030204" pitchFamily="34" charset="0"/>
                <a:cs typeface="Calibri" panose="020F0502020204030204" pitchFamily="34" charset="0"/>
              </a:rPr>
              <a:t>. </a:t>
            </a:r>
            <a:r>
              <a:rPr lang="ru-RU" sz="1600" b="1" dirty="0">
                <a:solidFill>
                  <a:srgbClr val="025373"/>
                </a:solidFill>
                <a:latin typeface="Calibri" panose="020F0502020204030204" pitchFamily="34" charset="0"/>
                <a:cs typeface="Calibri" panose="020F0502020204030204" pitchFamily="34" charset="0"/>
              </a:rPr>
              <a:t>Перевозка осуществляется полностью на территории Казахстана </a:t>
            </a:r>
            <a:r>
              <a:rPr lang="ru-RU" sz="1600" dirty="0">
                <a:solidFill>
                  <a:srgbClr val="025373"/>
                </a:solidFill>
                <a:latin typeface="Calibri" panose="020F0502020204030204" pitchFamily="34" charset="0"/>
                <a:cs typeface="Calibri" panose="020F0502020204030204" pitchFamily="34" charset="0"/>
              </a:rPr>
              <a:t>(из точки </a:t>
            </a:r>
            <a:r>
              <a:rPr lang="ru-RU" sz="1600" b="1" dirty="0">
                <a:solidFill>
                  <a:srgbClr val="025373"/>
                </a:solidFill>
                <a:latin typeface="Calibri" panose="020F0502020204030204" pitchFamily="34" charset="0"/>
                <a:cs typeface="Calibri" panose="020F0502020204030204" pitchFamily="34" charset="0"/>
              </a:rPr>
              <a:t>А в точку Б внутри Казахстана</a:t>
            </a:r>
            <a:r>
              <a:rPr lang="ru-RU" sz="1600" dirty="0">
                <a:solidFill>
                  <a:srgbClr val="025373"/>
                </a:solidFill>
                <a:latin typeface="Calibri" panose="020F0502020204030204" pitchFamily="34" charset="0"/>
                <a:cs typeface="Calibri" panose="020F0502020204030204" pitchFamily="34" charset="0"/>
              </a:rPr>
              <a:t>). Для осуществления этой перевозки мы заключили договор на оказание услуг перевозки с организацией-субподрядчиком, зарегистрированной в Кыргызстане. Каковы налоговые последствия в части НДС?</a:t>
            </a:r>
          </a:p>
          <a:p>
            <a:pPr marL="51435" indent="0" algn="just">
              <a:buNone/>
            </a:pPr>
            <a:endParaRPr lang="ru-RU" sz="1600" dirty="0">
              <a:solidFill>
                <a:srgbClr val="025373"/>
              </a:solidFill>
              <a:latin typeface="Calibri" panose="020F0502020204030204" pitchFamily="34" charset="0"/>
              <a:cs typeface="Calibri" panose="020F0502020204030204" pitchFamily="34" charset="0"/>
            </a:endParaRPr>
          </a:p>
          <a:p>
            <a:pPr marL="0" indent="533400" algn="just">
              <a:buNone/>
            </a:pPr>
            <a:r>
              <a:rPr lang="ru-RU" sz="1600" dirty="0">
                <a:solidFill>
                  <a:srgbClr val="025373"/>
                </a:solidFill>
                <a:latin typeface="Calibri" panose="020F0502020204030204" pitchFamily="34" charset="0"/>
                <a:cs typeface="Calibri" panose="020F0502020204030204" pitchFamily="34" charset="0"/>
              </a:rPr>
              <a:t>Местом реализации услуг по организации перевозок по территории Республики Казахстан, то есть </a:t>
            </a:r>
            <a:r>
              <a:rPr lang="ru-RU" sz="1600" b="1" dirty="0">
                <a:solidFill>
                  <a:srgbClr val="025373"/>
                </a:solidFill>
                <a:latin typeface="Calibri" panose="020F0502020204030204" pitchFamily="34" charset="0"/>
                <a:cs typeface="Calibri" panose="020F0502020204030204" pitchFamily="34" charset="0"/>
              </a:rPr>
              <a:t>между пунктами отправления и назначения, расположенными за пределами территории РФ</a:t>
            </a:r>
            <a:r>
              <a:rPr lang="ru-RU" sz="1600" dirty="0">
                <a:solidFill>
                  <a:srgbClr val="025373"/>
                </a:solidFill>
                <a:latin typeface="Calibri" panose="020F0502020204030204" pitchFamily="34" charset="0"/>
                <a:cs typeface="Calibri" panose="020F0502020204030204" pitchFamily="34" charset="0"/>
              </a:rPr>
              <a:t>, территория РФ </a:t>
            </a:r>
            <a:r>
              <a:rPr lang="ru-RU" sz="1600" b="1" dirty="0">
                <a:solidFill>
                  <a:srgbClr val="025373"/>
                </a:solidFill>
                <a:latin typeface="Calibri" panose="020F0502020204030204" pitchFamily="34" charset="0"/>
                <a:cs typeface="Calibri" panose="020F0502020204030204" pitchFamily="34" charset="0"/>
              </a:rPr>
              <a:t>не является </a:t>
            </a:r>
            <a:r>
              <a:rPr lang="ru-RU" sz="1600" dirty="0">
                <a:solidFill>
                  <a:srgbClr val="025373"/>
                </a:solidFill>
                <a:latin typeface="Calibri" panose="020F0502020204030204" pitchFamily="34" charset="0"/>
                <a:cs typeface="Calibri" panose="020F0502020204030204" pitchFamily="34" charset="0"/>
              </a:rPr>
              <a:t>и такие услуги не признаются объектом налогообложения по НДС.</a:t>
            </a:r>
          </a:p>
          <a:p>
            <a:pPr marL="51435" indent="0" algn="just">
              <a:buNone/>
            </a:pPr>
            <a:endParaRPr lang="ru-RU" sz="1800" dirty="0">
              <a:solidFill>
                <a:srgbClr val="025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849837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200" b="1" dirty="0">
                <a:solidFill>
                  <a:srgbClr val="025373"/>
                </a:solidFill>
                <a:latin typeface="Calibri" panose="020F0502020204030204" pitchFamily="34" charset="0"/>
                <a:cs typeface="Calibri" panose="020F0502020204030204" pitchFamily="34" charset="0"/>
              </a:rPr>
              <a:t>2.</a:t>
            </a:r>
            <a:r>
              <a:rPr lang="en-US" sz="2200" b="1" dirty="0">
                <a:solidFill>
                  <a:srgbClr val="025373"/>
                </a:solidFill>
                <a:latin typeface="Calibri" panose="020F0502020204030204" pitchFamily="34" charset="0"/>
                <a:cs typeface="Calibri" panose="020F0502020204030204" pitchFamily="34" charset="0"/>
              </a:rPr>
              <a:t> </a:t>
            </a:r>
            <a:r>
              <a:rPr lang="ru-RU" sz="2200" b="1" dirty="0">
                <a:solidFill>
                  <a:srgbClr val="025373"/>
                </a:solidFill>
                <a:latin typeface="Calibri" panose="020F0502020204030204" pitchFamily="34" charset="0"/>
                <a:cs typeface="Calibri" panose="020F0502020204030204" pitchFamily="34" charset="0"/>
              </a:rPr>
              <a:t>Как определить место реализации товаров?</a:t>
            </a:r>
            <a:br>
              <a:rPr lang="ru-RU" sz="2200" b="1" dirty="0">
                <a:solidFill>
                  <a:srgbClr val="025373"/>
                </a:solidFill>
                <a:latin typeface="Calibri" panose="020F0502020204030204" pitchFamily="34" charset="0"/>
                <a:cs typeface="Calibri" panose="020F0502020204030204" pitchFamily="34" charset="0"/>
              </a:rPr>
            </a:br>
            <a:endParaRPr lang="ru-RU" sz="2200" b="1" dirty="0">
              <a:solidFill>
                <a:srgbClr val="025373"/>
              </a:solidFill>
              <a:latin typeface="Calibri" panose="020F0502020204030204" pitchFamily="34" charset="0"/>
              <a:cs typeface="Calibri" panose="020F0502020204030204" pitchFamily="34" charset="0"/>
            </a:endParaRPr>
          </a:p>
        </p:txBody>
      </p:sp>
      <p:sp>
        <p:nvSpPr>
          <p:cNvPr id="3" name="Объект 2"/>
          <p:cNvSpPr>
            <a:spLocks noGrp="1"/>
          </p:cNvSpPr>
          <p:nvPr>
            <p:ph idx="1"/>
          </p:nvPr>
        </p:nvSpPr>
        <p:spPr>
          <a:xfrm>
            <a:off x="457200" y="1203598"/>
            <a:ext cx="7848872" cy="3394472"/>
          </a:xfrm>
        </p:spPr>
        <p:txBody>
          <a:bodyPr>
            <a:normAutofit/>
          </a:bodyPr>
          <a:lstStyle/>
          <a:p>
            <a:pPr marL="0" indent="361950" algn="just">
              <a:buNone/>
            </a:pPr>
            <a:r>
              <a:rPr lang="ru-RU" sz="1600" b="1" dirty="0">
                <a:solidFill>
                  <a:srgbClr val="025373"/>
                </a:solidFill>
                <a:latin typeface="Calibri" panose="020F0502020204030204" pitchFamily="34" charset="0"/>
                <a:cs typeface="Calibri" panose="020F0502020204030204" pitchFamily="34" charset="0"/>
              </a:rPr>
              <a:t>Пример 1.</a:t>
            </a:r>
            <a:r>
              <a:rPr lang="ru-RU" sz="1600" dirty="0">
                <a:solidFill>
                  <a:srgbClr val="025373"/>
                </a:solidFill>
                <a:latin typeface="Calibri" panose="020F0502020204030204" pitchFamily="34" charset="0"/>
                <a:cs typeface="Calibri" panose="020F0502020204030204" pitchFamily="34" charset="0"/>
              </a:rPr>
              <a:t> </a:t>
            </a:r>
            <a:r>
              <a:rPr lang="ru-RU" sz="1600" b="1" dirty="0">
                <a:solidFill>
                  <a:srgbClr val="025373"/>
                </a:solidFill>
                <a:latin typeface="Calibri" panose="020F0502020204030204" pitchFamily="34" charset="0"/>
                <a:cs typeface="Calibri" panose="020F0502020204030204" pitchFamily="34" charset="0"/>
              </a:rPr>
              <a:t>Иностранная организация </a:t>
            </a:r>
            <a:r>
              <a:rPr lang="ru-RU" sz="1600" dirty="0">
                <a:solidFill>
                  <a:srgbClr val="025373"/>
                </a:solidFill>
                <a:latin typeface="Calibri" panose="020F0502020204030204" pitchFamily="34" charset="0"/>
                <a:cs typeface="Calibri" panose="020F0502020204030204" pitchFamily="34" charset="0"/>
              </a:rPr>
              <a:t>реализует российской организации </a:t>
            </a:r>
            <a:r>
              <a:rPr lang="ru-RU" sz="1600" b="1" dirty="0">
                <a:solidFill>
                  <a:srgbClr val="025373"/>
                </a:solidFill>
                <a:latin typeface="Calibri" panose="020F0502020204030204" pitchFamily="34" charset="0"/>
                <a:cs typeface="Calibri" panose="020F0502020204030204" pitchFamily="34" charset="0"/>
              </a:rPr>
              <a:t>здание, находящееся на территории РФ.</a:t>
            </a:r>
            <a:r>
              <a:rPr lang="ru-RU" sz="1600" dirty="0">
                <a:solidFill>
                  <a:srgbClr val="025373"/>
                </a:solidFill>
                <a:latin typeface="Calibri" panose="020F0502020204030204" pitchFamily="34" charset="0"/>
                <a:cs typeface="Calibri" panose="020F0502020204030204" pitchFamily="34" charset="0"/>
              </a:rPr>
              <a:t> </a:t>
            </a:r>
            <a:endParaRPr lang="ru-RU" sz="1600" dirty="0" smtClean="0">
              <a:solidFill>
                <a:srgbClr val="025373"/>
              </a:solidFill>
              <a:latin typeface="Calibri" panose="020F0502020204030204" pitchFamily="34" charset="0"/>
              <a:cs typeface="Calibri" panose="020F0502020204030204" pitchFamily="34" charset="0"/>
            </a:endParaRPr>
          </a:p>
          <a:p>
            <a:pPr marL="0" indent="361950" algn="just">
              <a:buNone/>
            </a:pPr>
            <a:r>
              <a:rPr lang="ru-RU" sz="1600" dirty="0" smtClean="0">
                <a:solidFill>
                  <a:srgbClr val="025373"/>
                </a:solidFill>
                <a:latin typeface="Calibri" panose="020F0502020204030204" pitchFamily="34" charset="0"/>
                <a:cs typeface="Calibri" panose="020F0502020204030204" pitchFamily="34" charset="0"/>
              </a:rPr>
              <a:t>Местом </a:t>
            </a:r>
            <a:r>
              <a:rPr lang="ru-RU" sz="1600" dirty="0">
                <a:solidFill>
                  <a:srgbClr val="025373"/>
                </a:solidFill>
                <a:latin typeface="Calibri" panose="020F0502020204030204" pitchFamily="34" charset="0"/>
                <a:cs typeface="Calibri" panose="020F0502020204030204" pitchFamily="34" charset="0"/>
              </a:rPr>
              <a:t>реализации здания </a:t>
            </a:r>
            <a:r>
              <a:rPr lang="ru-RU" sz="1600" b="1" dirty="0">
                <a:solidFill>
                  <a:srgbClr val="025373"/>
                </a:solidFill>
                <a:latin typeface="Calibri" panose="020F0502020204030204" pitchFamily="34" charset="0"/>
                <a:cs typeface="Calibri" panose="020F0502020204030204" pitchFamily="34" charset="0"/>
              </a:rPr>
              <a:t>признается территория РФ, </a:t>
            </a:r>
            <a:r>
              <a:rPr lang="ru-RU" sz="1600" dirty="0">
                <a:solidFill>
                  <a:srgbClr val="025373"/>
                </a:solidFill>
                <a:latin typeface="Calibri" panose="020F0502020204030204" pitchFamily="34" charset="0"/>
                <a:cs typeface="Calibri" panose="020F0502020204030204" pitchFamily="34" charset="0"/>
              </a:rPr>
              <a:t>поэтому эта операция признается объектом налогообложения по НДС.</a:t>
            </a:r>
          </a:p>
          <a:p>
            <a:pPr algn="just"/>
            <a:endParaRPr lang="ru-RU" sz="1600" dirty="0">
              <a:solidFill>
                <a:srgbClr val="025373"/>
              </a:solidFill>
              <a:latin typeface="Calibri" panose="020F0502020204030204" pitchFamily="34" charset="0"/>
              <a:cs typeface="Calibri" panose="020F0502020204030204" pitchFamily="34" charset="0"/>
            </a:endParaRPr>
          </a:p>
          <a:p>
            <a:pPr marL="0" indent="361950" algn="just">
              <a:buNone/>
            </a:pPr>
            <a:r>
              <a:rPr lang="ru-RU" sz="1600" b="1" dirty="0">
                <a:solidFill>
                  <a:srgbClr val="025373"/>
                </a:solidFill>
                <a:latin typeface="Calibri" panose="020F0502020204030204" pitchFamily="34" charset="0"/>
                <a:cs typeface="Calibri" panose="020F0502020204030204" pitchFamily="34" charset="0"/>
              </a:rPr>
              <a:t>Пример 2</a:t>
            </a:r>
            <a:r>
              <a:rPr lang="ru-RU" sz="1600" dirty="0">
                <a:solidFill>
                  <a:srgbClr val="025373"/>
                </a:solidFill>
                <a:latin typeface="Calibri" panose="020F0502020204030204" pitchFamily="34" charset="0"/>
                <a:cs typeface="Calibri" panose="020F0502020204030204" pitchFamily="34" charset="0"/>
              </a:rPr>
              <a:t>. Две российские организации "Альфа" и "Бета" заключили договор купли-продажи </a:t>
            </a:r>
            <a:r>
              <a:rPr lang="ru-RU" sz="1600" b="1" dirty="0">
                <a:solidFill>
                  <a:srgbClr val="025373"/>
                </a:solidFill>
                <a:latin typeface="Calibri" panose="020F0502020204030204" pitchFamily="34" charset="0"/>
                <a:cs typeface="Calibri" panose="020F0502020204030204" pitchFamily="34" charset="0"/>
              </a:rPr>
              <a:t>здания, находящегося в </a:t>
            </a:r>
            <a:r>
              <a:rPr lang="ru-RU" sz="1600" b="1" dirty="0" smtClean="0">
                <a:solidFill>
                  <a:srgbClr val="025373"/>
                </a:solidFill>
                <a:latin typeface="Calibri" panose="020F0502020204030204" pitchFamily="34" charset="0"/>
                <a:cs typeface="Calibri" panose="020F0502020204030204" pitchFamily="34" charset="0"/>
              </a:rPr>
              <a:t>Минске.</a:t>
            </a:r>
          </a:p>
          <a:p>
            <a:pPr marL="0" indent="361950" algn="just">
              <a:buNone/>
            </a:pPr>
            <a:r>
              <a:rPr lang="ru-RU" sz="1600" b="1" dirty="0" smtClean="0">
                <a:solidFill>
                  <a:srgbClr val="025373"/>
                </a:solidFill>
                <a:latin typeface="Calibri" panose="020F0502020204030204" pitchFamily="34" charset="0"/>
                <a:cs typeface="Calibri" panose="020F0502020204030204" pitchFamily="34" charset="0"/>
              </a:rPr>
              <a:t>Здание </a:t>
            </a:r>
            <a:r>
              <a:rPr lang="ru-RU" sz="1600" b="1" dirty="0">
                <a:solidFill>
                  <a:srgbClr val="025373"/>
                </a:solidFill>
                <a:latin typeface="Calibri" panose="020F0502020204030204" pitchFamily="34" charset="0"/>
                <a:cs typeface="Calibri" panose="020F0502020204030204" pitchFamily="34" charset="0"/>
              </a:rPr>
              <a:t>не находится на территории РФ</a:t>
            </a:r>
            <a:r>
              <a:rPr lang="ru-RU" sz="1600" dirty="0">
                <a:solidFill>
                  <a:srgbClr val="025373"/>
                </a:solidFill>
                <a:latin typeface="Calibri" panose="020F0502020204030204" pitchFamily="34" charset="0"/>
                <a:cs typeface="Calibri" panose="020F0502020204030204" pitchFamily="34" charset="0"/>
              </a:rPr>
              <a:t>. Местом реализации здания </a:t>
            </a:r>
            <a:r>
              <a:rPr lang="ru-RU" sz="1600" b="1" dirty="0">
                <a:solidFill>
                  <a:srgbClr val="025373"/>
                </a:solidFill>
                <a:latin typeface="Calibri" panose="020F0502020204030204" pitchFamily="34" charset="0"/>
                <a:cs typeface="Calibri" panose="020F0502020204030204" pitchFamily="34" charset="0"/>
              </a:rPr>
              <a:t>территория РФ не признается</a:t>
            </a:r>
            <a:r>
              <a:rPr lang="ru-RU" sz="1600" dirty="0">
                <a:solidFill>
                  <a:srgbClr val="025373"/>
                </a:solidFill>
                <a:latin typeface="Calibri" panose="020F0502020204030204" pitchFamily="34" charset="0"/>
                <a:cs typeface="Calibri" panose="020F0502020204030204" pitchFamily="34" charset="0"/>
              </a:rPr>
              <a:t>, поэтому реализация здания в Российской Федерации НДС не облагается;</a:t>
            </a:r>
          </a:p>
          <a:p>
            <a:pPr algn="just"/>
            <a:endParaRPr lang="ru-RU" sz="1600" dirty="0">
              <a:solidFill>
                <a:srgbClr val="025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9841096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9542"/>
            <a:ext cx="8229600" cy="857250"/>
          </a:xfrm>
        </p:spPr>
        <p:txBody>
          <a:bodyPr>
            <a:noAutofit/>
          </a:bodyPr>
          <a:lstStyle/>
          <a:p>
            <a:r>
              <a:rPr lang="ru-RU" sz="2200" b="1" dirty="0">
                <a:solidFill>
                  <a:srgbClr val="025373"/>
                </a:solidFill>
                <a:latin typeface="Calibri" panose="020F0502020204030204" pitchFamily="34" charset="0"/>
                <a:cs typeface="Calibri" panose="020F0502020204030204" pitchFamily="34" charset="0"/>
              </a:rPr>
              <a:t>Как определяется место реализации услуг по перевозке и транспортировке, а так же непосредственно связанных с ними услуг</a:t>
            </a:r>
            <a:r>
              <a:rPr lang="en-US" sz="2200" b="1" dirty="0">
                <a:solidFill>
                  <a:srgbClr val="025373"/>
                </a:solidFill>
                <a:latin typeface="Calibri" panose="020F0502020204030204" pitchFamily="34" charset="0"/>
                <a:cs typeface="Calibri" panose="020F0502020204030204" pitchFamily="34" charset="0"/>
              </a:rPr>
              <a:t>?</a:t>
            </a:r>
            <a:r>
              <a:rPr lang="ru-RU" sz="2200" dirty="0">
                <a:solidFill>
                  <a:srgbClr val="025373"/>
                </a:solidFill>
                <a:latin typeface="Calibri" panose="020F0502020204030204" pitchFamily="34" charset="0"/>
                <a:cs typeface="Calibri" panose="020F0502020204030204" pitchFamily="34" charset="0"/>
              </a:rPr>
              <a:t/>
            </a:r>
            <a:br>
              <a:rPr lang="ru-RU" sz="2200" dirty="0">
                <a:solidFill>
                  <a:srgbClr val="025373"/>
                </a:solidFill>
                <a:latin typeface="Calibri" panose="020F0502020204030204" pitchFamily="34" charset="0"/>
                <a:cs typeface="Calibri" panose="020F0502020204030204" pitchFamily="34" charset="0"/>
              </a:rPr>
            </a:br>
            <a:endParaRPr lang="ru-RU" sz="2200" dirty="0">
              <a:solidFill>
                <a:srgbClr val="025373"/>
              </a:solidFill>
              <a:latin typeface="Calibri" panose="020F0502020204030204" pitchFamily="34" charset="0"/>
              <a:cs typeface="Calibri" panose="020F0502020204030204" pitchFamily="34" charset="0"/>
            </a:endParaRPr>
          </a:p>
        </p:txBody>
      </p:sp>
      <p:sp>
        <p:nvSpPr>
          <p:cNvPr id="3" name="Объект 2"/>
          <p:cNvSpPr>
            <a:spLocks noGrp="1"/>
          </p:cNvSpPr>
          <p:nvPr>
            <p:ph idx="1"/>
          </p:nvPr>
        </p:nvSpPr>
        <p:spPr>
          <a:xfrm>
            <a:off x="642392" y="1491630"/>
            <a:ext cx="7859216" cy="3394472"/>
          </a:xfrm>
        </p:spPr>
        <p:txBody>
          <a:bodyPr>
            <a:normAutofit/>
          </a:bodyPr>
          <a:lstStyle/>
          <a:p>
            <a:pPr marL="0" indent="533400" algn="just">
              <a:buNone/>
            </a:pPr>
            <a:r>
              <a:rPr lang="ru-RU" sz="1600" b="1" dirty="0">
                <a:solidFill>
                  <a:srgbClr val="025373"/>
                </a:solidFill>
                <a:latin typeface="Calibri" panose="020F0502020204030204" pitchFamily="34" charset="0"/>
                <a:cs typeface="Calibri" panose="020F0502020204030204" pitchFamily="34" charset="0"/>
              </a:rPr>
              <a:t>Пример 11</a:t>
            </a:r>
            <a:r>
              <a:rPr lang="ru-RU" sz="1600" dirty="0">
                <a:solidFill>
                  <a:srgbClr val="025373"/>
                </a:solidFill>
                <a:latin typeface="Calibri" panose="020F0502020204030204" pitchFamily="34" charset="0"/>
                <a:cs typeface="Calibri" panose="020F0502020204030204" pitchFamily="34" charset="0"/>
              </a:rPr>
              <a:t>.Российская организация оказывает транспортные услуги по договору </a:t>
            </a:r>
            <a:r>
              <a:rPr lang="ru-RU" sz="1600" b="1" dirty="0">
                <a:solidFill>
                  <a:srgbClr val="025373"/>
                </a:solidFill>
                <a:latin typeface="Calibri" panose="020F0502020204030204" pitchFamily="34" charset="0"/>
                <a:cs typeface="Calibri" panose="020F0502020204030204" pitchFamily="34" charset="0"/>
              </a:rPr>
              <a:t>с заказчиком - иностранной организацией (не ЕАЭС)</a:t>
            </a:r>
            <a:r>
              <a:rPr lang="ru-RU" sz="1600" dirty="0">
                <a:solidFill>
                  <a:srgbClr val="025373"/>
                </a:solidFill>
                <a:latin typeface="Calibri" panose="020F0502020204030204" pitchFamily="34" charset="0"/>
                <a:cs typeface="Calibri" panose="020F0502020204030204" pitchFamily="34" charset="0"/>
              </a:rPr>
              <a:t>. </a:t>
            </a:r>
            <a:r>
              <a:rPr lang="ru-RU" sz="1600" b="1" dirty="0">
                <a:solidFill>
                  <a:srgbClr val="025373"/>
                </a:solidFill>
                <a:latin typeface="Calibri" panose="020F0502020204030204" pitchFamily="34" charset="0"/>
                <a:cs typeface="Calibri" panose="020F0502020204030204" pitchFamily="34" charset="0"/>
              </a:rPr>
              <a:t>Перевозка осуществляется полностью на территории Казахстана (Финляндии)</a:t>
            </a:r>
            <a:r>
              <a:rPr lang="ru-RU" sz="1600" dirty="0">
                <a:solidFill>
                  <a:srgbClr val="025373"/>
                </a:solidFill>
                <a:latin typeface="Calibri" panose="020F0502020204030204" pitchFamily="34" charset="0"/>
                <a:cs typeface="Calibri" panose="020F0502020204030204" pitchFamily="34" charset="0"/>
              </a:rPr>
              <a:t>(из точки </a:t>
            </a:r>
            <a:r>
              <a:rPr lang="ru-RU" sz="1600" b="1" dirty="0">
                <a:solidFill>
                  <a:srgbClr val="025373"/>
                </a:solidFill>
                <a:latin typeface="Calibri" panose="020F0502020204030204" pitchFamily="34" charset="0"/>
                <a:cs typeface="Calibri" panose="020F0502020204030204" pitchFamily="34" charset="0"/>
              </a:rPr>
              <a:t>А в точку Б внутри Казахстана (Финляндии)</a:t>
            </a:r>
            <a:r>
              <a:rPr lang="ru-RU" sz="1600" dirty="0">
                <a:solidFill>
                  <a:srgbClr val="025373"/>
                </a:solidFill>
                <a:latin typeface="Calibri" panose="020F0502020204030204" pitchFamily="34" charset="0"/>
                <a:cs typeface="Calibri" panose="020F0502020204030204" pitchFamily="34" charset="0"/>
              </a:rPr>
              <a:t>). </a:t>
            </a:r>
          </a:p>
          <a:p>
            <a:pPr marL="0" indent="533400" algn="just">
              <a:buNone/>
            </a:pPr>
            <a:r>
              <a:rPr lang="ru-RU" sz="1600" dirty="0">
                <a:solidFill>
                  <a:srgbClr val="025373"/>
                </a:solidFill>
                <a:latin typeface="Calibri" panose="020F0502020204030204" pitchFamily="34" charset="0"/>
                <a:cs typeface="Calibri" panose="020F0502020204030204" pitchFamily="34" charset="0"/>
              </a:rPr>
              <a:t>Местом реализации услуг по организации перевозок по территории Республики Казахстан (Финляндии), то есть </a:t>
            </a:r>
            <a:r>
              <a:rPr lang="ru-RU" sz="1600" b="1" dirty="0">
                <a:solidFill>
                  <a:srgbClr val="025373"/>
                </a:solidFill>
                <a:latin typeface="Calibri" panose="020F0502020204030204" pitchFamily="34" charset="0"/>
                <a:cs typeface="Calibri" panose="020F0502020204030204" pitchFamily="34" charset="0"/>
              </a:rPr>
              <a:t>между пунктами отправления и назначения, расположенными за пределами территории РФ</a:t>
            </a:r>
            <a:r>
              <a:rPr lang="ru-RU" sz="1600" dirty="0">
                <a:solidFill>
                  <a:srgbClr val="025373"/>
                </a:solidFill>
                <a:latin typeface="Calibri" panose="020F0502020204030204" pitchFamily="34" charset="0"/>
                <a:cs typeface="Calibri" panose="020F0502020204030204" pitchFamily="34" charset="0"/>
              </a:rPr>
              <a:t>, территория РФ </a:t>
            </a:r>
            <a:r>
              <a:rPr lang="ru-RU" sz="1600" b="1" dirty="0">
                <a:solidFill>
                  <a:srgbClr val="025373"/>
                </a:solidFill>
                <a:latin typeface="Calibri" panose="020F0502020204030204" pitchFamily="34" charset="0"/>
                <a:cs typeface="Calibri" panose="020F0502020204030204" pitchFamily="34" charset="0"/>
              </a:rPr>
              <a:t>не является </a:t>
            </a:r>
            <a:r>
              <a:rPr lang="ru-RU" sz="1600" dirty="0">
                <a:solidFill>
                  <a:srgbClr val="025373"/>
                </a:solidFill>
                <a:latin typeface="Calibri" panose="020F0502020204030204" pitchFamily="34" charset="0"/>
                <a:cs typeface="Calibri" panose="020F0502020204030204" pitchFamily="34" charset="0"/>
              </a:rPr>
              <a:t>и такие услуги не признаются объектом налогообложения по НДС.</a:t>
            </a:r>
          </a:p>
          <a:p>
            <a:pPr marL="51435" indent="0" algn="just">
              <a:buNone/>
            </a:pPr>
            <a:endParaRPr lang="ru-RU" sz="1600" dirty="0">
              <a:solidFill>
                <a:srgbClr val="025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5277616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48877"/>
            <a:ext cx="7848872" cy="857250"/>
          </a:xfrm>
        </p:spPr>
        <p:txBody>
          <a:bodyPr>
            <a:noAutofit/>
          </a:bodyPr>
          <a:lstStyle/>
          <a:p>
            <a:r>
              <a:rPr lang="ru-RU" sz="2200" b="1" dirty="0">
                <a:solidFill>
                  <a:srgbClr val="025373"/>
                </a:solidFill>
                <a:latin typeface="Calibri" panose="020F0502020204030204" pitchFamily="34" charset="0"/>
                <a:cs typeface="Calibri" panose="020F0502020204030204" pitchFamily="34" charset="0"/>
              </a:rPr>
              <a:t>Как определяется место реализации услуг по перевозке и транспортировке, а так же непосредственно связанных с ними услуг</a:t>
            </a:r>
            <a:r>
              <a:rPr lang="en-US" sz="2200" b="1" dirty="0">
                <a:solidFill>
                  <a:srgbClr val="025373"/>
                </a:solidFill>
                <a:latin typeface="Calibri" panose="020F0502020204030204" pitchFamily="34" charset="0"/>
                <a:cs typeface="Calibri" panose="020F0502020204030204" pitchFamily="34" charset="0"/>
              </a:rPr>
              <a:t>?</a:t>
            </a:r>
            <a:r>
              <a:rPr lang="ru-RU" sz="2200" dirty="0">
                <a:solidFill>
                  <a:srgbClr val="025373"/>
                </a:solidFill>
                <a:latin typeface="Calibri" panose="020F0502020204030204" pitchFamily="34" charset="0"/>
                <a:cs typeface="Calibri" panose="020F0502020204030204" pitchFamily="34" charset="0"/>
              </a:rPr>
              <a:t/>
            </a:r>
            <a:br>
              <a:rPr lang="ru-RU" sz="2200" dirty="0">
                <a:solidFill>
                  <a:srgbClr val="025373"/>
                </a:solidFill>
                <a:latin typeface="Calibri" panose="020F0502020204030204" pitchFamily="34" charset="0"/>
                <a:cs typeface="Calibri" panose="020F0502020204030204" pitchFamily="34" charset="0"/>
              </a:rPr>
            </a:br>
            <a:endParaRPr lang="ru-RU" sz="2200" dirty="0">
              <a:solidFill>
                <a:srgbClr val="025373"/>
              </a:solidFill>
              <a:latin typeface="Calibri" panose="020F0502020204030204" pitchFamily="34" charset="0"/>
              <a:cs typeface="Calibri" panose="020F0502020204030204" pitchFamily="34" charset="0"/>
            </a:endParaRPr>
          </a:p>
        </p:txBody>
      </p:sp>
      <p:sp>
        <p:nvSpPr>
          <p:cNvPr id="3" name="Объект 2"/>
          <p:cNvSpPr>
            <a:spLocks noGrp="1"/>
          </p:cNvSpPr>
          <p:nvPr>
            <p:ph idx="1"/>
          </p:nvPr>
        </p:nvSpPr>
        <p:spPr>
          <a:xfrm>
            <a:off x="539552" y="1635646"/>
            <a:ext cx="7848872" cy="3394472"/>
          </a:xfrm>
        </p:spPr>
        <p:txBody>
          <a:bodyPr>
            <a:normAutofit/>
          </a:bodyPr>
          <a:lstStyle/>
          <a:p>
            <a:pPr marL="0" indent="533400" algn="just">
              <a:buNone/>
            </a:pPr>
            <a:r>
              <a:rPr lang="ru-RU" sz="1600" b="1" dirty="0">
                <a:solidFill>
                  <a:srgbClr val="025373"/>
                </a:solidFill>
                <a:latin typeface="Calibri" panose="020F0502020204030204" pitchFamily="34" charset="0"/>
                <a:cs typeface="Calibri" panose="020F0502020204030204" pitchFamily="34" charset="0"/>
              </a:rPr>
              <a:t>Пример 12</a:t>
            </a:r>
            <a:r>
              <a:rPr lang="ru-RU" sz="1600" dirty="0">
                <a:solidFill>
                  <a:srgbClr val="025373"/>
                </a:solidFill>
                <a:latin typeface="Calibri" panose="020F0502020204030204" pitchFamily="34" charset="0"/>
                <a:cs typeface="Calibri" panose="020F0502020204030204" pitchFamily="34" charset="0"/>
              </a:rPr>
              <a:t>. Российской организации (заказчику)  оказывает транспортные услуги иностранная организация. </a:t>
            </a:r>
            <a:r>
              <a:rPr lang="ru-RU" sz="1600" b="1" dirty="0">
                <a:solidFill>
                  <a:srgbClr val="025373"/>
                </a:solidFill>
                <a:latin typeface="Calibri" panose="020F0502020204030204" pitchFamily="34" charset="0"/>
                <a:cs typeface="Calibri" panose="020F0502020204030204" pitchFamily="34" charset="0"/>
              </a:rPr>
              <a:t>Перевозка осуществляется полностью на территории Польши </a:t>
            </a:r>
            <a:r>
              <a:rPr lang="ru-RU" sz="1600" dirty="0">
                <a:solidFill>
                  <a:srgbClr val="025373"/>
                </a:solidFill>
                <a:latin typeface="Calibri" panose="020F0502020204030204" pitchFamily="34" charset="0"/>
                <a:cs typeface="Calibri" panose="020F0502020204030204" pitchFamily="34" charset="0"/>
              </a:rPr>
              <a:t>(из точки </a:t>
            </a:r>
            <a:r>
              <a:rPr lang="ru-RU" sz="1600" b="1" dirty="0">
                <a:solidFill>
                  <a:srgbClr val="025373"/>
                </a:solidFill>
                <a:latin typeface="Calibri" panose="020F0502020204030204" pitchFamily="34" charset="0"/>
                <a:cs typeface="Calibri" panose="020F0502020204030204" pitchFamily="34" charset="0"/>
              </a:rPr>
              <a:t>А в точку Б внутри Польши</a:t>
            </a:r>
            <a:r>
              <a:rPr lang="ru-RU" sz="1600" dirty="0">
                <a:solidFill>
                  <a:srgbClr val="025373"/>
                </a:solidFill>
                <a:latin typeface="Calibri" panose="020F0502020204030204" pitchFamily="34" charset="0"/>
                <a:cs typeface="Calibri" panose="020F0502020204030204" pitchFamily="34" charset="0"/>
              </a:rPr>
              <a:t>). Местом реализации услуг по организации перевозок по территории Польши, то есть </a:t>
            </a:r>
            <a:r>
              <a:rPr lang="ru-RU" sz="1600" b="1" dirty="0">
                <a:solidFill>
                  <a:srgbClr val="025373"/>
                </a:solidFill>
                <a:latin typeface="Calibri" panose="020F0502020204030204" pitchFamily="34" charset="0"/>
                <a:cs typeface="Calibri" panose="020F0502020204030204" pitchFamily="34" charset="0"/>
              </a:rPr>
              <a:t>между пунктами отправления и назначения, расположенными за пределами территории РФ</a:t>
            </a:r>
            <a:r>
              <a:rPr lang="ru-RU" sz="1600" dirty="0">
                <a:solidFill>
                  <a:srgbClr val="025373"/>
                </a:solidFill>
                <a:latin typeface="Calibri" panose="020F0502020204030204" pitchFamily="34" charset="0"/>
                <a:cs typeface="Calibri" panose="020F0502020204030204" pitchFamily="34" charset="0"/>
              </a:rPr>
              <a:t>, территория РФ не является и такие услуги не признаются объектом налогообложения по НДС. </a:t>
            </a:r>
          </a:p>
          <a:p>
            <a:pPr marL="0" indent="533400" algn="just">
              <a:buNone/>
            </a:pPr>
            <a:r>
              <a:rPr lang="ru-RU" sz="1600" dirty="0">
                <a:solidFill>
                  <a:srgbClr val="025373"/>
                </a:solidFill>
                <a:latin typeface="Calibri" panose="020F0502020204030204" pitchFamily="34" charset="0"/>
                <a:cs typeface="Calibri" panose="020F0502020204030204" pitchFamily="34" charset="0"/>
              </a:rPr>
              <a:t>Российская организация </a:t>
            </a:r>
            <a:r>
              <a:rPr lang="ru-RU" sz="1600" b="1" dirty="0">
                <a:solidFill>
                  <a:srgbClr val="025373"/>
                </a:solidFill>
                <a:latin typeface="Calibri" panose="020F0502020204030204" pitchFamily="34" charset="0"/>
                <a:cs typeface="Calibri" panose="020F0502020204030204" pitchFamily="34" charset="0"/>
              </a:rPr>
              <a:t>не признается налоговым агентом по НДС.</a:t>
            </a:r>
          </a:p>
          <a:p>
            <a:pPr algn="just"/>
            <a:endParaRPr lang="ru-RU" sz="4000" dirty="0">
              <a:solidFill>
                <a:srgbClr val="025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9894987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030" y="555526"/>
            <a:ext cx="7885940" cy="857250"/>
          </a:xfrm>
        </p:spPr>
        <p:txBody>
          <a:bodyPr>
            <a:noAutofit/>
          </a:bodyPr>
          <a:lstStyle/>
          <a:p>
            <a:r>
              <a:rPr lang="ru-RU" sz="2200" b="1" dirty="0">
                <a:solidFill>
                  <a:srgbClr val="025373"/>
                </a:solidFill>
                <a:latin typeface="Calibri" panose="020F0502020204030204" pitchFamily="34" charset="0"/>
                <a:cs typeface="Calibri" panose="020F0502020204030204" pitchFamily="34" charset="0"/>
              </a:rPr>
              <a:t>Как определяется место реализации услуг по перевозке и транспортировке, а так же непосредственно связанных с ними услуг</a:t>
            </a:r>
            <a:r>
              <a:rPr lang="en-US" sz="2200" b="1" dirty="0">
                <a:solidFill>
                  <a:srgbClr val="025373"/>
                </a:solidFill>
                <a:latin typeface="Calibri" panose="020F0502020204030204" pitchFamily="34" charset="0"/>
                <a:cs typeface="Calibri" panose="020F0502020204030204" pitchFamily="34" charset="0"/>
              </a:rPr>
              <a:t>?</a:t>
            </a:r>
            <a:r>
              <a:rPr lang="ru-RU" sz="2200" b="1" dirty="0">
                <a:solidFill>
                  <a:srgbClr val="025373"/>
                </a:solidFill>
                <a:latin typeface="Calibri" panose="020F0502020204030204" pitchFamily="34" charset="0"/>
                <a:cs typeface="Calibri" panose="020F0502020204030204" pitchFamily="34" charset="0"/>
              </a:rPr>
              <a:t/>
            </a:r>
            <a:br>
              <a:rPr lang="ru-RU" sz="2200" b="1" dirty="0">
                <a:solidFill>
                  <a:srgbClr val="025373"/>
                </a:solidFill>
                <a:latin typeface="Calibri" panose="020F0502020204030204" pitchFamily="34" charset="0"/>
                <a:cs typeface="Calibri" panose="020F0502020204030204" pitchFamily="34" charset="0"/>
              </a:rPr>
            </a:br>
            <a:endParaRPr lang="ru-RU" sz="2200" b="1" dirty="0">
              <a:solidFill>
                <a:srgbClr val="025373"/>
              </a:solidFill>
              <a:latin typeface="Calibri" panose="020F0502020204030204" pitchFamily="34" charset="0"/>
              <a:cs typeface="Calibri" panose="020F0502020204030204" pitchFamily="34" charset="0"/>
            </a:endParaRPr>
          </a:p>
        </p:txBody>
      </p:sp>
      <p:sp>
        <p:nvSpPr>
          <p:cNvPr id="3" name="Объект 2"/>
          <p:cNvSpPr>
            <a:spLocks noGrp="1"/>
          </p:cNvSpPr>
          <p:nvPr>
            <p:ph idx="1"/>
          </p:nvPr>
        </p:nvSpPr>
        <p:spPr>
          <a:xfrm>
            <a:off x="539552" y="1543049"/>
            <a:ext cx="7885939" cy="3394472"/>
          </a:xfrm>
        </p:spPr>
        <p:txBody>
          <a:bodyPr>
            <a:normAutofit/>
          </a:bodyPr>
          <a:lstStyle/>
          <a:p>
            <a:pPr marL="0" indent="533400" algn="just">
              <a:buNone/>
            </a:pPr>
            <a:r>
              <a:rPr lang="ru-RU" sz="1600" b="1" dirty="0">
                <a:solidFill>
                  <a:srgbClr val="025373"/>
                </a:solidFill>
                <a:latin typeface="Calibri" panose="020F0502020204030204" pitchFamily="34" charset="0"/>
                <a:cs typeface="Calibri" panose="020F0502020204030204" pitchFamily="34" charset="0"/>
              </a:rPr>
              <a:t>Пример 13</a:t>
            </a:r>
            <a:r>
              <a:rPr lang="ru-RU" sz="1600" dirty="0">
                <a:solidFill>
                  <a:srgbClr val="025373"/>
                </a:solidFill>
                <a:latin typeface="Calibri" panose="020F0502020204030204" pitchFamily="34" charset="0"/>
                <a:cs typeface="Calibri" panose="020F0502020204030204" pitchFamily="34" charset="0"/>
              </a:rPr>
              <a:t>. Российской организации (заказчику)  оказывает транспортные услуги иностранная организация  (исполнитель). </a:t>
            </a:r>
            <a:r>
              <a:rPr lang="ru-RU" sz="1600" b="1" dirty="0">
                <a:solidFill>
                  <a:srgbClr val="025373"/>
                </a:solidFill>
                <a:latin typeface="Calibri" panose="020F0502020204030204" pitchFamily="34" charset="0"/>
                <a:cs typeface="Calibri" panose="020F0502020204030204" pitchFamily="34" charset="0"/>
              </a:rPr>
              <a:t>Перевозка осуществляется с территории Польши на территорию РФ</a:t>
            </a:r>
            <a:r>
              <a:rPr lang="ru-RU" sz="1600" dirty="0">
                <a:solidFill>
                  <a:srgbClr val="025373"/>
                </a:solidFill>
                <a:latin typeface="Calibri" panose="020F0502020204030204" pitchFamily="34" charset="0"/>
                <a:cs typeface="Calibri" panose="020F0502020204030204" pitchFamily="34" charset="0"/>
              </a:rPr>
              <a:t>(из точки </a:t>
            </a:r>
            <a:r>
              <a:rPr lang="ru-RU" sz="1600" b="1" dirty="0">
                <a:solidFill>
                  <a:srgbClr val="025373"/>
                </a:solidFill>
                <a:latin typeface="Calibri" panose="020F0502020204030204" pitchFamily="34" charset="0"/>
                <a:cs typeface="Calibri" panose="020F0502020204030204" pitchFamily="34" charset="0"/>
              </a:rPr>
              <a:t>А (Гданьск) в точку Б (Москва))</a:t>
            </a:r>
            <a:r>
              <a:rPr lang="ru-RU" sz="1600" dirty="0">
                <a:solidFill>
                  <a:srgbClr val="025373"/>
                </a:solidFill>
                <a:latin typeface="Calibri" panose="020F0502020204030204" pitchFamily="34" charset="0"/>
                <a:cs typeface="Calibri" panose="020F0502020204030204" pitchFamily="34" charset="0"/>
              </a:rPr>
              <a:t>. Местом реализации услуг по организации перевозок с территории Польши на территорию РФ Россия не является и такие услуги не признаются объектом налогообложения по НДС. Российская организация не признается налоговым агентом по НДС.</a:t>
            </a:r>
          </a:p>
          <a:p>
            <a:pPr algn="just"/>
            <a:endParaRPr lang="ru-RU" sz="1600" dirty="0">
              <a:solidFill>
                <a:srgbClr val="025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41022773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62372"/>
            <a:ext cx="8229600" cy="857250"/>
          </a:xfrm>
        </p:spPr>
        <p:txBody>
          <a:bodyPr>
            <a:noAutofit/>
          </a:bodyPr>
          <a:lstStyle/>
          <a:p>
            <a:r>
              <a:rPr lang="ru-RU" sz="2200" b="1" dirty="0">
                <a:solidFill>
                  <a:srgbClr val="025373"/>
                </a:solidFill>
                <a:latin typeface="Calibri" panose="020F0502020204030204" pitchFamily="34" charset="0"/>
                <a:cs typeface="Calibri" panose="020F0502020204030204" pitchFamily="34" charset="0"/>
              </a:rPr>
              <a:t>Как определяется место реализации услуг по перевозке и транспортировке, а так же непосредственно связанных с ними услуг</a:t>
            </a:r>
            <a:r>
              <a:rPr lang="en-US" sz="2200" b="1" dirty="0">
                <a:solidFill>
                  <a:srgbClr val="025373"/>
                </a:solidFill>
                <a:latin typeface="Calibri" panose="020F0502020204030204" pitchFamily="34" charset="0"/>
                <a:cs typeface="Calibri" panose="020F0502020204030204" pitchFamily="34" charset="0"/>
              </a:rPr>
              <a:t>?</a:t>
            </a:r>
            <a:r>
              <a:rPr lang="ru-RU" sz="2200" b="1" dirty="0">
                <a:solidFill>
                  <a:srgbClr val="025373"/>
                </a:solidFill>
                <a:latin typeface="Calibri" panose="020F0502020204030204" pitchFamily="34" charset="0"/>
                <a:cs typeface="Calibri" panose="020F0502020204030204" pitchFamily="34" charset="0"/>
              </a:rPr>
              <a:t/>
            </a:r>
            <a:br>
              <a:rPr lang="ru-RU" sz="2200" b="1" dirty="0">
                <a:solidFill>
                  <a:srgbClr val="025373"/>
                </a:solidFill>
                <a:latin typeface="Calibri" panose="020F0502020204030204" pitchFamily="34" charset="0"/>
                <a:cs typeface="Calibri" panose="020F0502020204030204" pitchFamily="34" charset="0"/>
              </a:rPr>
            </a:br>
            <a:endParaRPr lang="ru-RU" sz="2200" dirty="0">
              <a:solidFill>
                <a:srgbClr val="025373"/>
              </a:solidFill>
              <a:latin typeface="Calibri" panose="020F0502020204030204" pitchFamily="34" charset="0"/>
              <a:cs typeface="Calibri" panose="020F0502020204030204" pitchFamily="34" charset="0"/>
            </a:endParaRPr>
          </a:p>
        </p:txBody>
      </p:sp>
      <p:sp>
        <p:nvSpPr>
          <p:cNvPr id="3" name="Объект 2"/>
          <p:cNvSpPr>
            <a:spLocks noGrp="1"/>
          </p:cNvSpPr>
          <p:nvPr>
            <p:ph idx="1"/>
          </p:nvPr>
        </p:nvSpPr>
        <p:spPr>
          <a:xfrm>
            <a:off x="539552" y="1419622"/>
            <a:ext cx="7931224" cy="3394472"/>
          </a:xfrm>
        </p:spPr>
        <p:txBody>
          <a:bodyPr>
            <a:normAutofit/>
          </a:bodyPr>
          <a:lstStyle/>
          <a:p>
            <a:pPr marL="0" indent="533400" algn="just">
              <a:buNone/>
            </a:pPr>
            <a:r>
              <a:rPr lang="ru-RU" sz="1600" b="1" dirty="0">
                <a:solidFill>
                  <a:srgbClr val="025373"/>
                </a:solidFill>
                <a:latin typeface="Calibri" panose="020F0502020204030204" pitchFamily="34" charset="0"/>
                <a:cs typeface="Calibri" panose="020F0502020204030204" pitchFamily="34" charset="0"/>
              </a:rPr>
              <a:t>Пример 14</a:t>
            </a:r>
            <a:r>
              <a:rPr lang="ru-RU" sz="1600" dirty="0">
                <a:solidFill>
                  <a:srgbClr val="025373"/>
                </a:solidFill>
                <a:latin typeface="Calibri" panose="020F0502020204030204" pitchFamily="34" charset="0"/>
                <a:cs typeface="Calibri" panose="020F0502020204030204" pitchFamily="34" charset="0"/>
              </a:rPr>
              <a:t>. Российской организации (заказчику)  оказывает транспортные услуги иностранная организация из Украины  (исполнитель). </a:t>
            </a:r>
            <a:r>
              <a:rPr lang="ru-RU" sz="1600" b="1" dirty="0">
                <a:solidFill>
                  <a:srgbClr val="025373"/>
                </a:solidFill>
                <a:latin typeface="Calibri" panose="020F0502020204030204" pitchFamily="34" charset="0"/>
                <a:cs typeface="Calibri" panose="020F0502020204030204" pitchFamily="34" charset="0"/>
              </a:rPr>
              <a:t>Перевозка осуществляется полностью по территории территорию РФ</a:t>
            </a:r>
            <a:r>
              <a:rPr lang="ru-RU" sz="1600" dirty="0">
                <a:solidFill>
                  <a:srgbClr val="025373"/>
                </a:solidFill>
                <a:latin typeface="Calibri" panose="020F0502020204030204" pitchFamily="34" charset="0"/>
                <a:cs typeface="Calibri" panose="020F0502020204030204" pitchFamily="34" charset="0"/>
              </a:rPr>
              <a:t>(из точки </a:t>
            </a:r>
            <a:r>
              <a:rPr lang="ru-RU" sz="1600" b="1" dirty="0">
                <a:solidFill>
                  <a:srgbClr val="025373"/>
                </a:solidFill>
                <a:latin typeface="Calibri" panose="020F0502020204030204" pitchFamily="34" charset="0"/>
                <a:cs typeface="Calibri" panose="020F0502020204030204" pitchFamily="34" charset="0"/>
              </a:rPr>
              <a:t>А (Белгород) в точку Б (Москва))</a:t>
            </a:r>
            <a:r>
              <a:rPr lang="ru-RU" sz="1600" dirty="0">
                <a:solidFill>
                  <a:srgbClr val="025373"/>
                </a:solidFill>
                <a:latin typeface="Calibri" panose="020F0502020204030204" pitchFamily="34" charset="0"/>
                <a:cs typeface="Calibri" panose="020F0502020204030204" pitchFamily="34" charset="0"/>
              </a:rPr>
              <a:t>. Местом реализации услуг по организации перевозок по территории РФ будет признаваться и такие услуги признаются объектом налогообложения по НДС. Российская организация признается налоговым агентом по НДС.</a:t>
            </a:r>
          </a:p>
          <a:p>
            <a:pPr algn="just"/>
            <a:endParaRPr lang="ru-RU" sz="1600" dirty="0">
              <a:solidFill>
                <a:srgbClr val="025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3403812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7534"/>
            <a:ext cx="8229600" cy="857250"/>
          </a:xfrm>
        </p:spPr>
        <p:txBody>
          <a:bodyPr>
            <a:noAutofit/>
          </a:bodyPr>
          <a:lstStyle/>
          <a:p>
            <a:r>
              <a:rPr lang="ru-RU" sz="2200" b="1" dirty="0">
                <a:solidFill>
                  <a:srgbClr val="025373"/>
                </a:solidFill>
                <a:latin typeface="Calibri" panose="020F0502020204030204" pitchFamily="34" charset="0"/>
                <a:cs typeface="Calibri" panose="020F0502020204030204" pitchFamily="34" charset="0"/>
              </a:rPr>
              <a:t>Как определяется место реализации услуг по перевозке и транспортировке, а так же непосредственно связанных с ними услуг</a:t>
            </a:r>
            <a:r>
              <a:rPr lang="en-US" sz="2200" b="1" dirty="0">
                <a:solidFill>
                  <a:srgbClr val="025373"/>
                </a:solidFill>
                <a:latin typeface="Calibri" panose="020F0502020204030204" pitchFamily="34" charset="0"/>
                <a:cs typeface="Calibri" panose="020F0502020204030204" pitchFamily="34" charset="0"/>
              </a:rPr>
              <a:t>?</a:t>
            </a:r>
            <a:r>
              <a:rPr lang="ru-RU" sz="2200" dirty="0">
                <a:solidFill>
                  <a:srgbClr val="025373"/>
                </a:solidFill>
                <a:latin typeface="Calibri" panose="020F0502020204030204" pitchFamily="34" charset="0"/>
                <a:cs typeface="Calibri" panose="020F0502020204030204" pitchFamily="34" charset="0"/>
              </a:rPr>
              <a:t/>
            </a:r>
            <a:br>
              <a:rPr lang="ru-RU" sz="2200" dirty="0">
                <a:solidFill>
                  <a:srgbClr val="025373"/>
                </a:solidFill>
                <a:latin typeface="Calibri" panose="020F0502020204030204" pitchFamily="34" charset="0"/>
                <a:cs typeface="Calibri" panose="020F0502020204030204" pitchFamily="34" charset="0"/>
              </a:rPr>
            </a:br>
            <a:endParaRPr lang="ru-RU" sz="2200" dirty="0">
              <a:solidFill>
                <a:srgbClr val="025373"/>
              </a:solidFill>
              <a:latin typeface="Calibri" panose="020F0502020204030204" pitchFamily="34" charset="0"/>
              <a:cs typeface="Calibri" panose="020F0502020204030204" pitchFamily="34" charset="0"/>
            </a:endParaRPr>
          </a:p>
        </p:txBody>
      </p:sp>
      <p:sp>
        <p:nvSpPr>
          <p:cNvPr id="3" name="Объект 2"/>
          <p:cNvSpPr>
            <a:spLocks noGrp="1"/>
          </p:cNvSpPr>
          <p:nvPr>
            <p:ph idx="1"/>
          </p:nvPr>
        </p:nvSpPr>
        <p:spPr>
          <a:xfrm>
            <a:off x="457200" y="1543049"/>
            <a:ext cx="8003232" cy="3394472"/>
          </a:xfrm>
        </p:spPr>
        <p:txBody>
          <a:bodyPr>
            <a:noAutofit/>
          </a:bodyPr>
          <a:lstStyle/>
          <a:p>
            <a:pPr marL="0" indent="533400" algn="just">
              <a:buNone/>
            </a:pPr>
            <a:r>
              <a:rPr lang="ru-RU" sz="1600" b="1" dirty="0">
                <a:solidFill>
                  <a:srgbClr val="025373"/>
                </a:solidFill>
                <a:latin typeface="Calibri" panose="020F0502020204030204" pitchFamily="34" charset="0"/>
                <a:cs typeface="Calibri" panose="020F0502020204030204" pitchFamily="34" charset="0"/>
              </a:rPr>
              <a:t>Пример 15. </a:t>
            </a:r>
            <a:r>
              <a:rPr lang="ru-RU" sz="1600" dirty="0">
                <a:solidFill>
                  <a:srgbClr val="025373"/>
                </a:solidFill>
                <a:latin typeface="Calibri" panose="020F0502020204030204" pitchFamily="34" charset="0"/>
                <a:cs typeface="Calibri" panose="020F0502020204030204" pitchFamily="34" charset="0"/>
              </a:rPr>
              <a:t>Российская организация оказывает транспортные услуги по договору с заказчиком - иностранной организацией (не ЕАЭС). Перевозка осуществляется </a:t>
            </a:r>
            <a:r>
              <a:rPr lang="ru-RU" sz="1600" b="1" dirty="0">
                <a:solidFill>
                  <a:srgbClr val="025373"/>
                </a:solidFill>
                <a:latin typeface="Calibri" panose="020F0502020204030204" pitchFamily="34" charset="0"/>
                <a:cs typeface="Calibri" panose="020F0502020204030204" pitchFamily="34" charset="0"/>
              </a:rPr>
              <a:t>с территории Польши на территорию РФ (из точки А (Польша) в точку Б (Москва)). </a:t>
            </a:r>
          </a:p>
          <a:p>
            <a:pPr marL="0" indent="533400" algn="just">
              <a:buNone/>
            </a:pPr>
            <a:r>
              <a:rPr lang="ru-RU" sz="1600" dirty="0">
                <a:solidFill>
                  <a:srgbClr val="025373"/>
                </a:solidFill>
                <a:latin typeface="Calibri" panose="020F0502020204030204" pitchFamily="34" charset="0"/>
                <a:cs typeface="Calibri" panose="020F0502020204030204" pitchFamily="34" charset="0"/>
              </a:rPr>
              <a:t>Местом реализации услуг по организации перевозок с территории иностранного (Польши) государства на территорию </a:t>
            </a:r>
            <a:r>
              <a:rPr lang="ru-RU" sz="1600" b="1" dirty="0">
                <a:solidFill>
                  <a:srgbClr val="025373"/>
                </a:solidFill>
                <a:latin typeface="Calibri" panose="020F0502020204030204" pitchFamily="34" charset="0"/>
                <a:cs typeface="Calibri" panose="020F0502020204030204" pitchFamily="34" charset="0"/>
              </a:rPr>
              <a:t>РФ(Москва) будет признаваться территория РФ</a:t>
            </a:r>
            <a:r>
              <a:rPr lang="ru-RU" sz="1600" dirty="0">
                <a:solidFill>
                  <a:srgbClr val="025373"/>
                </a:solidFill>
                <a:latin typeface="Calibri" panose="020F0502020204030204" pitchFamily="34" charset="0"/>
                <a:cs typeface="Calibri" panose="020F0502020204030204" pitchFamily="34" charset="0"/>
              </a:rPr>
              <a:t> и такие </a:t>
            </a:r>
            <a:r>
              <a:rPr lang="ru-RU" sz="1600" b="1" dirty="0">
                <a:solidFill>
                  <a:srgbClr val="025373"/>
                </a:solidFill>
                <a:latin typeface="Calibri" panose="020F0502020204030204" pitchFamily="34" charset="0"/>
                <a:cs typeface="Calibri" panose="020F0502020204030204" pitchFamily="34" charset="0"/>
              </a:rPr>
              <a:t>услуги признаются объектом налогообложения по НДС </a:t>
            </a:r>
            <a:r>
              <a:rPr lang="ru-RU" sz="1600" dirty="0">
                <a:solidFill>
                  <a:srgbClr val="025373"/>
                </a:solidFill>
                <a:latin typeface="Calibri" panose="020F0502020204030204" pitchFamily="34" charset="0"/>
                <a:cs typeface="Calibri" panose="020F0502020204030204" pitchFamily="34" charset="0"/>
              </a:rPr>
              <a:t>(применяется ставка 0%).</a:t>
            </a:r>
          </a:p>
          <a:p>
            <a:pPr marL="51435" indent="0" algn="just">
              <a:buNone/>
            </a:pPr>
            <a:endParaRPr lang="ru-RU" sz="1600" dirty="0">
              <a:solidFill>
                <a:srgbClr val="025373"/>
              </a:solidFill>
              <a:latin typeface="Calibri" panose="020F0502020204030204" pitchFamily="34" charset="0"/>
              <a:cs typeface="Calibri" panose="020F0502020204030204" pitchFamily="34" charset="0"/>
            </a:endParaRPr>
          </a:p>
          <a:p>
            <a:pPr marL="51435" indent="0" algn="just">
              <a:buNone/>
            </a:pPr>
            <a:endParaRPr lang="ru-RU" sz="1600" dirty="0">
              <a:solidFill>
                <a:srgbClr val="025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1920884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76031"/>
            <a:ext cx="7931224" cy="857250"/>
          </a:xfrm>
        </p:spPr>
        <p:txBody>
          <a:bodyPr>
            <a:noAutofit/>
          </a:bodyPr>
          <a:lstStyle/>
          <a:p>
            <a:r>
              <a:rPr lang="ru-RU" sz="2200" b="1" dirty="0">
                <a:solidFill>
                  <a:srgbClr val="025373"/>
                </a:solidFill>
                <a:latin typeface="Calibri" panose="020F0502020204030204" pitchFamily="34" charset="0"/>
                <a:cs typeface="Calibri" panose="020F0502020204030204" pitchFamily="34" charset="0"/>
              </a:rPr>
              <a:t>Как определяется место реализации услуг по перевозке и транспортировке, а так же непосредственно связанных с ними услуг</a:t>
            </a:r>
            <a:r>
              <a:rPr lang="ru-RU" sz="2200" dirty="0">
                <a:solidFill>
                  <a:srgbClr val="025373"/>
                </a:solidFill>
                <a:latin typeface="Calibri" panose="020F0502020204030204" pitchFamily="34" charset="0"/>
                <a:cs typeface="Calibri" panose="020F0502020204030204" pitchFamily="34" charset="0"/>
              </a:rPr>
              <a:t/>
            </a:r>
            <a:br>
              <a:rPr lang="ru-RU" sz="2200" dirty="0">
                <a:solidFill>
                  <a:srgbClr val="025373"/>
                </a:solidFill>
                <a:latin typeface="Calibri" panose="020F0502020204030204" pitchFamily="34" charset="0"/>
                <a:cs typeface="Calibri" panose="020F0502020204030204" pitchFamily="34" charset="0"/>
              </a:rPr>
            </a:br>
            <a:endParaRPr lang="ru-RU" sz="2200" dirty="0">
              <a:solidFill>
                <a:srgbClr val="025373"/>
              </a:solidFill>
              <a:latin typeface="Calibri" panose="020F0502020204030204" pitchFamily="34" charset="0"/>
              <a:cs typeface="Calibri" panose="020F0502020204030204" pitchFamily="34" charset="0"/>
            </a:endParaRPr>
          </a:p>
        </p:txBody>
      </p:sp>
      <p:sp>
        <p:nvSpPr>
          <p:cNvPr id="3" name="Объект 2"/>
          <p:cNvSpPr>
            <a:spLocks noGrp="1"/>
          </p:cNvSpPr>
          <p:nvPr>
            <p:ph idx="1"/>
          </p:nvPr>
        </p:nvSpPr>
        <p:spPr>
          <a:xfrm>
            <a:off x="606388" y="1419622"/>
            <a:ext cx="7931224" cy="3394472"/>
          </a:xfrm>
        </p:spPr>
        <p:txBody>
          <a:bodyPr>
            <a:normAutofit/>
          </a:bodyPr>
          <a:lstStyle/>
          <a:p>
            <a:pPr marL="0" indent="533400" algn="just">
              <a:buNone/>
            </a:pPr>
            <a:r>
              <a:rPr lang="ru-RU" sz="1600" b="1" dirty="0">
                <a:solidFill>
                  <a:srgbClr val="025373"/>
                </a:solidFill>
                <a:latin typeface="Calibri" panose="020F0502020204030204" pitchFamily="34" charset="0"/>
                <a:cs typeface="Calibri" panose="020F0502020204030204" pitchFamily="34" charset="0"/>
              </a:rPr>
              <a:t>Пример 16</a:t>
            </a:r>
            <a:r>
              <a:rPr lang="ru-RU" sz="1600" dirty="0">
                <a:solidFill>
                  <a:srgbClr val="025373"/>
                </a:solidFill>
                <a:latin typeface="Calibri" panose="020F0502020204030204" pitchFamily="34" charset="0"/>
                <a:cs typeface="Calibri" panose="020F0502020204030204" pitchFamily="34" charset="0"/>
              </a:rPr>
              <a:t>.</a:t>
            </a:r>
            <a:r>
              <a:rPr lang="en-US" sz="1600" dirty="0">
                <a:solidFill>
                  <a:srgbClr val="025373"/>
                </a:solidFill>
                <a:latin typeface="Calibri" panose="020F0502020204030204" pitchFamily="34" charset="0"/>
                <a:cs typeface="Calibri" panose="020F0502020204030204" pitchFamily="34" charset="0"/>
              </a:rPr>
              <a:t> </a:t>
            </a:r>
            <a:r>
              <a:rPr lang="ru-RU" sz="1600" dirty="0">
                <a:solidFill>
                  <a:srgbClr val="025373"/>
                </a:solidFill>
                <a:latin typeface="Calibri" panose="020F0502020204030204" pitchFamily="34" charset="0"/>
                <a:cs typeface="Calibri" panose="020F0502020204030204" pitchFamily="34" charset="0"/>
              </a:rPr>
              <a:t>Российская организация  оказывает транспортные услуги по договору </a:t>
            </a:r>
            <a:r>
              <a:rPr lang="ru-RU" sz="1600" b="1" dirty="0">
                <a:solidFill>
                  <a:srgbClr val="025373"/>
                </a:solidFill>
                <a:latin typeface="Calibri" panose="020F0502020204030204" pitchFamily="34" charset="0"/>
                <a:cs typeface="Calibri" panose="020F0502020204030204" pitchFamily="34" charset="0"/>
              </a:rPr>
              <a:t>с заказчиком – организацией из Казахстана</a:t>
            </a:r>
            <a:r>
              <a:rPr lang="ru-RU" sz="1600" dirty="0">
                <a:solidFill>
                  <a:srgbClr val="025373"/>
                </a:solidFill>
                <a:latin typeface="Calibri" panose="020F0502020204030204" pitchFamily="34" charset="0"/>
                <a:cs typeface="Calibri" panose="020F0502020204030204" pitchFamily="34" charset="0"/>
              </a:rPr>
              <a:t>. </a:t>
            </a:r>
            <a:r>
              <a:rPr lang="ru-RU" sz="1600" b="1" dirty="0">
                <a:solidFill>
                  <a:srgbClr val="025373"/>
                </a:solidFill>
                <a:latin typeface="Calibri" panose="020F0502020204030204" pitchFamily="34" charset="0"/>
                <a:cs typeface="Calibri" panose="020F0502020204030204" pitchFamily="34" charset="0"/>
              </a:rPr>
              <a:t>Перевозка осуществляется полностью на территории Казахстана </a:t>
            </a:r>
            <a:r>
              <a:rPr lang="ru-RU" sz="1600" dirty="0">
                <a:solidFill>
                  <a:srgbClr val="025373"/>
                </a:solidFill>
                <a:latin typeface="Calibri" panose="020F0502020204030204" pitchFamily="34" charset="0"/>
                <a:cs typeface="Calibri" panose="020F0502020204030204" pitchFamily="34" charset="0"/>
              </a:rPr>
              <a:t>(из точки </a:t>
            </a:r>
            <a:r>
              <a:rPr lang="ru-RU" sz="1600" b="1" dirty="0">
                <a:solidFill>
                  <a:srgbClr val="025373"/>
                </a:solidFill>
                <a:latin typeface="Calibri" panose="020F0502020204030204" pitchFamily="34" charset="0"/>
                <a:cs typeface="Calibri" panose="020F0502020204030204" pitchFamily="34" charset="0"/>
              </a:rPr>
              <a:t>А в точку Б внутри Казахстана</a:t>
            </a:r>
            <a:r>
              <a:rPr lang="ru-RU" sz="1600" dirty="0">
                <a:solidFill>
                  <a:srgbClr val="025373"/>
                </a:solidFill>
                <a:latin typeface="Calibri" panose="020F0502020204030204" pitchFamily="34" charset="0"/>
                <a:cs typeface="Calibri" panose="020F0502020204030204" pitchFamily="34" charset="0"/>
              </a:rPr>
              <a:t>). Местом реализации услуг по организации перевозок по территории Республики Казахстан, то есть </a:t>
            </a:r>
            <a:r>
              <a:rPr lang="ru-RU" sz="1600" b="1" dirty="0">
                <a:solidFill>
                  <a:srgbClr val="025373"/>
                </a:solidFill>
                <a:latin typeface="Calibri" panose="020F0502020204030204" pitchFamily="34" charset="0"/>
                <a:cs typeface="Calibri" panose="020F0502020204030204" pitchFamily="34" charset="0"/>
              </a:rPr>
              <a:t>между пунктами отправления и назначения, расположенными за пределами территории РФ</a:t>
            </a:r>
            <a:r>
              <a:rPr lang="ru-RU" sz="1600" dirty="0">
                <a:solidFill>
                  <a:srgbClr val="025373"/>
                </a:solidFill>
                <a:latin typeface="Calibri" panose="020F0502020204030204" pitchFamily="34" charset="0"/>
                <a:cs typeface="Calibri" panose="020F0502020204030204" pitchFamily="34" charset="0"/>
              </a:rPr>
              <a:t>, будет признаваться территория РФ и такие услуги признаются объектом налогообложения по НДС (ставка 20%).</a:t>
            </a:r>
          </a:p>
          <a:p>
            <a:pPr marL="51435" indent="0" algn="just">
              <a:buNone/>
            </a:pPr>
            <a:endParaRPr lang="ru-RU" sz="1600" dirty="0">
              <a:solidFill>
                <a:srgbClr val="025373"/>
              </a:solidFill>
              <a:latin typeface="Calibri" panose="020F0502020204030204" pitchFamily="34" charset="0"/>
              <a:cs typeface="Calibri" panose="020F0502020204030204" pitchFamily="34" charset="0"/>
            </a:endParaRPr>
          </a:p>
          <a:p>
            <a:pPr algn="just"/>
            <a:endParaRPr lang="ru-RU" sz="1600" dirty="0">
              <a:solidFill>
                <a:srgbClr val="025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4823383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7534"/>
            <a:ext cx="8229600" cy="857250"/>
          </a:xfrm>
        </p:spPr>
        <p:txBody>
          <a:bodyPr>
            <a:noAutofit/>
          </a:bodyPr>
          <a:lstStyle/>
          <a:p>
            <a:r>
              <a:rPr lang="ru-RU" sz="2200" b="1" dirty="0">
                <a:solidFill>
                  <a:srgbClr val="025373"/>
                </a:solidFill>
                <a:latin typeface="Calibri" panose="020F0502020204030204" pitchFamily="34" charset="0"/>
                <a:cs typeface="Calibri" panose="020F0502020204030204" pitchFamily="34" charset="0"/>
              </a:rPr>
              <a:t>Как определяется место реализации услуг по перевозке и транспортировке, а так же непосредственно связанных с ними услуг</a:t>
            </a:r>
            <a:r>
              <a:rPr lang="en-US" sz="2200" b="1" dirty="0">
                <a:solidFill>
                  <a:srgbClr val="025373"/>
                </a:solidFill>
                <a:latin typeface="Calibri" panose="020F0502020204030204" pitchFamily="34" charset="0"/>
                <a:cs typeface="Calibri" panose="020F0502020204030204" pitchFamily="34" charset="0"/>
              </a:rPr>
              <a:t>?</a:t>
            </a:r>
            <a:r>
              <a:rPr lang="ru-RU" sz="2200" dirty="0">
                <a:solidFill>
                  <a:srgbClr val="025373"/>
                </a:solidFill>
                <a:latin typeface="Calibri" panose="020F0502020204030204" pitchFamily="34" charset="0"/>
                <a:cs typeface="Calibri" panose="020F0502020204030204" pitchFamily="34" charset="0"/>
              </a:rPr>
              <a:t/>
            </a:r>
            <a:br>
              <a:rPr lang="ru-RU" sz="2200" dirty="0">
                <a:solidFill>
                  <a:srgbClr val="025373"/>
                </a:solidFill>
                <a:latin typeface="Calibri" panose="020F0502020204030204" pitchFamily="34" charset="0"/>
                <a:cs typeface="Calibri" panose="020F0502020204030204" pitchFamily="34" charset="0"/>
              </a:rPr>
            </a:br>
            <a:endParaRPr lang="ru-RU" sz="2200" dirty="0">
              <a:solidFill>
                <a:srgbClr val="025373"/>
              </a:solidFill>
              <a:latin typeface="Calibri" panose="020F0502020204030204" pitchFamily="34" charset="0"/>
              <a:cs typeface="Calibri" panose="020F0502020204030204" pitchFamily="34" charset="0"/>
            </a:endParaRPr>
          </a:p>
        </p:txBody>
      </p:sp>
      <p:sp>
        <p:nvSpPr>
          <p:cNvPr id="3" name="Объект 2"/>
          <p:cNvSpPr>
            <a:spLocks noGrp="1"/>
          </p:cNvSpPr>
          <p:nvPr>
            <p:ph idx="1"/>
          </p:nvPr>
        </p:nvSpPr>
        <p:spPr>
          <a:xfrm>
            <a:off x="611560" y="1531804"/>
            <a:ext cx="7920880" cy="3394472"/>
          </a:xfrm>
        </p:spPr>
        <p:txBody>
          <a:bodyPr>
            <a:noAutofit/>
          </a:bodyPr>
          <a:lstStyle/>
          <a:p>
            <a:pPr marL="0" indent="533400" algn="just">
              <a:buNone/>
            </a:pPr>
            <a:r>
              <a:rPr lang="ru-RU" sz="1600" b="1" dirty="0">
                <a:solidFill>
                  <a:srgbClr val="025373"/>
                </a:solidFill>
                <a:latin typeface="Calibri" panose="020F0502020204030204" pitchFamily="34" charset="0"/>
                <a:cs typeface="Calibri" panose="020F0502020204030204" pitchFamily="34" charset="0"/>
              </a:rPr>
              <a:t>Пример 17</a:t>
            </a:r>
            <a:r>
              <a:rPr lang="ru-RU" sz="1600" dirty="0">
                <a:solidFill>
                  <a:srgbClr val="025373"/>
                </a:solidFill>
                <a:latin typeface="Calibri" panose="020F0502020204030204" pitchFamily="34" charset="0"/>
                <a:cs typeface="Calibri" panose="020F0502020204030204" pitchFamily="34" charset="0"/>
              </a:rPr>
              <a:t>. Российская организация  оказывает транспортные услуги по договору </a:t>
            </a:r>
            <a:r>
              <a:rPr lang="ru-RU" sz="1600" b="1" dirty="0">
                <a:solidFill>
                  <a:srgbClr val="025373"/>
                </a:solidFill>
                <a:latin typeface="Calibri" panose="020F0502020204030204" pitchFamily="34" charset="0"/>
                <a:cs typeface="Calibri" panose="020F0502020204030204" pitchFamily="34" charset="0"/>
              </a:rPr>
              <a:t>с заказчиком – организацией из Казахстана.</a:t>
            </a:r>
            <a:r>
              <a:rPr lang="ru-RU" sz="1600" dirty="0">
                <a:solidFill>
                  <a:srgbClr val="025373"/>
                </a:solidFill>
                <a:latin typeface="Calibri" panose="020F0502020204030204" pitchFamily="34" charset="0"/>
                <a:cs typeface="Calibri" panose="020F0502020204030204" pitchFamily="34" charset="0"/>
              </a:rPr>
              <a:t> </a:t>
            </a:r>
          </a:p>
          <a:p>
            <a:pPr marL="0" indent="533400" algn="just">
              <a:buNone/>
            </a:pPr>
            <a:r>
              <a:rPr lang="ru-RU" sz="1600" dirty="0">
                <a:solidFill>
                  <a:srgbClr val="025373"/>
                </a:solidFill>
                <a:latin typeface="Calibri" panose="020F0502020204030204" pitchFamily="34" charset="0"/>
                <a:cs typeface="Calibri" panose="020F0502020204030204" pitchFamily="34" charset="0"/>
              </a:rPr>
              <a:t>Перевозка осуществляется из РФ в Казахстан (</a:t>
            </a:r>
            <a:r>
              <a:rPr lang="ru-RU" sz="1600" b="1" dirty="0">
                <a:solidFill>
                  <a:srgbClr val="025373"/>
                </a:solidFill>
                <a:latin typeface="Calibri" panose="020F0502020204030204" pitchFamily="34" charset="0"/>
                <a:cs typeface="Calibri" panose="020F0502020204030204" pitchFamily="34" charset="0"/>
              </a:rPr>
              <a:t>из точки А (Москва) в точку Б (Астана)</a:t>
            </a:r>
            <a:r>
              <a:rPr lang="ru-RU" sz="1600" dirty="0">
                <a:solidFill>
                  <a:srgbClr val="025373"/>
                </a:solidFill>
                <a:latin typeface="Calibri" panose="020F0502020204030204" pitchFamily="34" charset="0"/>
                <a:cs typeface="Calibri" panose="020F0502020204030204" pitchFamily="34" charset="0"/>
              </a:rPr>
              <a:t>.</a:t>
            </a:r>
          </a:p>
          <a:p>
            <a:pPr marL="0" indent="533400" algn="just">
              <a:buNone/>
            </a:pPr>
            <a:r>
              <a:rPr lang="ru-RU" sz="1600" dirty="0">
                <a:solidFill>
                  <a:srgbClr val="025373"/>
                </a:solidFill>
                <a:latin typeface="Calibri" panose="020F0502020204030204" pitchFamily="34" charset="0"/>
                <a:cs typeface="Calibri" panose="020F0502020204030204" pitchFamily="34" charset="0"/>
              </a:rPr>
              <a:t>Местом реализации услуг по организации перевозок с территории РФ на территорию Казахстана, будет признаваться территория РФ и такие </a:t>
            </a:r>
            <a:r>
              <a:rPr lang="ru-RU" sz="1600" b="1" dirty="0">
                <a:solidFill>
                  <a:srgbClr val="025373"/>
                </a:solidFill>
                <a:latin typeface="Calibri" panose="020F0502020204030204" pitchFamily="34" charset="0"/>
                <a:cs typeface="Calibri" panose="020F0502020204030204" pitchFamily="34" charset="0"/>
              </a:rPr>
              <a:t>услуги признаются объектом налогообложения по НДС (ставка 0%).</a:t>
            </a:r>
          </a:p>
          <a:p>
            <a:pPr algn="just"/>
            <a:endParaRPr lang="ru-RU" sz="1600" dirty="0">
              <a:solidFill>
                <a:srgbClr val="025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2793787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899592" y="624408"/>
            <a:ext cx="6729137" cy="38946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srcRect/>
          <a:stretch>
            <a:fillRect/>
          </a:stretch>
        </p:blipFill>
        <p:spPr bwMode="auto">
          <a:xfrm>
            <a:off x="6156176" y="2211710"/>
            <a:ext cx="288032" cy="172818"/>
          </a:xfrm>
          <a:prstGeom prst="rect">
            <a:avLst/>
          </a:prstGeom>
          <a:noFill/>
          <a:ln w="9525">
            <a:noFill/>
            <a:miter lim="800000"/>
            <a:headEnd/>
            <a:tailEnd/>
          </a:ln>
          <a:effectLst/>
        </p:spPr>
      </p:pic>
    </p:spTree>
    <p:extLst>
      <p:ext uri="{BB962C8B-B14F-4D97-AF65-F5344CB8AC3E}">
        <p14:creationId xmlns:p14="http://schemas.microsoft.com/office/powerpoint/2010/main" xmlns="" val="14495346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83518"/>
            <a:ext cx="8229600" cy="857250"/>
          </a:xfrm>
        </p:spPr>
        <p:txBody>
          <a:bodyPr>
            <a:noAutofit/>
          </a:bodyPr>
          <a:lstStyle/>
          <a:p>
            <a:r>
              <a:rPr lang="ru-RU" sz="2200" b="1" dirty="0">
                <a:solidFill>
                  <a:srgbClr val="025373"/>
                </a:solidFill>
                <a:latin typeface="Calibri" panose="020F0502020204030204" pitchFamily="34" charset="0"/>
                <a:cs typeface="Calibri" panose="020F0502020204030204" pitchFamily="34" charset="0"/>
              </a:rPr>
              <a:t>12.</a:t>
            </a:r>
            <a:r>
              <a:rPr lang="en-US" sz="2200" b="1" dirty="0">
                <a:solidFill>
                  <a:srgbClr val="025373"/>
                </a:solidFill>
                <a:latin typeface="Calibri" panose="020F0502020204030204" pitchFamily="34" charset="0"/>
                <a:cs typeface="Calibri" panose="020F0502020204030204" pitchFamily="34" charset="0"/>
              </a:rPr>
              <a:t> </a:t>
            </a:r>
            <a:r>
              <a:rPr lang="ru-RU" sz="2200" b="1" dirty="0">
                <a:solidFill>
                  <a:srgbClr val="025373"/>
                </a:solidFill>
                <a:latin typeface="Calibri" panose="020F0502020204030204" pitchFamily="34" charset="0"/>
                <a:cs typeface="Calibri" panose="020F0502020204030204" pitchFamily="34" charset="0"/>
              </a:rPr>
              <a:t>Порядок пересчета валютной выручки, в целях формирования налоговой базы по НДС</a:t>
            </a:r>
            <a:r>
              <a:rPr lang="en-US" sz="2200" b="1" dirty="0">
                <a:solidFill>
                  <a:srgbClr val="025373"/>
                </a:solidFill>
                <a:latin typeface="Calibri" panose="020F0502020204030204" pitchFamily="34" charset="0"/>
                <a:cs typeface="Calibri" panose="020F0502020204030204" pitchFamily="34" charset="0"/>
              </a:rPr>
              <a:t>.</a:t>
            </a:r>
            <a:r>
              <a:rPr lang="ru-RU" sz="2200" b="1" dirty="0">
                <a:solidFill>
                  <a:srgbClr val="025373"/>
                </a:solidFill>
                <a:latin typeface="Calibri" panose="020F0502020204030204" pitchFamily="34" charset="0"/>
                <a:cs typeface="Calibri" panose="020F0502020204030204" pitchFamily="34" charset="0"/>
              </a:rPr>
              <a:t/>
            </a:r>
            <a:br>
              <a:rPr lang="ru-RU" sz="2200" b="1" dirty="0">
                <a:solidFill>
                  <a:srgbClr val="025373"/>
                </a:solidFill>
                <a:latin typeface="Calibri" panose="020F0502020204030204" pitchFamily="34" charset="0"/>
                <a:cs typeface="Calibri" panose="020F0502020204030204" pitchFamily="34" charset="0"/>
              </a:rPr>
            </a:br>
            <a:endParaRPr lang="ru-RU" sz="2200" b="1" dirty="0">
              <a:solidFill>
                <a:srgbClr val="025373"/>
              </a:solidFill>
              <a:latin typeface="Calibri" panose="020F0502020204030204" pitchFamily="34" charset="0"/>
              <a:cs typeface="Calibri" panose="020F0502020204030204" pitchFamily="34" charset="0"/>
            </a:endParaRPr>
          </a:p>
        </p:txBody>
      </p:sp>
      <p:sp>
        <p:nvSpPr>
          <p:cNvPr id="3" name="Объект 2"/>
          <p:cNvSpPr>
            <a:spLocks noGrp="1"/>
          </p:cNvSpPr>
          <p:nvPr>
            <p:ph idx="1"/>
          </p:nvPr>
        </p:nvSpPr>
        <p:spPr>
          <a:xfrm>
            <a:off x="611560" y="1419622"/>
            <a:ext cx="7787208" cy="3394472"/>
          </a:xfrm>
        </p:spPr>
        <p:txBody>
          <a:bodyPr>
            <a:normAutofit/>
          </a:bodyPr>
          <a:lstStyle/>
          <a:p>
            <a:pPr marL="0" indent="533400" algn="just">
              <a:buNone/>
            </a:pPr>
            <a:r>
              <a:rPr lang="ru-RU" sz="1600" b="1" dirty="0">
                <a:solidFill>
                  <a:srgbClr val="025373"/>
                </a:solidFill>
                <a:latin typeface="Calibri" panose="020F0502020204030204" pitchFamily="34" charset="0"/>
                <a:cs typeface="Calibri" panose="020F0502020204030204" pitchFamily="34" charset="0"/>
              </a:rPr>
              <a:t>Пример 18. </a:t>
            </a:r>
            <a:r>
              <a:rPr lang="ru-RU" sz="1600" dirty="0">
                <a:solidFill>
                  <a:srgbClr val="025373"/>
                </a:solidFill>
                <a:latin typeface="Calibri" panose="020F0502020204030204" pitchFamily="34" charset="0"/>
                <a:cs typeface="Calibri" panose="020F0502020204030204" pitchFamily="34" charset="0"/>
              </a:rPr>
              <a:t>Организация "Альфа" по договору с иностранной фирмой выполняет ремонтные работы в здании, принадлежащем этой фирме. </a:t>
            </a:r>
          </a:p>
          <a:p>
            <a:pPr marL="0" indent="533400" algn="just">
              <a:buNone/>
            </a:pPr>
            <a:r>
              <a:rPr lang="ru-RU" sz="1600" dirty="0">
                <a:solidFill>
                  <a:srgbClr val="025373"/>
                </a:solidFill>
                <a:latin typeface="Calibri" panose="020F0502020204030204" pitchFamily="34" charset="0"/>
                <a:cs typeface="Calibri" panose="020F0502020204030204" pitchFamily="34" charset="0"/>
              </a:rPr>
              <a:t>Стоимость ремонтных работ - </a:t>
            </a:r>
            <a:r>
              <a:rPr lang="ru-RU" sz="1600" b="1" dirty="0">
                <a:solidFill>
                  <a:srgbClr val="025373"/>
                </a:solidFill>
                <a:latin typeface="Calibri" panose="020F0502020204030204" pitchFamily="34" charset="0"/>
                <a:cs typeface="Calibri" panose="020F0502020204030204" pitchFamily="34" charset="0"/>
              </a:rPr>
              <a:t>12 000 долл. США </a:t>
            </a:r>
            <a:r>
              <a:rPr lang="ru-RU" sz="1600" dirty="0">
                <a:solidFill>
                  <a:srgbClr val="025373"/>
                </a:solidFill>
                <a:latin typeface="Calibri" panose="020F0502020204030204" pitchFamily="34" charset="0"/>
                <a:cs typeface="Calibri" panose="020F0502020204030204" pitchFamily="34" charset="0"/>
              </a:rPr>
              <a:t>(в том числе НДС - 2000 долл. США).</a:t>
            </a:r>
          </a:p>
          <a:p>
            <a:pPr marL="0" indent="533400" algn="just">
              <a:buNone/>
            </a:pPr>
            <a:r>
              <a:rPr lang="ru-RU" sz="1600" dirty="0">
                <a:solidFill>
                  <a:srgbClr val="025373"/>
                </a:solidFill>
                <a:latin typeface="Calibri" panose="020F0502020204030204" pitchFamily="34" charset="0"/>
                <a:cs typeface="Calibri" panose="020F0502020204030204" pitchFamily="34" charset="0"/>
              </a:rPr>
              <a:t> Иностранная фирма </a:t>
            </a:r>
            <a:r>
              <a:rPr lang="ru-RU" sz="1600" b="1" dirty="0">
                <a:solidFill>
                  <a:srgbClr val="025373"/>
                </a:solidFill>
                <a:latin typeface="Calibri" panose="020F0502020204030204" pitchFamily="34" charset="0"/>
                <a:cs typeface="Calibri" panose="020F0502020204030204" pitchFamily="34" charset="0"/>
              </a:rPr>
              <a:t>оплатила работы авансом, перечислив 12 000 долл. </a:t>
            </a:r>
            <a:r>
              <a:rPr lang="ru-RU" sz="1600" dirty="0">
                <a:solidFill>
                  <a:srgbClr val="025373"/>
                </a:solidFill>
                <a:latin typeface="Calibri" panose="020F0502020204030204" pitchFamily="34" charset="0"/>
                <a:cs typeface="Calibri" panose="020F0502020204030204" pitchFamily="34" charset="0"/>
              </a:rPr>
              <a:t>США на валютный счет организации в январе 2020 г. </a:t>
            </a:r>
            <a:r>
              <a:rPr lang="ru-RU" sz="1600" b="1" dirty="0">
                <a:solidFill>
                  <a:srgbClr val="025373"/>
                </a:solidFill>
                <a:latin typeface="Calibri" panose="020F0502020204030204" pitchFamily="34" charset="0"/>
                <a:cs typeface="Calibri" panose="020F0502020204030204" pitchFamily="34" charset="0"/>
              </a:rPr>
              <a:t>Курс ЦБ РФ на дату поступления средств</a:t>
            </a:r>
            <a:r>
              <a:rPr lang="ru-RU" sz="1600" dirty="0">
                <a:solidFill>
                  <a:srgbClr val="025373"/>
                </a:solidFill>
                <a:latin typeface="Calibri" panose="020F0502020204030204" pitchFamily="34" charset="0"/>
                <a:cs typeface="Calibri" panose="020F0502020204030204" pitchFamily="34" charset="0"/>
              </a:rPr>
              <a:t> (январь 2020 г.) составил </a:t>
            </a:r>
            <a:r>
              <a:rPr lang="ru-RU" sz="1600" b="1" dirty="0">
                <a:solidFill>
                  <a:srgbClr val="025373"/>
                </a:solidFill>
                <a:latin typeface="Calibri" panose="020F0502020204030204" pitchFamily="34" charset="0"/>
                <a:cs typeface="Calibri" panose="020F0502020204030204" pitchFamily="34" charset="0"/>
              </a:rPr>
              <a:t>77 руб. за доллар.</a:t>
            </a:r>
          </a:p>
          <a:p>
            <a:pPr marL="0" indent="533400" algn="just">
              <a:buNone/>
            </a:pPr>
            <a:r>
              <a:rPr lang="ru-RU" sz="1600" b="1" dirty="0">
                <a:solidFill>
                  <a:srgbClr val="025373"/>
                </a:solidFill>
                <a:latin typeface="Calibri" panose="020F0502020204030204" pitchFamily="34" charset="0"/>
                <a:cs typeface="Calibri" panose="020F0502020204030204" pitchFamily="34" charset="0"/>
              </a:rPr>
              <a:t>Акт </a:t>
            </a:r>
            <a:r>
              <a:rPr lang="ru-RU" sz="1600" dirty="0">
                <a:solidFill>
                  <a:srgbClr val="025373"/>
                </a:solidFill>
                <a:latin typeface="Calibri" panose="020F0502020204030204" pitchFamily="34" charset="0"/>
                <a:cs typeface="Calibri" panose="020F0502020204030204" pitchFamily="34" charset="0"/>
              </a:rPr>
              <a:t>сдачи-приемки работ подписан сторонами в </a:t>
            </a:r>
            <a:r>
              <a:rPr lang="ru-RU" sz="1600" b="1" dirty="0">
                <a:solidFill>
                  <a:srgbClr val="025373"/>
                </a:solidFill>
                <a:latin typeface="Calibri" panose="020F0502020204030204" pitchFamily="34" charset="0"/>
                <a:cs typeface="Calibri" panose="020F0502020204030204" pitchFamily="34" charset="0"/>
              </a:rPr>
              <a:t>марте 2020 г</a:t>
            </a:r>
            <a:r>
              <a:rPr lang="ru-RU" sz="1600" dirty="0">
                <a:solidFill>
                  <a:srgbClr val="025373"/>
                </a:solidFill>
                <a:latin typeface="Calibri" panose="020F0502020204030204" pitchFamily="34" charset="0"/>
                <a:cs typeface="Calibri" panose="020F0502020204030204" pitchFamily="34" charset="0"/>
              </a:rPr>
              <a:t>. Курс ЦБ РФ на дату подписания акта составил </a:t>
            </a:r>
            <a:r>
              <a:rPr lang="ru-RU" sz="1600" b="1" dirty="0">
                <a:solidFill>
                  <a:srgbClr val="025373"/>
                </a:solidFill>
                <a:latin typeface="Calibri" panose="020F0502020204030204" pitchFamily="34" charset="0"/>
                <a:cs typeface="Calibri" panose="020F0502020204030204" pitchFamily="34" charset="0"/>
              </a:rPr>
              <a:t>70 руб. за доллар</a:t>
            </a:r>
          </a:p>
          <a:p>
            <a:pPr algn="just"/>
            <a:endParaRPr lang="ru-RU" sz="1600" b="1" dirty="0">
              <a:solidFill>
                <a:srgbClr val="025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6950062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874514"/>
            <a:ext cx="7920880" cy="3394472"/>
          </a:xfrm>
        </p:spPr>
        <p:txBody>
          <a:bodyPr>
            <a:noAutofit/>
          </a:bodyPr>
          <a:lstStyle/>
          <a:p>
            <a:pPr marL="0" indent="533400" algn="just">
              <a:buNone/>
            </a:pPr>
            <a:r>
              <a:rPr lang="ru-RU" sz="1600" dirty="0">
                <a:solidFill>
                  <a:srgbClr val="025373"/>
                </a:solidFill>
                <a:latin typeface="Calibri" panose="020F0502020204030204" pitchFamily="34" charset="0"/>
                <a:cs typeface="Calibri" panose="020F0502020204030204" pitchFamily="34" charset="0"/>
              </a:rPr>
              <a:t>В момент получения аванса организация "Альфа" должна исчислить и уплатить в бюджет НДС с аванса. Сумма аванса пересчитывается в рубли на дату поступления средств на валютный счет организации. </a:t>
            </a:r>
          </a:p>
          <a:p>
            <a:pPr marL="0" indent="533400" algn="just">
              <a:buNone/>
            </a:pPr>
            <a:r>
              <a:rPr lang="ru-RU" sz="1600" dirty="0">
                <a:solidFill>
                  <a:srgbClr val="025373"/>
                </a:solidFill>
                <a:latin typeface="Calibri" panose="020F0502020204030204" pitchFamily="34" charset="0"/>
                <a:cs typeface="Calibri" panose="020F0502020204030204" pitchFamily="34" charset="0"/>
              </a:rPr>
              <a:t>Сумма аванса в рублях - </a:t>
            </a:r>
            <a:r>
              <a:rPr lang="ru-RU" sz="1600" b="1" dirty="0">
                <a:solidFill>
                  <a:srgbClr val="025373"/>
                </a:solidFill>
                <a:latin typeface="Calibri" panose="020F0502020204030204" pitchFamily="34" charset="0"/>
                <a:cs typeface="Calibri" panose="020F0502020204030204" pitchFamily="34" charset="0"/>
              </a:rPr>
              <a:t>924 000 руб. (12 000 долл. x 77 руб./долл.). Сумма НДС, исчисленная с аванса, - 154 000 руб. (924 000 руб. : 120 </a:t>
            </a:r>
            <a:r>
              <a:rPr lang="ru-RU" sz="1600" b="1" dirty="0" err="1">
                <a:solidFill>
                  <a:srgbClr val="025373"/>
                </a:solidFill>
                <a:latin typeface="Calibri" panose="020F0502020204030204" pitchFamily="34" charset="0"/>
                <a:cs typeface="Calibri" panose="020F0502020204030204" pitchFamily="34" charset="0"/>
              </a:rPr>
              <a:t>x</a:t>
            </a:r>
            <a:r>
              <a:rPr lang="ru-RU" sz="1600" b="1" dirty="0">
                <a:solidFill>
                  <a:srgbClr val="025373"/>
                </a:solidFill>
                <a:latin typeface="Calibri" panose="020F0502020204030204" pitchFamily="34" charset="0"/>
                <a:cs typeface="Calibri" panose="020F0502020204030204" pitchFamily="34" charset="0"/>
              </a:rPr>
              <a:t> 20).</a:t>
            </a:r>
          </a:p>
          <a:p>
            <a:pPr marL="0" indent="533400" algn="just">
              <a:buNone/>
            </a:pPr>
            <a:r>
              <a:rPr lang="ru-RU" sz="1600" dirty="0">
                <a:solidFill>
                  <a:srgbClr val="025373"/>
                </a:solidFill>
                <a:latin typeface="Calibri" panose="020F0502020204030204" pitchFamily="34" charset="0"/>
                <a:cs typeface="Calibri" panose="020F0502020204030204" pitchFamily="34" charset="0"/>
              </a:rPr>
              <a:t>По факту выполнения работ выручка от реализации ремонтных работ </a:t>
            </a:r>
            <a:r>
              <a:rPr lang="ru-RU" sz="1600" b="1" dirty="0">
                <a:solidFill>
                  <a:srgbClr val="025373"/>
                </a:solidFill>
                <a:latin typeface="Calibri" panose="020F0502020204030204" pitchFamily="34" charset="0"/>
                <a:cs typeface="Calibri" panose="020F0502020204030204" pitchFamily="34" charset="0"/>
              </a:rPr>
              <a:t>для целей исчисления НДС </a:t>
            </a:r>
            <a:r>
              <a:rPr lang="ru-RU" sz="1600" dirty="0">
                <a:solidFill>
                  <a:srgbClr val="025373"/>
                </a:solidFill>
                <a:latin typeface="Calibri" panose="020F0502020204030204" pitchFamily="34" charset="0"/>
                <a:cs typeface="Calibri" panose="020F0502020204030204" pitchFamily="34" charset="0"/>
              </a:rPr>
              <a:t>пересчитывается в рубли по курсу ЦБ РФ на дату подписания акта сдачи-приемки работ. </a:t>
            </a:r>
          </a:p>
          <a:p>
            <a:pPr marL="0" indent="533400" algn="just">
              <a:buNone/>
            </a:pPr>
            <a:r>
              <a:rPr lang="ru-RU" sz="1600" b="1" dirty="0">
                <a:solidFill>
                  <a:srgbClr val="025373"/>
                </a:solidFill>
                <a:latin typeface="Calibri" panose="020F0502020204030204" pitchFamily="34" charset="0"/>
                <a:cs typeface="Calibri" panose="020F0502020204030204" pitchFamily="34" charset="0"/>
              </a:rPr>
              <a:t>Сумма выручки в рублях составит 840 000 руб. (12 000 долл. x 70 руб./долл.), а сумма НДС, подлежащая уплате в бюджет со стоимости выполненных работ, - 140 000 руб. (840 000 руб. : 120 </a:t>
            </a:r>
            <a:r>
              <a:rPr lang="ru-RU" sz="1600" b="1" dirty="0" err="1">
                <a:solidFill>
                  <a:srgbClr val="025373"/>
                </a:solidFill>
                <a:latin typeface="Calibri" panose="020F0502020204030204" pitchFamily="34" charset="0"/>
                <a:cs typeface="Calibri" panose="020F0502020204030204" pitchFamily="34" charset="0"/>
              </a:rPr>
              <a:t>x</a:t>
            </a:r>
            <a:r>
              <a:rPr lang="ru-RU" sz="1600" b="1" dirty="0">
                <a:solidFill>
                  <a:srgbClr val="025373"/>
                </a:solidFill>
                <a:latin typeface="Calibri" panose="020F0502020204030204" pitchFamily="34" charset="0"/>
                <a:cs typeface="Calibri" panose="020F0502020204030204" pitchFamily="34" charset="0"/>
              </a:rPr>
              <a:t> 20).</a:t>
            </a:r>
          </a:p>
          <a:p>
            <a:pPr marL="0" indent="533400" algn="just">
              <a:buNone/>
            </a:pPr>
            <a:r>
              <a:rPr lang="ru-RU" sz="1600" dirty="0">
                <a:solidFill>
                  <a:srgbClr val="025373"/>
                </a:solidFill>
                <a:latin typeface="Calibri" panose="020F0502020204030204" pitchFamily="34" charset="0"/>
                <a:cs typeface="Calibri" panose="020F0502020204030204" pitchFamily="34" charset="0"/>
              </a:rPr>
              <a:t>При этом после подписания акта организация предъявляет </a:t>
            </a:r>
            <a:r>
              <a:rPr lang="ru-RU" sz="1600" b="1" dirty="0">
                <a:solidFill>
                  <a:srgbClr val="025373"/>
                </a:solidFill>
                <a:latin typeface="Calibri" panose="020F0502020204030204" pitchFamily="34" charset="0"/>
                <a:cs typeface="Calibri" panose="020F0502020204030204" pitchFamily="34" charset="0"/>
              </a:rPr>
              <a:t>к вычету НДС</a:t>
            </a:r>
            <a:r>
              <a:rPr lang="ru-RU" sz="1600" dirty="0">
                <a:solidFill>
                  <a:srgbClr val="025373"/>
                </a:solidFill>
                <a:latin typeface="Calibri" panose="020F0502020204030204" pitchFamily="34" charset="0"/>
                <a:cs typeface="Calibri" panose="020F0502020204030204" pitchFamily="34" charset="0"/>
              </a:rPr>
              <a:t>, исчисленный с суммы аванса, - </a:t>
            </a:r>
            <a:r>
              <a:rPr lang="ru-RU" sz="1600" b="1" dirty="0">
                <a:solidFill>
                  <a:srgbClr val="025373"/>
                </a:solidFill>
                <a:latin typeface="Calibri" panose="020F0502020204030204" pitchFamily="34" charset="0"/>
                <a:cs typeface="Calibri" panose="020F0502020204030204" pitchFamily="34" charset="0"/>
              </a:rPr>
              <a:t>154 000 руб.</a:t>
            </a:r>
          </a:p>
          <a:p>
            <a:pPr algn="just"/>
            <a:endParaRPr lang="ru-RU" sz="1600" dirty="0">
              <a:solidFill>
                <a:srgbClr val="025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637586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200" b="1" dirty="0">
                <a:solidFill>
                  <a:srgbClr val="025373"/>
                </a:solidFill>
                <a:latin typeface="Calibri" panose="020F0502020204030204" pitchFamily="34" charset="0"/>
                <a:cs typeface="Calibri" panose="020F0502020204030204" pitchFamily="34" charset="0"/>
              </a:rPr>
              <a:t>2.</a:t>
            </a:r>
            <a:r>
              <a:rPr lang="en-US" sz="2200" b="1" dirty="0">
                <a:solidFill>
                  <a:srgbClr val="025373"/>
                </a:solidFill>
                <a:latin typeface="Calibri" panose="020F0502020204030204" pitchFamily="34" charset="0"/>
                <a:cs typeface="Calibri" panose="020F0502020204030204" pitchFamily="34" charset="0"/>
              </a:rPr>
              <a:t> </a:t>
            </a:r>
            <a:r>
              <a:rPr lang="ru-RU" sz="2200" b="1" dirty="0">
                <a:solidFill>
                  <a:srgbClr val="025373"/>
                </a:solidFill>
                <a:latin typeface="Calibri" panose="020F0502020204030204" pitchFamily="34" charset="0"/>
                <a:cs typeface="Calibri" panose="020F0502020204030204" pitchFamily="34" charset="0"/>
              </a:rPr>
              <a:t>Как определить место реализации товаров?</a:t>
            </a:r>
            <a:br>
              <a:rPr lang="ru-RU" sz="2200" b="1" dirty="0">
                <a:solidFill>
                  <a:srgbClr val="025373"/>
                </a:solidFill>
                <a:latin typeface="Calibri" panose="020F0502020204030204" pitchFamily="34" charset="0"/>
                <a:cs typeface="Calibri" panose="020F0502020204030204" pitchFamily="34" charset="0"/>
              </a:rPr>
            </a:br>
            <a:endParaRPr lang="ru-RU" sz="2200" b="1" dirty="0">
              <a:solidFill>
                <a:srgbClr val="025373"/>
              </a:solidFill>
              <a:latin typeface="Calibri" panose="020F0502020204030204" pitchFamily="34" charset="0"/>
              <a:cs typeface="Calibri" panose="020F0502020204030204" pitchFamily="34" charset="0"/>
            </a:endParaRPr>
          </a:p>
        </p:txBody>
      </p:sp>
      <p:sp>
        <p:nvSpPr>
          <p:cNvPr id="3" name="Объект 2"/>
          <p:cNvSpPr>
            <a:spLocks noGrp="1"/>
          </p:cNvSpPr>
          <p:nvPr>
            <p:ph idx="1"/>
          </p:nvPr>
        </p:nvSpPr>
        <p:spPr>
          <a:xfrm>
            <a:off x="458027" y="1131590"/>
            <a:ext cx="7931224" cy="3394472"/>
          </a:xfrm>
        </p:spPr>
        <p:txBody>
          <a:bodyPr>
            <a:noAutofit/>
          </a:bodyPr>
          <a:lstStyle/>
          <a:p>
            <a:pPr marL="0" indent="361950" algn="just">
              <a:buNone/>
            </a:pPr>
            <a:r>
              <a:rPr lang="ru-RU" sz="1600" b="1" dirty="0">
                <a:solidFill>
                  <a:srgbClr val="025373"/>
                </a:solidFill>
                <a:latin typeface="Calibri" panose="020F0502020204030204" pitchFamily="34" charset="0"/>
                <a:cs typeface="Calibri" panose="020F0502020204030204" pitchFamily="34" charset="0"/>
              </a:rPr>
              <a:t>Пример 3.</a:t>
            </a:r>
            <a:r>
              <a:rPr lang="ru-RU" sz="1600" dirty="0">
                <a:solidFill>
                  <a:srgbClr val="025373"/>
                </a:solidFill>
                <a:latin typeface="Calibri" panose="020F0502020204030204" pitchFamily="34" charset="0"/>
                <a:cs typeface="Calibri" panose="020F0502020204030204" pitchFamily="34" charset="0"/>
              </a:rPr>
              <a:t> Российская организация "Альфа" </a:t>
            </a:r>
            <a:r>
              <a:rPr lang="ru-RU" sz="1600" b="1" dirty="0">
                <a:solidFill>
                  <a:srgbClr val="025373"/>
                </a:solidFill>
                <a:latin typeface="Calibri" panose="020F0502020204030204" pitchFamily="34" charset="0"/>
                <a:cs typeface="Calibri" panose="020F0502020204030204" pitchFamily="34" charset="0"/>
              </a:rPr>
              <a:t>приобрела на территории Китая </a:t>
            </a:r>
            <a:r>
              <a:rPr lang="ru-RU" sz="1600" dirty="0">
                <a:solidFill>
                  <a:srgbClr val="025373"/>
                </a:solidFill>
                <a:latin typeface="Calibri" panose="020F0502020204030204" pitchFamily="34" charset="0"/>
                <a:cs typeface="Calibri" panose="020F0502020204030204" pitchFamily="34" charset="0"/>
              </a:rPr>
              <a:t> партию товаров. </a:t>
            </a:r>
            <a:r>
              <a:rPr lang="ru-RU" sz="1600" b="1" dirty="0">
                <a:solidFill>
                  <a:srgbClr val="025373"/>
                </a:solidFill>
                <a:latin typeface="Calibri" panose="020F0502020204030204" pitchFamily="34" charset="0"/>
                <a:cs typeface="Calibri" panose="020F0502020204030204" pitchFamily="34" charset="0"/>
              </a:rPr>
              <a:t>Не вывозя </a:t>
            </a:r>
            <a:r>
              <a:rPr lang="ru-RU" sz="1600" dirty="0">
                <a:solidFill>
                  <a:srgbClr val="025373"/>
                </a:solidFill>
                <a:latin typeface="Calibri" panose="020F0502020204030204" pitchFamily="34" charset="0"/>
                <a:cs typeface="Calibri" panose="020F0502020204030204" pitchFamily="34" charset="0"/>
              </a:rPr>
              <a:t>товары за пределы Китая, организация "Альфа" </a:t>
            </a:r>
            <a:r>
              <a:rPr lang="ru-RU" sz="1600" b="1" dirty="0">
                <a:solidFill>
                  <a:srgbClr val="025373"/>
                </a:solidFill>
                <a:latin typeface="Calibri" panose="020F0502020204030204" pitchFamily="34" charset="0"/>
                <a:cs typeface="Calibri" panose="020F0502020204030204" pitchFamily="34" charset="0"/>
              </a:rPr>
              <a:t>продала их российскому </a:t>
            </a:r>
            <a:r>
              <a:rPr lang="ru-RU" sz="1600" b="1" dirty="0" smtClean="0">
                <a:solidFill>
                  <a:srgbClr val="025373"/>
                </a:solidFill>
                <a:latin typeface="Calibri" panose="020F0502020204030204" pitchFamily="34" charset="0"/>
                <a:cs typeface="Calibri" panose="020F0502020204030204" pitchFamily="34" charset="0"/>
              </a:rPr>
              <a:t>покупателю.</a:t>
            </a:r>
          </a:p>
          <a:p>
            <a:pPr marL="0" indent="361950" algn="just">
              <a:buNone/>
            </a:pPr>
            <a:r>
              <a:rPr lang="ru-RU" sz="1600" dirty="0" smtClean="0">
                <a:solidFill>
                  <a:srgbClr val="025373"/>
                </a:solidFill>
                <a:latin typeface="Calibri" panose="020F0502020204030204" pitchFamily="34" charset="0"/>
                <a:cs typeface="Calibri" panose="020F0502020204030204" pitchFamily="34" charset="0"/>
              </a:rPr>
              <a:t>В </a:t>
            </a:r>
            <a:r>
              <a:rPr lang="ru-RU" sz="1600" dirty="0">
                <a:solidFill>
                  <a:srgbClr val="025373"/>
                </a:solidFill>
                <a:latin typeface="Calibri" panose="020F0502020204030204" pitchFamily="34" charset="0"/>
                <a:cs typeface="Calibri" panose="020F0502020204030204" pitchFamily="34" charset="0"/>
              </a:rPr>
              <a:t>момент начала отгрузки товары находились за пределами РФ, поэтому </a:t>
            </a:r>
            <a:r>
              <a:rPr lang="ru-RU" sz="1600" b="1" dirty="0">
                <a:solidFill>
                  <a:srgbClr val="025373"/>
                </a:solidFill>
                <a:latin typeface="Calibri" panose="020F0502020204030204" pitchFamily="34" charset="0"/>
                <a:cs typeface="Calibri" panose="020F0502020204030204" pitchFamily="34" charset="0"/>
              </a:rPr>
              <a:t>местом их реализации территория РФ не признается</a:t>
            </a:r>
            <a:r>
              <a:rPr lang="ru-RU" sz="1600" dirty="0">
                <a:solidFill>
                  <a:srgbClr val="025373"/>
                </a:solidFill>
                <a:latin typeface="Calibri" panose="020F0502020204030204" pitchFamily="34" charset="0"/>
                <a:cs typeface="Calibri" panose="020F0502020204030204" pitchFamily="34" charset="0"/>
              </a:rPr>
              <a:t>. Следовательно, стоимость реализованных организацией "Альфа" товаров НДС в РФ не облагается.</a:t>
            </a:r>
          </a:p>
          <a:p>
            <a:pPr marL="51435" indent="0" algn="just">
              <a:buNone/>
            </a:pPr>
            <a:endParaRPr lang="ru-RU" sz="1600" dirty="0">
              <a:solidFill>
                <a:srgbClr val="025373"/>
              </a:solidFill>
              <a:latin typeface="Calibri" panose="020F0502020204030204" pitchFamily="34" charset="0"/>
              <a:cs typeface="Calibri" panose="020F0502020204030204" pitchFamily="34" charset="0"/>
            </a:endParaRPr>
          </a:p>
          <a:p>
            <a:pPr marL="0" indent="361950" algn="just">
              <a:buNone/>
            </a:pPr>
            <a:r>
              <a:rPr lang="ru-RU" sz="1600" b="1" dirty="0">
                <a:solidFill>
                  <a:srgbClr val="025373"/>
                </a:solidFill>
                <a:latin typeface="Calibri" panose="020F0502020204030204" pitchFamily="34" charset="0"/>
                <a:cs typeface="Calibri" panose="020F0502020204030204" pitchFamily="34" charset="0"/>
              </a:rPr>
              <a:t>Пример 4.</a:t>
            </a:r>
            <a:r>
              <a:rPr lang="ru-RU" sz="1600" dirty="0">
                <a:solidFill>
                  <a:srgbClr val="025373"/>
                </a:solidFill>
                <a:latin typeface="Calibri" panose="020F0502020204030204" pitchFamily="34" charset="0"/>
                <a:cs typeface="Calibri" panose="020F0502020204030204" pitchFamily="34" charset="0"/>
              </a:rPr>
              <a:t> Российская организация "Альфа" приобрела </a:t>
            </a:r>
            <a:r>
              <a:rPr lang="ru-RU" sz="1600" b="1" dirty="0">
                <a:solidFill>
                  <a:srgbClr val="025373"/>
                </a:solidFill>
                <a:latin typeface="Calibri" panose="020F0502020204030204" pitchFamily="34" charset="0"/>
                <a:cs typeface="Calibri" panose="020F0502020204030204" pitchFamily="34" charset="0"/>
              </a:rPr>
              <a:t>на территории Беларуси партию товаров и продала ее резиденту Казахстана</a:t>
            </a:r>
            <a:r>
              <a:rPr lang="ru-RU" sz="1600" dirty="0">
                <a:solidFill>
                  <a:srgbClr val="025373"/>
                </a:solidFill>
                <a:latin typeface="Calibri" panose="020F0502020204030204" pitchFamily="34" charset="0"/>
                <a:cs typeface="Calibri" panose="020F0502020204030204" pitchFamily="34" charset="0"/>
              </a:rPr>
              <a:t>. Указанный товар следует к покупателю по территории РФ в режиме транзита. В момент начала отгрузки товар находился за пределами РФ, поэтому местом его реализации территория РФ не </a:t>
            </a:r>
            <a:r>
              <a:rPr lang="ru-RU" sz="1600" dirty="0" smtClean="0">
                <a:solidFill>
                  <a:srgbClr val="025373"/>
                </a:solidFill>
                <a:latin typeface="Calibri" panose="020F0502020204030204" pitchFamily="34" charset="0"/>
                <a:cs typeface="Calibri" panose="020F0502020204030204" pitchFamily="34" charset="0"/>
              </a:rPr>
              <a:t>признается.</a:t>
            </a:r>
            <a:endParaRPr lang="ru-RU" sz="1600" dirty="0">
              <a:solidFill>
                <a:srgbClr val="025373"/>
              </a:solidFill>
              <a:latin typeface="Calibri" panose="020F0502020204030204" pitchFamily="34" charset="0"/>
              <a:cs typeface="Calibri" panose="020F0502020204030204" pitchFamily="34" charset="0"/>
            </a:endParaRPr>
          </a:p>
          <a:p>
            <a:pPr marL="0" indent="361950" algn="just">
              <a:buNone/>
            </a:pPr>
            <a:r>
              <a:rPr lang="ru-RU" sz="1600" dirty="0" smtClean="0">
                <a:solidFill>
                  <a:srgbClr val="025373"/>
                </a:solidFill>
                <a:latin typeface="Calibri" panose="020F0502020204030204" pitchFamily="34" charset="0"/>
                <a:cs typeface="Calibri" panose="020F0502020204030204" pitchFamily="34" charset="0"/>
              </a:rPr>
              <a:t>Следовательно</a:t>
            </a:r>
            <a:r>
              <a:rPr lang="ru-RU" sz="1600" dirty="0">
                <a:solidFill>
                  <a:srgbClr val="025373"/>
                </a:solidFill>
                <a:latin typeface="Calibri" panose="020F0502020204030204" pitchFamily="34" charset="0"/>
                <a:cs typeface="Calibri" panose="020F0502020204030204" pitchFamily="34" charset="0"/>
              </a:rPr>
              <a:t>, стоимость реализованных организацией "Альфа" товаров НДС в РФ не облагается.</a:t>
            </a:r>
          </a:p>
          <a:p>
            <a:pPr algn="just"/>
            <a:endParaRPr lang="ru-RU" sz="1600" dirty="0">
              <a:solidFill>
                <a:srgbClr val="025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3340073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7534"/>
            <a:ext cx="8229600" cy="857250"/>
          </a:xfrm>
        </p:spPr>
        <p:txBody>
          <a:bodyPr>
            <a:noAutofit/>
          </a:bodyPr>
          <a:lstStyle/>
          <a:p>
            <a:r>
              <a:rPr lang="ru-RU" sz="2200" b="1" dirty="0">
                <a:solidFill>
                  <a:srgbClr val="025373"/>
                </a:solidFill>
                <a:latin typeface="Calibri" panose="020F0502020204030204" pitchFamily="34" charset="0"/>
                <a:cs typeface="Calibri" panose="020F0502020204030204" pitchFamily="34" charset="0"/>
              </a:rPr>
              <a:t>В бухгалтерском учете организации делаются следующие проводки:</a:t>
            </a:r>
            <a:br>
              <a:rPr lang="ru-RU" sz="2200" b="1" dirty="0">
                <a:solidFill>
                  <a:srgbClr val="025373"/>
                </a:solidFill>
                <a:latin typeface="Calibri" panose="020F0502020204030204" pitchFamily="34" charset="0"/>
                <a:cs typeface="Calibri" panose="020F0502020204030204" pitchFamily="34" charset="0"/>
              </a:rPr>
            </a:br>
            <a:r>
              <a:rPr lang="ru-RU" sz="2200" b="1" dirty="0">
                <a:solidFill>
                  <a:srgbClr val="025373"/>
                </a:solidFill>
                <a:latin typeface="Calibri" panose="020F0502020204030204" pitchFamily="34" charset="0"/>
                <a:cs typeface="Calibri" panose="020F0502020204030204" pitchFamily="34" charset="0"/>
              </a:rPr>
              <a:t/>
            </a:r>
            <a:br>
              <a:rPr lang="ru-RU" sz="2200" b="1" dirty="0">
                <a:solidFill>
                  <a:srgbClr val="025373"/>
                </a:solidFill>
                <a:latin typeface="Calibri" panose="020F0502020204030204" pitchFamily="34" charset="0"/>
                <a:cs typeface="Calibri" panose="020F0502020204030204" pitchFamily="34" charset="0"/>
              </a:rPr>
            </a:br>
            <a:endParaRPr lang="ru-RU" sz="2200" dirty="0">
              <a:solidFill>
                <a:srgbClr val="025373"/>
              </a:solidFill>
              <a:latin typeface="Calibri" panose="020F0502020204030204" pitchFamily="34" charset="0"/>
              <a:cs typeface="Calibri" panose="020F0502020204030204" pitchFamily="34" charset="0"/>
            </a:endParaRPr>
          </a:p>
        </p:txBody>
      </p:sp>
      <p:sp>
        <p:nvSpPr>
          <p:cNvPr id="3" name="Объект 2"/>
          <p:cNvSpPr>
            <a:spLocks noGrp="1"/>
          </p:cNvSpPr>
          <p:nvPr>
            <p:ph idx="1"/>
          </p:nvPr>
        </p:nvSpPr>
        <p:spPr>
          <a:xfrm>
            <a:off x="606388" y="771550"/>
            <a:ext cx="7931224" cy="3394472"/>
          </a:xfrm>
        </p:spPr>
        <p:txBody>
          <a:bodyPr>
            <a:noAutofit/>
          </a:bodyPr>
          <a:lstStyle/>
          <a:p>
            <a:pPr marL="51435" indent="0" algn="just">
              <a:buNone/>
            </a:pPr>
            <a:r>
              <a:rPr lang="ru-RU" sz="1400" b="1" dirty="0">
                <a:solidFill>
                  <a:srgbClr val="025373"/>
                </a:solidFill>
                <a:latin typeface="Calibri" panose="020F0502020204030204" pitchFamily="34" charset="0"/>
                <a:cs typeface="Calibri" panose="020F0502020204030204" pitchFamily="34" charset="0"/>
              </a:rPr>
              <a:t>	</a:t>
            </a:r>
          </a:p>
          <a:p>
            <a:pPr marL="51435" indent="0" algn="just">
              <a:buNone/>
            </a:pPr>
            <a:r>
              <a:rPr lang="ru-RU" sz="1400" b="1" dirty="0">
                <a:solidFill>
                  <a:srgbClr val="025373"/>
                </a:solidFill>
                <a:latin typeface="Calibri" panose="020F0502020204030204" pitchFamily="34" charset="0"/>
                <a:cs typeface="Calibri" panose="020F0502020204030204" pitchFamily="34" charset="0"/>
              </a:rPr>
              <a:t>Январь:</a:t>
            </a:r>
          </a:p>
          <a:p>
            <a:pPr marL="51435" indent="0" algn="just">
              <a:buNone/>
            </a:pPr>
            <a:r>
              <a:rPr lang="ru-RU" sz="1400" dirty="0" err="1">
                <a:solidFill>
                  <a:srgbClr val="025373"/>
                </a:solidFill>
                <a:latin typeface="Calibri" panose="020F0502020204030204" pitchFamily="34" charset="0"/>
                <a:cs typeface="Calibri" panose="020F0502020204030204" pitchFamily="34" charset="0"/>
              </a:rPr>
              <a:t>Дт</a:t>
            </a:r>
            <a:r>
              <a:rPr lang="ru-RU" sz="1400" dirty="0">
                <a:solidFill>
                  <a:srgbClr val="025373"/>
                </a:solidFill>
                <a:latin typeface="Calibri" panose="020F0502020204030204" pitchFamily="34" charset="0"/>
                <a:cs typeface="Calibri" panose="020F0502020204030204" pitchFamily="34" charset="0"/>
              </a:rPr>
              <a:t> счета 52 </a:t>
            </a:r>
            <a:r>
              <a:rPr lang="ru-RU" sz="1400" dirty="0" err="1">
                <a:solidFill>
                  <a:srgbClr val="025373"/>
                </a:solidFill>
                <a:latin typeface="Calibri" panose="020F0502020204030204" pitchFamily="34" charset="0"/>
                <a:cs typeface="Calibri" panose="020F0502020204030204" pitchFamily="34" charset="0"/>
              </a:rPr>
              <a:t>Кт</a:t>
            </a:r>
            <a:r>
              <a:rPr lang="ru-RU" sz="1400" dirty="0">
                <a:solidFill>
                  <a:srgbClr val="025373"/>
                </a:solidFill>
                <a:latin typeface="Calibri" panose="020F0502020204030204" pitchFamily="34" charset="0"/>
                <a:cs typeface="Calibri" panose="020F0502020204030204" pitchFamily="34" charset="0"/>
              </a:rPr>
              <a:t> счета 62</a:t>
            </a:r>
          </a:p>
          <a:p>
            <a:pPr marL="51435" indent="0" algn="just">
              <a:buNone/>
            </a:pPr>
            <a:r>
              <a:rPr lang="ru-RU" sz="1400" dirty="0">
                <a:solidFill>
                  <a:srgbClr val="025373"/>
                </a:solidFill>
                <a:latin typeface="Calibri" panose="020F0502020204030204" pitchFamily="34" charset="0"/>
                <a:cs typeface="Calibri" panose="020F0502020204030204" pitchFamily="34" charset="0"/>
              </a:rPr>
              <a:t>- 924 000 руб. - аванс поступил на валютный счет организации;</a:t>
            </a:r>
          </a:p>
          <a:p>
            <a:pPr marL="51435" indent="0" algn="just">
              <a:buNone/>
            </a:pPr>
            <a:r>
              <a:rPr lang="ru-RU" sz="1400" dirty="0" err="1">
                <a:solidFill>
                  <a:srgbClr val="025373"/>
                </a:solidFill>
                <a:latin typeface="Calibri" panose="020F0502020204030204" pitchFamily="34" charset="0"/>
                <a:cs typeface="Calibri" panose="020F0502020204030204" pitchFamily="34" charset="0"/>
              </a:rPr>
              <a:t>Дт</a:t>
            </a:r>
            <a:r>
              <a:rPr lang="ru-RU" sz="1400" dirty="0">
                <a:solidFill>
                  <a:srgbClr val="025373"/>
                </a:solidFill>
                <a:latin typeface="Calibri" panose="020F0502020204030204" pitchFamily="34" charset="0"/>
                <a:cs typeface="Calibri" panose="020F0502020204030204" pitchFamily="34" charset="0"/>
              </a:rPr>
              <a:t> счета 62 </a:t>
            </a:r>
            <a:r>
              <a:rPr lang="ru-RU" sz="1400" dirty="0" err="1">
                <a:solidFill>
                  <a:srgbClr val="025373"/>
                </a:solidFill>
                <a:latin typeface="Calibri" panose="020F0502020204030204" pitchFamily="34" charset="0"/>
                <a:cs typeface="Calibri" panose="020F0502020204030204" pitchFamily="34" charset="0"/>
              </a:rPr>
              <a:t>Кт</a:t>
            </a:r>
            <a:r>
              <a:rPr lang="ru-RU" sz="1400" dirty="0">
                <a:solidFill>
                  <a:srgbClr val="025373"/>
                </a:solidFill>
                <a:latin typeface="Calibri" panose="020F0502020204030204" pitchFamily="34" charset="0"/>
                <a:cs typeface="Calibri" panose="020F0502020204030204" pitchFamily="34" charset="0"/>
              </a:rPr>
              <a:t> счета 68</a:t>
            </a:r>
          </a:p>
          <a:p>
            <a:pPr marL="51435" indent="0" algn="just">
              <a:buNone/>
            </a:pPr>
            <a:r>
              <a:rPr lang="ru-RU" sz="1400" dirty="0">
                <a:solidFill>
                  <a:srgbClr val="025373"/>
                </a:solidFill>
                <a:latin typeface="Calibri" panose="020F0502020204030204" pitchFamily="34" charset="0"/>
                <a:cs typeface="Calibri" panose="020F0502020204030204" pitchFamily="34" charset="0"/>
              </a:rPr>
              <a:t>- 154 000 руб. - НДС с аванса начислен к уплате в бюджет.</a:t>
            </a:r>
          </a:p>
          <a:p>
            <a:pPr marL="51435" indent="0" algn="just">
              <a:buNone/>
            </a:pPr>
            <a:endParaRPr lang="ru-RU" sz="1400" dirty="0">
              <a:solidFill>
                <a:srgbClr val="025373"/>
              </a:solidFill>
              <a:latin typeface="Calibri" panose="020F0502020204030204" pitchFamily="34" charset="0"/>
              <a:cs typeface="Calibri" panose="020F0502020204030204" pitchFamily="34" charset="0"/>
            </a:endParaRPr>
          </a:p>
          <a:p>
            <a:pPr marL="51435" indent="0" algn="just">
              <a:buNone/>
            </a:pPr>
            <a:r>
              <a:rPr lang="ru-RU" sz="1400" b="1" dirty="0">
                <a:solidFill>
                  <a:srgbClr val="025373"/>
                </a:solidFill>
                <a:latin typeface="Calibri" panose="020F0502020204030204" pitchFamily="34" charset="0"/>
                <a:cs typeface="Calibri" panose="020F0502020204030204" pitchFamily="34" charset="0"/>
              </a:rPr>
              <a:t>Март:</a:t>
            </a:r>
          </a:p>
          <a:p>
            <a:pPr marL="51435" indent="0" algn="just">
              <a:buNone/>
            </a:pPr>
            <a:r>
              <a:rPr lang="ru-RU" sz="1400" dirty="0" err="1">
                <a:solidFill>
                  <a:srgbClr val="025373"/>
                </a:solidFill>
                <a:latin typeface="Calibri" panose="020F0502020204030204" pitchFamily="34" charset="0"/>
                <a:cs typeface="Calibri" panose="020F0502020204030204" pitchFamily="34" charset="0"/>
              </a:rPr>
              <a:t>Дт</a:t>
            </a:r>
            <a:r>
              <a:rPr lang="ru-RU" sz="1400" dirty="0">
                <a:solidFill>
                  <a:srgbClr val="025373"/>
                </a:solidFill>
                <a:latin typeface="Calibri" panose="020F0502020204030204" pitchFamily="34" charset="0"/>
                <a:cs typeface="Calibri" panose="020F0502020204030204" pitchFamily="34" charset="0"/>
              </a:rPr>
              <a:t> счета 62 </a:t>
            </a:r>
            <a:r>
              <a:rPr lang="ru-RU" sz="1400" dirty="0" err="1">
                <a:solidFill>
                  <a:srgbClr val="025373"/>
                </a:solidFill>
                <a:latin typeface="Calibri" panose="020F0502020204030204" pitchFamily="34" charset="0"/>
                <a:cs typeface="Calibri" panose="020F0502020204030204" pitchFamily="34" charset="0"/>
              </a:rPr>
              <a:t>Кт</a:t>
            </a:r>
            <a:r>
              <a:rPr lang="ru-RU" sz="1400" dirty="0">
                <a:solidFill>
                  <a:srgbClr val="025373"/>
                </a:solidFill>
                <a:latin typeface="Calibri" panose="020F0502020204030204" pitchFamily="34" charset="0"/>
                <a:cs typeface="Calibri" panose="020F0502020204030204" pitchFamily="34" charset="0"/>
              </a:rPr>
              <a:t> счета 90</a:t>
            </a:r>
          </a:p>
          <a:p>
            <a:pPr marL="51435" indent="0" algn="just">
              <a:buNone/>
            </a:pPr>
            <a:r>
              <a:rPr lang="ru-RU" sz="1400" dirty="0">
                <a:solidFill>
                  <a:srgbClr val="025373"/>
                </a:solidFill>
                <a:latin typeface="Calibri" panose="020F0502020204030204" pitchFamily="34" charset="0"/>
                <a:cs typeface="Calibri" panose="020F0502020204030204" pitchFamily="34" charset="0"/>
              </a:rPr>
              <a:t>- 840 000 руб. - отражена выручка от реализации ремонтных работ по курсу на дату поступления аванса ;</a:t>
            </a:r>
          </a:p>
          <a:p>
            <a:pPr marL="51435" indent="0" algn="just">
              <a:buNone/>
            </a:pPr>
            <a:r>
              <a:rPr lang="ru-RU" sz="1400" dirty="0" err="1">
                <a:solidFill>
                  <a:srgbClr val="025373"/>
                </a:solidFill>
                <a:latin typeface="Calibri" panose="020F0502020204030204" pitchFamily="34" charset="0"/>
                <a:cs typeface="Calibri" panose="020F0502020204030204" pitchFamily="34" charset="0"/>
              </a:rPr>
              <a:t>Дт</a:t>
            </a:r>
            <a:r>
              <a:rPr lang="ru-RU" sz="1400" dirty="0">
                <a:solidFill>
                  <a:srgbClr val="025373"/>
                </a:solidFill>
                <a:latin typeface="Calibri" panose="020F0502020204030204" pitchFamily="34" charset="0"/>
                <a:cs typeface="Calibri" panose="020F0502020204030204" pitchFamily="34" charset="0"/>
              </a:rPr>
              <a:t> счета 90 </a:t>
            </a:r>
            <a:r>
              <a:rPr lang="ru-RU" sz="1400" dirty="0" err="1">
                <a:solidFill>
                  <a:srgbClr val="025373"/>
                </a:solidFill>
                <a:latin typeface="Calibri" panose="020F0502020204030204" pitchFamily="34" charset="0"/>
                <a:cs typeface="Calibri" panose="020F0502020204030204" pitchFamily="34" charset="0"/>
              </a:rPr>
              <a:t>Кт</a:t>
            </a:r>
            <a:r>
              <a:rPr lang="ru-RU" sz="1400" dirty="0">
                <a:solidFill>
                  <a:srgbClr val="025373"/>
                </a:solidFill>
                <a:latin typeface="Calibri" panose="020F0502020204030204" pitchFamily="34" charset="0"/>
                <a:cs typeface="Calibri" panose="020F0502020204030204" pitchFamily="34" charset="0"/>
              </a:rPr>
              <a:t> счета 68</a:t>
            </a:r>
          </a:p>
          <a:p>
            <a:pPr marL="51435" indent="0" algn="just">
              <a:buNone/>
            </a:pPr>
            <a:r>
              <a:rPr lang="ru-RU" sz="1400" dirty="0">
                <a:solidFill>
                  <a:srgbClr val="025373"/>
                </a:solidFill>
                <a:latin typeface="Calibri" panose="020F0502020204030204" pitchFamily="34" charset="0"/>
                <a:cs typeface="Calibri" panose="020F0502020204030204" pitchFamily="34" charset="0"/>
              </a:rPr>
              <a:t>- 140 000 руб. - НДС со стоимости выполненных работ, исчисленный правилам главы 21 НК РФ, начислен к уплате в бюджет.</a:t>
            </a:r>
          </a:p>
          <a:p>
            <a:pPr marL="51435" indent="0" algn="just">
              <a:buNone/>
            </a:pPr>
            <a:r>
              <a:rPr lang="ru-RU" sz="1400" dirty="0" err="1">
                <a:solidFill>
                  <a:srgbClr val="025373"/>
                </a:solidFill>
                <a:latin typeface="Calibri" panose="020F0502020204030204" pitchFamily="34" charset="0"/>
                <a:cs typeface="Calibri" panose="020F0502020204030204" pitchFamily="34" charset="0"/>
              </a:rPr>
              <a:t>Дт</a:t>
            </a:r>
            <a:r>
              <a:rPr lang="ru-RU" sz="1400" dirty="0">
                <a:solidFill>
                  <a:srgbClr val="025373"/>
                </a:solidFill>
                <a:latin typeface="Calibri" panose="020F0502020204030204" pitchFamily="34" charset="0"/>
                <a:cs typeface="Calibri" panose="020F0502020204030204" pitchFamily="34" charset="0"/>
              </a:rPr>
              <a:t> счета 68 </a:t>
            </a:r>
            <a:r>
              <a:rPr lang="ru-RU" sz="1400" dirty="0" err="1">
                <a:solidFill>
                  <a:srgbClr val="025373"/>
                </a:solidFill>
                <a:latin typeface="Calibri" panose="020F0502020204030204" pitchFamily="34" charset="0"/>
                <a:cs typeface="Calibri" panose="020F0502020204030204" pitchFamily="34" charset="0"/>
              </a:rPr>
              <a:t>Кт</a:t>
            </a:r>
            <a:r>
              <a:rPr lang="ru-RU" sz="1400" dirty="0">
                <a:solidFill>
                  <a:srgbClr val="025373"/>
                </a:solidFill>
                <a:latin typeface="Calibri" panose="020F0502020204030204" pitchFamily="34" charset="0"/>
                <a:cs typeface="Calibri" panose="020F0502020204030204" pitchFamily="34" charset="0"/>
              </a:rPr>
              <a:t> счета 62</a:t>
            </a:r>
          </a:p>
          <a:p>
            <a:pPr marL="51435" indent="0" algn="just">
              <a:buNone/>
            </a:pPr>
            <a:r>
              <a:rPr lang="ru-RU" sz="1400" dirty="0">
                <a:solidFill>
                  <a:srgbClr val="025373"/>
                </a:solidFill>
                <a:latin typeface="Calibri" panose="020F0502020204030204" pitchFamily="34" charset="0"/>
                <a:cs typeface="Calibri" panose="020F0502020204030204" pitchFamily="34" charset="0"/>
              </a:rPr>
              <a:t>- 154 000 руб. - НДС, исчисленный при получении аванса, предъявлен к вычету.</a:t>
            </a:r>
          </a:p>
          <a:p>
            <a:pPr marL="51435" indent="0" algn="just">
              <a:buNone/>
            </a:pPr>
            <a:endParaRPr lang="ru-RU" sz="1400" dirty="0">
              <a:solidFill>
                <a:srgbClr val="025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1547116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1514291" y="411510"/>
            <a:ext cx="6115417" cy="646331"/>
          </a:xfrm>
          <a:prstGeom prst="rect">
            <a:avLst/>
          </a:prstGeom>
        </p:spPr>
        <p:txBody>
          <a:bodyPr wrap="square">
            <a:spAutoFit/>
          </a:bodyPr>
          <a:lstStyle/>
          <a:p>
            <a:pPr marR="171450" algn="ctr" defTabSz="685800" fontAlgn="auto">
              <a:spcBef>
                <a:spcPts val="0"/>
              </a:spcBef>
              <a:spcAft>
                <a:spcPts val="0"/>
              </a:spcAft>
            </a:pPr>
            <a:r>
              <a:rPr lang="ru-RU" sz="2000" b="1" dirty="0">
                <a:solidFill>
                  <a:srgbClr val="025373"/>
                </a:solidFill>
                <a:latin typeface="Calibri" panose="020F0502020204030204" pitchFamily="34" charset="0"/>
                <a:ea typeface="Calibri" panose="020F0502020204030204" pitchFamily="34" charset="0"/>
                <a:cs typeface="Calibri" panose="020F0502020204030204" pitchFamily="34" charset="0"/>
              </a:rPr>
              <a:t>Федеральный закон от </a:t>
            </a:r>
            <a:r>
              <a:rPr lang="ru-RU" sz="2000" b="1" dirty="0" smtClean="0">
                <a:solidFill>
                  <a:srgbClr val="025373"/>
                </a:solidFill>
                <a:latin typeface="Calibri" panose="020F0502020204030204" pitchFamily="34" charset="0"/>
                <a:ea typeface="Calibri" panose="020F0502020204030204" pitchFamily="34" charset="0"/>
                <a:cs typeface="Calibri" panose="020F0502020204030204" pitchFamily="34" charset="0"/>
              </a:rPr>
              <a:t>15.04.2019 г. </a:t>
            </a:r>
            <a:r>
              <a:rPr lang="ru-RU" sz="2000" b="1" dirty="0">
                <a:solidFill>
                  <a:srgbClr val="025373"/>
                </a:solidFill>
                <a:latin typeface="Calibri" panose="020F0502020204030204" pitchFamily="34" charset="0"/>
                <a:ea typeface="Calibri" panose="020F0502020204030204" pitchFamily="34" charset="0"/>
                <a:cs typeface="Calibri" panose="020F0502020204030204" pitchFamily="34" charset="0"/>
              </a:rPr>
              <a:t>N 63-ФЗ</a:t>
            </a:r>
          </a:p>
          <a:p>
            <a:pPr marR="171450" defTabSz="685800" fontAlgn="auto">
              <a:spcBef>
                <a:spcPts val="0"/>
              </a:spcBef>
              <a:spcAft>
                <a:spcPts val="0"/>
              </a:spcAft>
            </a:pPr>
            <a:endParaRPr lang="en-US" sz="1600" dirty="0">
              <a:solidFill>
                <a:srgbClr val="025373"/>
              </a:solidFill>
              <a:latin typeface="Calibri" panose="020F0502020204030204" pitchFamily="34" charset="0"/>
              <a:ea typeface="Calibri" panose="020F0502020204030204" pitchFamily="34" charset="0"/>
              <a:cs typeface="Calibri" panose="020F0502020204030204" pitchFamily="34" charset="0"/>
            </a:endParaRPr>
          </a:p>
        </p:txBody>
      </p:sp>
      <p:sp>
        <p:nvSpPr>
          <p:cNvPr id="2" name="Прямоугольник 1"/>
          <p:cNvSpPr/>
          <p:nvPr/>
        </p:nvSpPr>
        <p:spPr>
          <a:xfrm>
            <a:off x="611560" y="1203598"/>
            <a:ext cx="7632848" cy="3293209"/>
          </a:xfrm>
          <a:prstGeom prst="rect">
            <a:avLst/>
          </a:prstGeom>
        </p:spPr>
        <p:txBody>
          <a:bodyPr wrap="square">
            <a:spAutoFit/>
          </a:bodyPr>
          <a:lstStyle/>
          <a:p>
            <a:pPr algn="just" defTabSz="685800" fontAlgn="auto">
              <a:spcBef>
                <a:spcPts val="0"/>
              </a:spcBef>
              <a:spcAft>
                <a:spcPts val="0"/>
              </a:spcAft>
            </a:pPr>
            <a:r>
              <a:rPr lang="ru-RU" sz="1600" b="1" dirty="0">
                <a:solidFill>
                  <a:srgbClr val="025373"/>
                </a:solidFill>
                <a:latin typeface="Calibri" panose="020F0502020204030204" pitchFamily="34" charset="0"/>
                <a:ea typeface="Calibri" panose="020F0502020204030204" pitchFamily="34" charset="0"/>
                <a:cs typeface="Calibri" panose="020F0502020204030204" pitchFamily="34" charset="0"/>
              </a:rPr>
              <a:t>Расширен перечень налоговых вычетов по НДС</a:t>
            </a:r>
          </a:p>
          <a:p>
            <a:pPr algn="just" defTabSz="685800" fontAlgn="auto">
              <a:spcBef>
                <a:spcPts val="0"/>
              </a:spcBef>
              <a:spcAft>
                <a:spcPts val="0"/>
              </a:spcAft>
            </a:pPr>
            <a:endParaRPr lang="ru-RU" sz="1600" dirty="0">
              <a:solidFill>
                <a:srgbClr val="025373"/>
              </a:solidFill>
              <a:latin typeface="Calibri" panose="020F0502020204030204" pitchFamily="34" charset="0"/>
              <a:ea typeface="Calibri" panose="020F0502020204030204" pitchFamily="34" charset="0"/>
              <a:cs typeface="Calibri" panose="020F0502020204030204" pitchFamily="34" charset="0"/>
            </a:endParaRPr>
          </a:p>
          <a:p>
            <a:pPr indent="533400" algn="just" defTabSz="685800" fontAlgn="auto">
              <a:spcBef>
                <a:spcPts val="0"/>
              </a:spcBef>
              <a:spcAft>
                <a:spcPts val="0"/>
              </a:spcAft>
            </a:pPr>
            <a:r>
              <a:rPr lang="ru-RU" sz="1600" dirty="0">
                <a:solidFill>
                  <a:srgbClr val="025373"/>
                </a:solidFill>
                <a:latin typeface="Calibri" panose="020F0502020204030204" pitchFamily="34" charset="0"/>
                <a:ea typeface="Calibri" panose="020F0502020204030204" pitchFamily="34" charset="0"/>
                <a:cs typeface="Calibri" panose="020F0502020204030204" pitchFamily="34" charset="0"/>
              </a:rPr>
              <a:t>С </a:t>
            </a:r>
            <a:r>
              <a:rPr lang="ru-RU" sz="1600" dirty="0" smtClean="0">
                <a:solidFill>
                  <a:srgbClr val="025373"/>
                </a:solidFill>
                <a:latin typeface="Calibri" panose="020F0502020204030204" pitchFamily="34" charset="0"/>
                <a:ea typeface="Calibri" panose="020F0502020204030204" pitchFamily="34" charset="0"/>
                <a:cs typeface="Calibri" panose="020F0502020204030204" pitchFamily="34" charset="0"/>
              </a:rPr>
              <a:t>01.07.2019 г. </a:t>
            </a:r>
            <a:r>
              <a:rPr lang="ru-RU" sz="1600" dirty="0">
                <a:solidFill>
                  <a:srgbClr val="025373"/>
                </a:solidFill>
                <a:latin typeface="Calibri" panose="020F0502020204030204" pitchFamily="34" charset="0"/>
                <a:ea typeface="Calibri" panose="020F0502020204030204" pitchFamily="34" charset="0"/>
                <a:cs typeface="Calibri" panose="020F0502020204030204" pitchFamily="34" charset="0"/>
              </a:rPr>
              <a:t>плательщики НДС смогут принять к вычету "входной" налог, предъявленный контрагентом (или уплаченный при ввозе на территорию РФ) в отношении товаров (работ, услуг, имущественных прав), в </a:t>
            </a:r>
            <a:r>
              <a:rPr lang="ru-RU" sz="1600" dirty="0" err="1">
                <a:solidFill>
                  <a:srgbClr val="025373"/>
                </a:solidFill>
                <a:latin typeface="Calibri" panose="020F0502020204030204" pitchFamily="34" charset="0"/>
                <a:ea typeface="Calibri" panose="020F0502020204030204" pitchFamily="34" charset="0"/>
                <a:cs typeface="Calibri" panose="020F0502020204030204" pitchFamily="34" charset="0"/>
              </a:rPr>
              <a:t>т.ч</a:t>
            </a:r>
            <a:r>
              <a:rPr lang="ru-RU" sz="1600" dirty="0">
                <a:solidFill>
                  <a:srgbClr val="025373"/>
                </a:solidFill>
                <a:latin typeface="Calibri" panose="020F0502020204030204" pitchFamily="34" charset="0"/>
                <a:ea typeface="Calibri" panose="020F0502020204030204" pitchFamily="34" charset="0"/>
                <a:cs typeface="Calibri" panose="020F0502020204030204" pitchFamily="34" charset="0"/>
              </a:rPr>
              <a:t>. ОС и НМА, которые используются для выполнения (оказания) работ (услуг), соответствующих следующим критериям:</a:t>
            </a:r>
          </a:p>
          <a:p>
            <a:pPr algn="just" defTabSz="685800" fontAlgn="auto">
              <a:spcBef>
                <a:spcPts val="0"/>
              </a:spcBef>
              <a:spcAft>
                <a:spcPts val="0"/>
              </a:spcAft>
            </a:pPr>
            <a:endParaRPr lang="ru-RU" sz="1600" dirty="0">
              <a:solidFill>
                <a:srgbClr val="025373"/>
              </a:solidFill>
              <a:latin typeface="Calibri" panose="020F0502020204030204" pitchFamily="34" charset="0"/>
              <a:ea typeface="Calibri" panose="020F0502020204030204" pitchFamily="34" charset="0"/>
              <a:cs typeface="Calibri" panose="020F0502020204030204" pitchFamily="34" charset="0"/>
            </a:endParaRPr>
          </a:p>
          <a:p>
            <a:pPr algn="just" defTabSz="685800" fontAlgn="auto">
              <a:spcBef>
                <a:spcPts val="0"/>
              </a:spcBef>
              <a:spcAft>
                <a:spcPts val="0"/>
              </a:spcAft>
            </a:pPr>
            <a:r>
              <a:rPr lang="ru-RU" sz="1600" dirty="0">
                <a:solidFill>
                  <a:srgbClr val="025373"/>
                </a:solidFill>
                <a:latin typeface="Calibri" panose="020F0502020204030204" pitchFamily="34" charset="0"/>
                <a:ea typeface="Calibri" panose="020F0502020204030204" pitchFamily="34" charset="0"/>
                <a:cs typeface="Calibri" panose="020F0502020204030204" pitchFamily="34" charset="0"/>
              </a:rPr>
              <a:t>•</a:t>
            </a:r>
            <a:r>
              <a:rPr lang="en-US" sz="1600" dirty="0">
                <a:solidFill>
                  <a:srgbClr val="025373"/>
                </a:solidFill>
                <a:latin typeface="Calibri" panose="020F0502020204030204" pitchFamily="34" charset="0"/>
                <a:ea typeface="Calibri" panose="020F0502020204030204" pitchFamily="34" charset="0"/>
                <a:cs typeface="Calibri" panose="020F0502020204030204" pitchFamily="34" charset="0"/>
              </a:rPr>
              <a:t> </a:t>
            </a:r>
            <a:r>
              <a:rPr lang="ru-RU" sz="1600" dirty="0">
                <a:solidFill>
                  <a:srgbClr val="025373"/>
                </a:solidFill>
                <a:latin typeface="Calibri" panose="020F0502020204030204" pitchFamily="34" charset="0"/>
                <a:ea typeface="Calibri" panose="020F0502020204030204" pitchFamily="34" charset="0"/>
                <a:cs typeface="Calibri" panose="020F0502020204030204" pitchFamily="34" charset="0"/>
              </a:rPr>
              <a:t>Территория РФ не признается местом реализации данных работ (услуг) по ст. 148 НК РФ;</a:t>
            </a:r>
          </a:p>
          <a:p>
            <a:pPr algn="just" defTabSz="685800" fontAlgn="auto">
              <a:spcBef>
                <a:spcPts val="0"/>
              </a:spcBef>
              <a:spcAft>
                <a:spcPts val="0"/>
              </a:spcAft>
            </a:pPr>
            <a:endParaRPr lang="ru-RU" sz="1600" dirty="0">
              <a:solidFill>
                <a:srgbClr val="025373"/>
              </a:solidFill>
              <a:latin typeface="Calibri" panose="020F0502020204030204" pitchFamily="34" charset="0"/>
              <a:ea typeface="Calibri" panose="020F0502020204030204" pitchFamily="34" charset="0"/>
              <a:cs typeface="Calibri" panose="020F0502020204030204" pitchFamily="34" charset="0"/>
            </a:endParaRPr>
          </a:p>
          <a:p>
            <a:pPr algn="just" defTabSz="685800" fontAlgn="auto">
              <a:spcBef>
                <a:spcPts val="0"/>
              </a:spcBef>
              <a:spcAft>
                <a:spcPts val="0"/>
              </a:spcAft>
            </a:pPr>
            <a:r>
              <a:rPr lang="ru-RU" sz="1600" dirty="0">
                <a:solidFill>
                  <a:srgbClr val="025373"/>
                </a:solidFill>
                <a:latin typeface="Calibri" panose="020F0502020204030204" pitchFamily="34" charset="0"/>
                <a:ea typeface="Calibri" panose="020F0502020204030204" pitchFamily="34" charset="0"/>
                <a:cs typeface="Calibri" panose="020F0502020204030204" pitchFamily="34" charset="0"/>
              </a:rPr>
              <a:t>• Данные работы (услуги) не упоминаются в ст. 149 НК РФ. Напомним, в этой статье идет речь об операциях, которые освобождаются от налогообложения.</a:t>
            </a:r>
          </a:p>
        </p:txBody>
      </p:sp>
    </p:spTree>
    <p:extLst>
      <p:ext uri="{BB962C8B-B14F-4D97-AF65-F5344CB8AC3E}">
        <p14:creationId xmlns:p14="http://schemas.microsoft.com/office/powerpoint/2010/main" xmlns="" val="426494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1547664" y="267494"/>
            <a:ext cx="6156684" cy="707886"/>
          </a:xfrm>
          <a:prstGeom prst="rect">
            <a:avLst/>
          </a:prstGeom>
        </p:spPr>
        <p:txBody>
          <a:bodyPr wrap="square">
            <a:spAutoFit/>
          </a:bodyPr>
          <a:lstStyle/>
          <a:p>
            <a:pPr marR="171450" algn="ctr" defTabSz="685800" fontAlgn="auto">
              <a:spcBef>
                <a:spcPts val="0"/>
              </a:spcBef>
              <a:spcAft>
                <a:spcPts val="0"/>
              </a:spcAft>
            </a:pPr>
            <a:r>
              <a:rPr lang="ru-RU" sz="2000" b="1" dirty="0">
                <a:solidFill>
                  <a:srgbClr val="025373"/>
                </a:solidFill>
                <a:latin typeface="Calibri" panose="020F0502020204030204" pitchFamily="34" charset="0"/>
                <a:ea typeface="Calibri" panose="020F0502020204030204" pitchFamily="34" charset="0"/>
                <a:cs typeface="Calibri" panose="020F0502020204030204" pitchFamily="34" charset="0"/>
              </a:rPr>
              <a:t>Федеральный закон от </a:t>
            </a:r>
            <a:r>
              <a:rPr lang="ru-RU" sz="2000" b="1" dirty="0" smtClean="0">
                <a:solidFill>
                  <a:srgbClr val="025373"/>
                </a:solidFill>
                <a:latin typeface="Calibri" panose="020F0502020204030204" pitchFamily="34" charset="0"/>
                <a:ea typeface="Calibri" panose="020F0502020204030204" pitchFamily="34" charset="0"/>
                <a:cs typeface="Calibri" panose="020F0502020204030204" pitchFamily="34" charset="0"/>
              </a:rPr>
              <a:t>15.04.2019 г. </a:t>
            </a:r>
            <a:r>
              <a:rPr lang="ru-RU" sz="2000" b="1" dirty="0">
                <a:solidFill>
                  <a:srgbClr val="025373"/>
                </a:solidFill>
                <a:latin typeface="Calibri" panose="020F0502020204030204" pitchFamily="34" charset="0"/>
                <a:ea typeface="Calibri" panose="020F0502020204030204" pitchFamily="34" charset="0"/>
                <a:cs typeface="Calibri" panose="020F0502020204030204" pitchFamily="34" charset="0"/>
              </a:rPr>
              <a:t>N 63-ФЗ</a:t>
            </a:r>
          </a:p>
          <a:p>
            <a:pPr marR="171450" algn="ctr" defTabSz="685800" fontAlgn="auto">
              <a:spcBef>
                <a:spcPts val="0"/>
              </a:spcBef>
              <a:spcAft>
                <a:spcPts val="1800"/>
              </a:spcAft>
            </a:pPr>
            <a:endParaRPr lang="en-US" sz="2000" b="1" dirty="0">
              <a:solidFill>
                <a:srgbClr val="025373"/>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Прямоугольник 14"/>
          <p:cNvSpPr/>
          <p:nvPr/>
        </p:nvSpPr>
        <p:spPr>
          <a:xfrm>
            <a:off x="683568" y="1347614"/>
            <a:ext cx="7776864" cy="2816156"/>
          </a:xfrm>
          <a:prstGeom prst="rect">
            <a:avLst/>
          </a:prstGeom>
        </p:spPr>
        <p:txBody>
          <a:bodyPr wrap="square">
            <a:spAutoFit/>
          </a:bodyPr>
          <a:lstStyle/>
          <a:p>
            <a:pPr marR="171450" algn="just" defTabSz="685800" fontAlgn="auto">
              <a:spcBef>
                <a:spcPts val="0"/>
              </a:spcBef>
              <a:spcAft>
                <a:spcPts val="1800"/>
              </a:spcAft>
            </a:pPr>
            <a:r>
              <a:rPr lang="ru-RU" sz="1600" b="1" dirty="0">
                <a:solidFill>
                  <a:srgbClr val="025373"/>
                </a:solidFill>
                <a:latin typeface="Calibri" panose="020F0502020204030204" pitchFamily="34" charset="0"/>
                <a:ea typeface="Calibri" panose="020F0502020204030204" pitchFamily="34" charset="0"/>
                <a:cs typeface="Calibri" panose="020F0502020204030204" pitchFamily="34" charset="0"/>
              </a:rPr>
              <a:t>Изменения в раздельном учете "входного" НДС</a:t>
            </a:r>
          </a:p>
          <a:p>
            <a:pPr marR="171450" indent="533400" algn="just" defTabSz="685800" fontAlgn="auto">
              <a:spcBef>
                <a:spcPts val="0"/>
              </a:spcBef>
              <a:spcAft>
                <a:spcPts val="1800"/>
              </a:spcAft>
            </a:pPr>
            <a:r>
              <a:rPr lang="ru-RU" sz="1600" dirty="0">
                <a:solidFill>
                  <a:srgbClr val="025373"/>
                </a:solidFill>
                <a:latin typeface="Calibri" panose="020F0502020204030204" pitchFamily="34" charset="0"/>
                <a:ea typeface="Calibri" panose="020F0502020204030204" pitchFamily="34" charset="0"/>
                <a:cs typeface="Calibri" panose="020F0502020204030204" pitchFamily="34" charset="0"/>
              </a:rPr>
              <a:t>С 01.07.2019 для целей определения указанной пропорции в составе облагаемых НДС операций (несмотря на то, что указанные операции не признаются объектом обложения) должна также учитываться стоимость выполняемых (оказываемых) налогоплательщиком работ (услуг), которые соответствуют одновременно следующим условиям:</a:t>
            </a:r>
          </a:p>
          <a:p>
            <a:pPr marR="171450" algn="just" defTabSz="685800" fontAlgn="auto">
              <a:spcBef>
                <a:spcPts val="0"/>
              </a:spcBef>
              <a:spcAft>
                <a:spcPts val="1800"/>
              </a:spcAft>
            </a:pPr>
            <a:r>
              <a:rPr lang="ru-RU" sz="1600" dirty="0">
                <a:solidFill>
                  <a:srgbClr val="025373"/>
                </a:solidFill>
                <a:latin typeface="Calibri" panose="020F0502020204030204" pitchFamily="34" charset="0"/>
                <a:ea typeface="Calibri" panose="020F0502020204030204" pitchFamily="34" charset="0"/>
                <a:cs typeface="Calibri" panose="020F0502020204030204" pitchFamily="34" charset="0"/>
              </a:rPr>
              <a:t>• Они реализованы за пределами РФ по ст. 148 НК РФ;</a:t>
            </a:r>
          </a:p>
          <a:p>
            <a:pPr marR="171450" algn="just" defTabSz="685800" fontAlgn="auto">
              <a:spcBef>
                <a:spcPts val="0"/>
              </a:spcBef>
              <a:spcAft>
                <a:spcPts val="1800"/>
              </a:spcAft>
            </a:pPr>
            <a:r>
              <a:rPr lang="ru-RU" sz="1600" dirty="0">
                <a:solidFill>
                  <a:srgbClr val="025373"/>
                </a:solidFill>
                <a:latin typeface="Calibri" panose="020F0502020204030204" pitchFamily="34" charset="0"/>
                <a:ea typeface="Calibri" panose="020F0502020204030204" pitchFamily="34" charset="0"/>
                <a:cs typeface="Calibri" panose="020F0502020204030204" pitchFamily="34" charset="0"/>
              </a:rPr>
              <a:t>• Не названы в ст. 149 НК РФ.</a:t>
            </a:r>
          </a:p>
        </p:txBody>
      </p:sp>
    </p:spTree>
    <p:extLst>
      <p:ext uri="{BB962C8B-B14F-4D97-AF65-F5344CB8AC3E}">
        <p14:creationId xmlns:p14="http://schemas.microsoft.com/office/powerpoint/2010/main" xmlns="" val="226127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1432575" y="411510"/>
            <a:ext cx="6156684" cy="769441"/>
          </a:xfrm>
          <a:prstGeom prst="rect">
            <a:avLst/>
          </a:prstGeom>
        </p:spPr>
        <p:txBody>
          <a:bodyPr wrap="square">
            <a:spAutoFit/>
          </a:bodyPr>
          <a:lstStyle/>
          <a:p>
            <a:pPr marR="171450" algn="ctr" defTabSz="685800" fontAlgn="auto">
              <a:spcBef>
                <a:spcPts val="0"/>
              </a:spcBef>
              <a:spcAft>
                <a:spcPts val="0"/>
              </a:spcAft>
            </a:pPr>
            <a:r>
              <a:rPr lang="ru-RU" sz="2200" b="1" dirty="0">
                <a:solidFill>
                  <a:srgbClr val="025373"/>
                </a:solidFill>
                <a:latin typeface="Calibri" panose="020F0502020204030204" pitchFamily="34" charset="0"/>
                <a:ea typeface="Calibri" panose="020F0502020204030204" pitchFamily="34" charset="0"/>
                <a:cs typeface="Calibri" panose="020F0502020204030204" pitchFamily="34" charset="0"/>
              </a:rPr>
              <a:t>Федеральный закон от </a:t>
            </a:r>
            <a:r>
              <a:rPr lang="ru-RU" sz="2200" b="1" dirty="0" smtClean="0">
                <a:solidFill>
                  <a:srgbClr val="025373"/>
                </a:solidFill>
                <a:latin typeface="Calibri" panose="020F0502020204030204" pitchFamily="34" charset="0"/>
                <a:ea typeface="Calibri" panose="020F0502020204030204" pitchFamily="34" charset="0"/>
                <a:cs typeface="Calibri" panose="020F0502020204030204" pitchFamily="34" charset="0"/>
              </a:rPr>
              <a:t>23.11.2020 г. </a:t>
            </a:r>
            <a:r>
              <a:rPr lang="ru-RU" sz="2200" b="1" dirty="0">
                <a:solidFill>
                  <a:srgbClr val="025373"/>
                </a:solidFill>
                <a:latin typeface="Calibri" panose="020F0502020204030204" pitchFamily="34" charset="0"/>
                <a:ea typeface="Calibri" panose="020F0502020204030204" pitchFamily="34" charset="0"/>
                <a:cs typeface="Calibri" panose="020F0502020204030204" pitchFamily="34" charset="0"/>
              </a:rPr>
              <a:t>N 374-ФЗ</a:t>
            </a:r>
          </a:p>
          <a:p>
            <a:pPr marR="171450" algn="ctr" defTabSz="685800" fontAlgn="auto">
              <a:spcBef>
                <a:spcPts val="0"/>
              </a:spcBef>
              <a:spcAft>
                <a:spcPts val="1800"/>
              </a:spcAft>
            </a:pPr>
            <a:endParaRPr lang="en-US" sz="2200" b="1" dirty="0">
              <a:solidFill>
                <a:srgbClr val="025373"/>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Прямоугольник 14"/>
          <p:cNvSpPr/>
          <p:nvPr/>
        </p:nvSpPr>
        <p:spPr>
          <a:xfrm>
            <a:off x="874513" y="1563638"/>
            <a:ext cx="7272808" cy="1800493"/>
          </a:xfrm>
          <a:prstGeom prst="rect">
            <a:avLst/>
          </a:prstGeom>
        </p:spPr>
        <p:txBody>
          <a:bodyPr wrap="square">
            <a:spAutoFit/>
          </a:bodyPr>
          <a:lstStyle/>
          <a:p>
            <a:pPr marR="171450" algn="just" defTabSz="685800" fontAlgn="auto">
              <a:spcBef>
                <a:spcPts val="0"/>
              </a:spcBef>
              <a:spcAft>
                <a:spcPts val="1800"/>
              </a:spcAft>
            </a:pPr>
            <a:r>
              <a:rPr lang="ru-RU" sz="1600" b="1" dirty="0">
                <a:solidFill>
                  <a:srgbClr val="025373"/>
                </a:solidFill>
                <a:latin typeface="Calibri" panose="020F0502020204030204" pitchFamily="34" charset="0"/>
                <a:ea typeface="Calibri" panose="020F0502020204030204" pitchFamily="34" charset="0"/>
                <a:cs typeface="Calibri" panose="020F0502020204030204" pitchFamily="34" charset="0"/>
              </a:rPr>
              <a:t>Изменения в раздельном учете "входного" НДС</a:t>
            </a:r>
          </a:p>
          <a:p>
            <a:pPr marR="171450" indent="533400" algn="just" defTabSz="685800" fontAlgn="auto">
              <a:spcBef>
                <a:spcPts val="0"/>
              </a:spcBef>
              <a:spcAft>
                <a:spcPts val="1800"/>
              </a:spcAft>
            </a:pPr>
            <a:r>
              <a:rPr lang="ru-RU" sz="1600" dirty="0">
                <a:solidFill>
                  <a:srgbClr val="025373"/>
                </a:solidFill>
                <a:latin typeface="Calibri" panose="020F0502020204030204" pitchFamily="34" charset="0"/>
                <a:ea typeface="Calibri" panose="020F0502020204030204" pitchFamily="34" charset="0"/>
                <a:cs typeface="Calibri" panose="020F0502020204030204" pitchFamily="34" charset="0"/>
              </a:rPr>
              <a:t>С 01.0</a:t>
            </a:r>
            <a:r>
              <a:rPr lang="en-US" sz="1600" dirty="0">
                <a:solidFill>
                  <a:srgbClr val="025373"/>
                </a:solidFill>
                <a:latin typeface="Calibri" panose="020F0502020204030204" pitchFamily="34" charset="0"/>
                <a:ea typeface="Calibri" panose="020F0502020204030204" pitchFamily="34" charset="0"/>
                <a:cs typeface="Calibri" panose="020F0502020204030204" pitchFamily="34" charset="0"/>
              </a:rPr>
              <a:t>1</a:t>
            </a:r>
            <a:r>
              <a:rPr lang="ru-RU" sz="1600" dirty="0">
                <a:solidFill>
                  <a:srgbClr val="025373"/>
                </a:solidFill>
                <a:latin typeface="Calibri" panose="020F0502020204030204" pitchFamily="34" charset="0"/>
                <a:ea typeface="Calibri" panose="020F0502020204030204" pitchFamily="34" charset="0"/>
                <a:cs typeface="Calibri" panose="020F0502020204030204" pitchFamily="34" charset="0"/>
              </a:rPr>
              <a:t>.20</a:t>
            </a:r>
            <a:r>
              <a:rPr lang="en-US" sz="1600" dirty="0">
                <a:solidFill>
                  <a:srgbClr val="025373"/>
                </a:solidFill>
                <a:latin typeface="Calibri" panose="020F0502020204030204" pitchFamily="34" charset="0"/>
                <a:ea typeface="Calibri" panose="020F0502020204030204" pitchFamily="34" charset="0"/>
                <a:cs typeface="Calibri" panose="020F0502020204030204" pitchFamily="34" charset="0"/>
              </a:rPr>
              <a:t>21</a:t>
            </a:r>
            <a:r>
              <a:rPr lang="ru-RU" sz="1600" dirty="0">
                <a:solidFill>
                  <a:srgbClr val="025373"/>
                </a:solidFill>
                <a:latin typeface="Calibri" panose="020F0502020204030204" pitchFamily="34" charset="0"/>
                <a:ea typeface="Calibri" panose="020F0502020204030204" pitchFamily="34" charset="0"/>
                <a:cs typeface="Calibri" panose="020F0502020204030204" pitchFamily="34" charset="0"/>
              </a:rPr>
              <a:t> под исключение не подпадают рекламные и маркетинговые услуги, приобретаемые для передачи указанных в </a:t>
            </a:r>
            <a:r>
              <a:rPr lang="ru-RU" sz="1600" dirty="0" err="1">
                <a:solidFill>
                  <a:srgbClr val="025373"/>
                </a:solidFill>
                <a:latin typeface="Calibri" panose="020F0502020204030204" pitchFamily="34" charset="0"/>
                <a:ea typeface="Calibri" panose="020F0502020204030204" pitchFamily="34" charset="0"/>
                <a:cs typeface="Calibri" panose="020F0502020204030204" pitchFamily="34" charset="0"/>
              </a:rPr>
              <a:t>пп</a:t>
            </a:r>
            <a:r>
              <a:rPr lang="ru-RU" sz="1600" dirty="0">
                <a:solidFill>
                  <a:srgbClr val="025373"/>
                </a:solidFill>
                <a:latin typeface="Calibri" panose="020F0502020204030204" pitchFamily="34" charset="0"/>
                <a:ea typeface="Calibri" panose="020F0502020204030204" pitchFamily="34" charset="0"/>
                <a:cs typeface="Calibri" panose="020F0502020204030204" pitchFamily="34" charset="0"/>
              </a:rPr>
              <a:t>. 26 п. 2 ст. 149 НК РФ прав, местом реализации которых не признается территория РФ. Сумма "входного" НДС по таким услугам принимается к вычету (</a:t>
            </a:r>
            <a:r>
              <a:rPr lang="ru-RU" sz="1600" dirty="0" err="1">
                <a:solidFill>
                  <a:srgbClr val="025373"/>
                </a:solidFill>
                <a:latin typeface="Calibri" panose="020F0502020204030204" pitchFamily="34" charset="0"/>
                <a:ea typeface="Calibri" panose="020F0502020204030204" pitchFamily="34" charset="0"/>
                <a:cs typeface="Calibri" panose="020F0502020204030204" pitchFamily="34" charset="0"/>
              </a:rPr>
              <a:t>пп</a:t>
            </a:r>
            <a:r>
              <a:rPr lang="ru-RU" sz="1600" dirty="0">
                <a:solidFill>
                  <a:srgbClr val="025373"/>
                </a:solidFill>
                <a:latin typeface="Calibri" panose="020F0502020204030204" pitchFamily="34" charset="0"/>
                <a:ea typeface="Calibri" panose="020F0502020204030204" pitchFamily="34" charset="0"/>
                <a:cs typeface="Calibri" panose="020F0502020204030204" pitchFamily="34" charset="0"/>
              </a:rPr>
              <a:t>. 4 п. 2 ст. 171, </a:t>
            </a:r>
            <a:r>
              <a:rPr lang="ru-RU" sz="1600" dirty="0" err="1">
                <a:solidFill>
                  <a:srgbClr val="025373"/>
                </a:solidFill>
                <a:latin typeface="Calibri" panose="020F0502020204030204" pitchFamily="34" charset="0"/>
                <a:ea typeface="Calibri" panose="020F0502020204030204" pitchFamily="34" charset="0"/>
                <a:cs typeface="Calibri" panose="020F0502020204030204" pitchFamily="34" charset="0"/>
              </a:rPr>
              <a:t>пп</a:t>
            </a:r>
            <a:r>
              <a:rPr lang="ru-RU" sz="1600" dirty="0">
                <a:solidFill>
                  <a:srgbClr val="025373"/>
                </a:solidFill>
                <a:latin typeface="Calibri" panose="020F0502020204030204" pitchFamily="34" charset="0"/>
                <a:ea typeface="Calibri" panose="020F0502020204030204" pitchFamily="34" charset="0"/>
                <a:cs typeface="Calibri" panose="020F0502020204030204" pitchFamily="34" charset="0"/>
              </a:rPr>
              <a:t>. 2.1 п. 2 ст. 170 НК РФ).</a:t>
            </a:r>
          </a:p>
        </p:txBody>
      </p:sp>
    </p:spTree>
    <p:extLst>
      <p:ext uri="{BB962C8B-B14F-4D97-AF65-F5344CB8AC3E}">
        <p14:creationId xmlns:p14="http://schemas.microsoft.com/office/powerpoint/2010/main" xmlns="" val="373305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1482965" y="339502"/>
            <a:ext cx="6413780" cy="769441"/>
          </a:xfrm>
          <a:prstGeom prst="rect">
            <a:avLst/>
          </a:prstGeom>
        </p:spPr>
        <p:txBody>
          <a:bodyPr wrap="square">
            <a:spAutoFit/>
          </a:bodyPr>
          <a:lstStyle/>
          <a:p>
            <a:pPr marR="171450" algn="ctr" defTabSz="685800" fontAlgn="auto">
              <a:spcBef>
                <a:spcPts val="0"/>
              </a:spcBef>
              <a:spcAft>
                <a:spcPts val="0"/>
              </a:spcAft>
            </a:pPr>
            <a:r>
              <a:rPr lang="ru-RU" sz="2200" b="1" dirty="0">
                <a:solidFill>
                  <a:srgbClr val="025373"/>
                </a:solidFill>
                <a:latin typeface="Calibri" panose="020F0502020204030204" pitchFamily="34" charset="0"/>
                <a:ea typeface="Calibri" panose="020F0502020204030204" pitchFamily="34" charset="0"/>
                <a:cs typeface="Calibri" panose="020F0502020204030204" pitchFamily="34" charset="0"/>
              </a:rPr>
              <a:t>Порядок определения пропорции для целей раздельного учета НДС</a:t>
            </a:r>
            <a:endParaRPr lang="en-US" sz="2200" b="1" dirty="0">
              <a:solidFill>
                <a:srgbClr val="025373"/>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1347614"/>
            <a:ext cx="6508959" cy="32763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9376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3568" y="1059582"/>
            <a:ext cx="7665414" cy="3785652"/>
          </a:xfrm>
          <a:prstGeom prst="rect">
            <a:avLst/>
          </a:prstGeom>
        </p:spPr>
        <p:txBody>
          <a:bodyPr wrap="square">
            <a:spAutoFit/>
          </a:bodyPr>
          <a:lstStyle/>
          <a:p>
            <a:pPr indent="533400" algn="just" defTabSz="685800" fontAlgn="auto">
              <a:spcBef>
                <a:spcPts val="0"/>
              </a:spcBef>
              <a:spcAft>
                <a:spcPts val="0"/>
              </a:spcAft>
            </a:pPr>
            <a:r>
              <a:rPr lang="ru-RU" sz="1600" dirty="0">
                <a:solidFill>
                  <a:srgbClr val="025373"/>
                </a:solidFill>
                <a:latin typeface="Calibri" panose="020F0502020204030204" pitchFamily="34" charset="0"/>
                <a:cs typeface="Calibri" panose="020F0502020204030204" pitchFamily="34" charset="0"/>
              </a:rPr>
              <a:t>В соответствии с подпунктом 3 пункта 2 статьи 171 Кодекса (в редакции Федерального закона от 15 апреля 2019 г. N 63-ФЗ) с 1 июля 2019 года вычетам подлежат суммы налога на добавленную стоимость, предъявленные налогоплательщику при приобретении товаров (работ, услуг) на территории Российской Федерации либо уплаченные при ввозе товаров на территорию Российской Федерации, приобретаемых для осуществления операций по реализации работ (услуг), местом реализации которых в соответствии со ст. 148 Кодекса не признается территория Российской Федерации, за исключением операций, предусмотренных статьей 149 Кодекса.</a:t>
            </a:r>
          </a:p>
          <a:p>
            <a:pPr indent="533400" algn="just" defTabSz="685800" fontAlgn="auto">
              <a:spcBef>
                <a:spcPts val="0"/>
              </a:spcBef>
              <a:spcAft>
                <a:spcPts val="0"/>
              </a:spcAft>
            </a:pPr>
            <a:r>
              <a:rPr lang="ru-RU" sz="1600" dirty="0">
                <a:solidFill>
                  <a:srgbClr val="025373"/>
                </a:solidFill>
                <a:latin typeface="Calibri" panose="020F0502020204030204" pitchFamily="34" charset="0"/>
                <a:cs typeface="Calibri" panose="020F0502020204030204" pitchFamily="34" charset="0"/>
              </a:rPr>
              <a:t>В связи с этим </a:t>
            </a:r>
            <a:r>
              <a:rPr lang="ru-RU" sz="1600" b="1" dirty="0">
                <a:solidFill>
                  <a:srgbClr val="025373"/>
                </a:solidFill>
                <a:latin typeface="Calibri" panose="020F0502020204030204" pitchFamily="34" charset="0"/>
                <a:cs typeface="Calibri" panose="020F0502020204030204" pitchFamily="34" charset="0"/>
              </a:rPr>
              <a:t>суммы налога на добавленную стоимость, предъявленные налогоплательщику после 1 июля 2019 года при приобретении товаров </a:t>
            </a:r>
            <a:r>
              <a:rPr lang="ru-RU" sz="1600" dirty="0">
                <a:solidFill>
                  <a:srgbClr val="025373"/>
                </a:solidFill>
                <a:latin typeface="Calibri" panose="020F0502020204030204" pitchFamily="34" charset="0"/>
                <a:cs typeface="Calibri" panose="020F0502020204030204" pitchFamily="34" charset="0"/>
              </a:rPr>
              <a:t>(работ, услуг), в том числе топлива, принимаются к вычету в случае использования этих товаров (работ, услуг) для оказания услуг по перевозке грузов, местом реализации которых в соответствии со статьей 148 Кодекса не признается территория Российской Федерации.</a:t>
            </a:r>
          </a:p>
        </p:txBody>
      </p:sp>
      <p:sp>
        <p:nvSpPr>
          <p:cNvPr id="4" name="Прямоугольник 3"/>
          <p:cNvSpPr/>
          <p:nvPr/>
        </p:nvSpPr>
        <p:spPr>
          <a:xfrm>
            <a:off x="683568" y="411510"/>
            <a:ext cx="7776864" cy="430887"/>
          </a:xfrm>
          <a:prstGeom prst="rect">
            <a:avLst/>
          </a:prstGeom>
        </p:spPr>
        <p:txBody>
          <a:bodyPr wrap="square">
            <a:spAutoFit/>
          </a:bodyPr>
          <a:lstStyle/>
          <a:p>
            <a:pPr algn="ctr" defTabSz="685800" fontAlgn="auto">
              <a:spcBef>
                <a:spcPts val="0"/>
              </a:spcBef>
              <a:spcAft>
                <a:spcPts val="0"/>
              </a:spcAft>
            </a:pPr>
            <a:r>
              <a:rPr lang="ru-RU" sz="2200" b="1" dirty="0">
                <a:solidFill>
                  <a:srgbClr val="025373"/>
                </a:solidFill>
                <a:latin typeface="Calibri" panose="020F0502020204030204" pitchFamily="34" charset="0"/>
                <a:cs typeface="Calibri" panose="020F0502020204030204" pitchFamily="34" charset="0"/>
              </a:rPr>
              <a:t>Письмо Минфина России от </a:t>
            </a:r>
            <a:r>
              <a:rPr lang="ru-RU" sz="2200" b="1" dirty="0" smtClean="0">
                <a:solidFill>
                  <a:srgbClr val="025373"/>
                </a:solidFill>
                <a:latin typeface="Calibri" panose="020F0502020204030204" pitchFamily="34" charset="0"/>
                <a:cs typeface="Calibri" panose="020F0502020204030204" pitchFamily="34" charset="0"/>
              </a:rPr>
              <a:t>20.09.2019 г. </a:t>
            </a:r>
            <a:r>
              <a:rPr lang="ru-RU" sz="2200" b="1" dirty="0">
                <a:solidFill>
                  <a:srgbClr val="025373"/>
                </a:solidFill>
                <a:latin typeface="Calibri" panose="020F0502020204030204" pitchFamily="34" charset="0"/>
                <a:cs typeface="Calibri" panose="020F0502020204030204" pitchFamily="34" charset="0"/>
              </a:rPr>
              <a:t>N 03-07-08/72375</a:t>
            </a:r>
          </a:p>
        </p:txBody>
      </p:sp>
    </p:spTree>
    <p:extLst>
      <p:ext uri="{BB962C8B-B14F-4D97-AF65-F5344CB8AC3E}">
        <p14:creationId xmlns:p14="http://schemas.microsoft.com/office/powerpoint/2010/main" xmlns="" val="13651817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12A1E4A6-7EB5-43F2-AECE-2CE164D79456}"/>
              </a:ext>
            </a:extLst>
          </p:cNvPr>
          <p:cNvSpPr txBox="1">
            <a:spLocks/>
          </p:cNvSpPr>
          <p:nvPr/>
        </p:nvSpPr>
        <p:spPr>
          <a:xfrm>
            <a:off x="1187624" y="627534"/>
            <a:ext cx="6984776" cy="50896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dirty="0">
                <a:ln>
                  <a:noFill/>
                </a:ln>
                <a:solidFill>
                  <a:schemeClr val="bg1"/>
                </a:solidFill>
                <a:effectLst/>
                <a:uLnTx/>
                <a:uFillTx/>
                <a:latin typeface="Calibri" pitchFamily="34" charset="0"/>
                <a:ea typeface="+mj-ea"/>
                <a:cs typeface="Arial" pitchFamily="34" charset="0"/>
              </a:rPr>
              <a:t>БЛАГОДАРИМ ЗА ВНИМАНИЕ!</a:t>
            </a:r>
          </a:p>
        </p:txBody>
      </p:sp>
      <p:sp>
        <p:nvSpPr>
          <p:cNvPr id="5" name="Объект 4">
            <a:extLst>
              <a:ext uri="{FF2B5EF4-FFF2-40B4-BE49-F238E27FC236}">
                <a16:creationId xmlns:a16="http://schemas.microsoft.com/office/drawing/2014/main" xmlns="" id="{4E5203F6-9308-471D-930E-01AB4FE482F3}"/>
              </a:ext>
            </a:extLst>
          </p:cNvPr>
          <p:cNvSpPr txBox="1">
            <a:spLocks/>
          </p:cNvSpPr>
          <p:nvPr/>
        </p:nvSpPr>
        <p:spPr>
          <a:xfrm>
            <a:off x="539552" y="1923678"/>
            <a:ext cx="8136904" cy="3024336"/>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
                <a:srgbClr val="C3260C"/>
              </a:buClr>
              <a:buSzPct val="130000"/>
              <a:buFont typeface="Georgia" pitchFamily="18" charset="0"/>
              <a:buNone/>
              <a:tabLst/>
              <a:defRPr/>
            </a:pPr>
            <a:r>
              <a:rPr kumimoji="0" lang="ru-RU" sz="2000" b="0"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Центр подготовки налоговых консультантов  </a:t>
            </a:r>
          </a:p>
          <a:p>
            <a:pPr marL="342900" marR="0" lvl="0" indent="-342900" algn="ctr" defTabSz="914400" rtl="0" eaLnBrk="1" fontAlgn="auto" latinLnBrk="0" hangingPunct="1">
              <a:lnSpc>
                <a:spcPct val="100000"/>
              </a:lnSpc>
              <a:spcBef>
                <a:spcPct val="20000"/>
              </a:spcBef>
              <a:spcAft>
                <a:spcPts val="0"/>
              </a:spcAft>
              <a:buClr>
                <a:srgbClr val="C3260C"/>
              </a:buClr>
              <a:buSzPct val="130000"/>
              <a:buFont typeface="Georgia" pitchFamily="18" charset="0"/>
              <a:buNone/>
              <a:tabLst/>
              <a:defRPr/>
            </a:pP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оказывает:</a:t>
            </a:r>
          </a:p>
          <a:p>
            <a:pPr marL="0" marR="0" lvl="0" indent="0" algn="ctr" defTabSz="914400" rtl="0" eaLnBrk="1" fontAlgn="auto" latinLnBrk="0" hangingPunct="1">
              <a:lnSpc>
                <a:spcPct val="100000"/>
              </a:lnSpc>
              <a:spcBef>
                <a:spcPct val="20000"/>
              </a:spcBef>
              <a:spcAft>
                <a:spcPts val="325"/>
              </a:spcAft>
              <a:buClr>
                <a:srgbClr val="C3260C"/>
              </a:buClr>
              <a:buSzPct val="130000"/>
              <a:buFont typeface="Arial" pitchFamily="34" charset="0"/>
              <a:buNone/>
              <a:tabLst/>
              <a:defRPr/>
            </a:pP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Образовательные услуги</a:t>
            </a:r>
          </a:p>
          <a:p>
            <a:pPr marL="0" marR="0" lvl="0" indent="0" algn="ctr" defTabSz="914400" rtl="0" eaLnBrk="1" fontAlgn="auto" latinLnBrk="0" hangingPunct="1">
              <a:lnSpc>
                <a:spcPct val="100000"/>
              </a:lnSpc>
              <a:spcBef>
                <a:spcPct val="20000"/>
              </a:spcBef>
              <a:spcAft>
                <a:spcPts val="325"/>
              </a:spcAft>
              <a:buClr>
                <a:srgbClr val="C3260C"/>
              </a:buClr>
              <a:buSzPct val="130000"/>
              <a:buFont typeface="Arial" pitchFamily="34" charset="0"/>
              <a:buNone/>
              <a:tabLst/>
              <a:defRPr/>
            </a:pP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Консультационные услуги</a:t>
            </a:r>
          </a:p>
          <a:p>
            <a:pPr marL="0" marR="0" lvl="0" indent="0" algn="ctr" defTabSz="914400" rtl="0" eaLnBrk="1" fontAlgn="auto" latinLnBrk="0" hangingPunct="1">
              <a:lnSpc>
                <a:spcPct val="100000"/>
              </a:lnSpc>
              <a:spcBef>
                <a:spcPct val="20000"/>
              </a:spcBef>
              <a:spcAft>
                <a:spcPts val="325"/>
              </a:spcAft>
              <a:buClr>
                <a:srgbClr val="C3260C"/>
              </a:buClr>
              <a:buSzPct val="130000"/>
              <a:buFont typeface="Arial" pitchFamily="34" charset="0"/>
              <a:buNone/>
              <a:tabLst/>
              <a:defRPr/>
            </a:pP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Сопровождение налоговых проверок</a:t>
            </a:r>
          </a:p>
          <a:p>
            <a:pPr marL="342900" marR="0" lvl="0" indent="-342900" algn="ctr" defTabSz="914400" rtl="0" eaLnBrk="1" fontAlgn="auto" latinLnBrk="0" hangingPunct="1">
              <a:lnSpc>
                <a:spcPct val="100000"/>
              </a:lnSpc>
              <a:spcBef>
                <a:spcPct val="20000"/>
              </a:spcBef>
              <a:spcAft>
                <a:spcPts val="325"/>
              </a:spcAft>
              <a:buClr>
                <a:srgbClr val="C3260C"/>
              </a:buClr>
              <a:buSzPct val="130000"/>
              <a:buFont typeface="Arial" pitchFamily="34" charset="0"/>
              <a:buChar char="•"/>
              <a:tabLst/>
              <a:defRPr/>
            </a:pPr>
            <a:endPar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endParaRPr>
          </a:p>
          <a:p>
            <a:pPr marL="0" marR="0" lvl="0" indent="0" algn="ctr" defTabSz="914400" rtl="0" eaLnBrk="1" fontAlgn="auto" latinLnBrk="0" hangingPunct="1">
              <a:lnSpc>
                <a:spcPct val="100000"/>
              </a:lnSpc>
              <a:spcBef>
                <a:spcPct val="20000"/>
              </a:spcBef>
              <a:spcAft>
                <a:spcPts val="325"/>
              </a:spcAft>
              <a:buClr>
                <a:srgbClr val="C3260C"/>
              </a:buClr>
              <a:buSzPct val="130000"/>
              <a:buFont typeface="Arial" pitchFamily="34" charset="0"/>
              <a:buNone/>
              <a:tabLst/>
              <a:defRPr/>
            </a:pP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(495) 925-03-87 </a:t>
            </a:r>
            <a:r>
              <a:rPr kumimoji="0" lang="en-US" sz="2000" b="1" i="0" u="none" strike="noStrike" kern="1200" cap="none" spc="0" normalizeH="0" baseline="0" noProof="0" dirty="0" err="1">
                <a:ln>
                  <a:noFill/>
                </a:ln>
                <a:solidFill>
                  <a:schemeClr val="accent1">
                    <a:lumMod val="50000"/>
                  </a:schemeClr>
                </a:solidFill>
                <a:effectLst/>
                <a:uLnTx/>
                <a:uFillTx/>
                <a:latin typeface="Calibri" pitchFamily="34" charset="0"/>
                <a:cs typeface="Arial" pitchFamily="34" charset="0"/>
              </a:rPr>
              <a:t>nalog</a:t>
            </a: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a:t>
            </a:r>
            <a:r>
              <a:rPr kumimoji="0" lang="en-US" sz="2000" b="1" i="0" u="none" strike="noStrike" kern="1200" cap="none" spc="0" normalizeH="0" baseline="0" noProof="0" dirty="0" err="1">
                <a:ln>
                  <a:noFill/>
                </a:ln>
                <a:solidFill>
                  <a:schemeClr val="accent1">
                    <a:lumMod val="50000"/>
                  </a:schemeClr>
                </a:solidFill>
                <a:effectLst/>
                <a:uLnTx/>
                <a:uFillTx/>
                <a:latin typeface="Calibri" pitchFamily="34" charset="0"/>
                <a:cs typeface="Arial" pitchFamily="34" charset="0"/>
              </a:rPr>
              <a:t>cpnk</a:t>
            </a: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a:t>
            </a:r>
            <a:r>
              <a:rPr kumimoji="0" lang="en-US" sz="2000" b="1" i="0" u="none" strike="noStrike" kern="1200" cap="none" spc="0" normalizeH="0" baseline="0" noProof="0" dirty="0" err="1">
                <a:ln>
                  <a:noFill/>
                </a:ln>
                <a:solidFill>
                  <a:schemeClr val="accent1">
                    <a:lumMod val="50000"/>
                  </a:schemeClr>
                </a:solidFill>
                <a:effectLst/>
                <a:uLnTx/>
                <a:uFillTx/>
                <a:latin typeface="Calibri" pitchFamily="34" charset="0"/>
                <a:cs typeface="Arial" pitchFamily="34" charset="0"/>
              </a:rPr>
              <a:t>ru</a:t>
            </a:r>
            <a:r>
              <a:rPr kumimoji="0" lang="en-US"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 </a:t>
            </a: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 </a:t>
            </a:r>
            <a:r>
              <a:rPr kumimoji="0" lang="en-US"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http</a:t>
            </a: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a:t>
            </a:r>
            <a:r>
              <a:rPr kumimoji="0" lang="en-US" sz="2000" b="1" i="0" u="none" strike="noStrike" kern="1200" cap="none" spc="0" normalizeH="0" baseline="0" noProof="0" dirty="0" err="1">
                <a:ln>
                  <a:noFill/>
                </a:ln>
                <a:solidFill>
                  <a:schemeClr val="accent1">
                    <a:lumMod val="50000"/>
                  </a:schemeClr>
                </a:solidFill>
                <a:effectLst/>
                <a:uLnTx/>
                <a:uFillTx/>
                <a:latin typeface="Calibri" pitchFamily="34" charset="0"/>
                <a:cs typeface="Arial" pitchFamily="34" charset="0"/>
              </a:rPr>
              <a:t>cpnk</a:t>
            </a: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a:t>
            </a:r>
            <a:r>
              <a:rPr kumimoji="0" lang="en-US" sz="2000" b="1" i="0" u="none" strike="noStrike" kern="1200" cap="none" spc="0" normalizeH="0" baseline="0" noProof="0" dirty="0" err="1">
                <a:ln>
                  <a:noFill/>
                </a:ln>
                <a:solidFill>
                  <a:schemeClr val="accent1">
                    <a:lumMod val="50000"/>
                  </a:schemeClr>
                </a:solidFill>
                <a:effectLst/>
                <a:uLnTx/>
                <a:uFillTx/>
                <a:latin typeface="Calibri" pitchFamily="34" charset="0"/>
                <a:cs typeface="Arial" pitchFamily="34" charset="0"/>
              </a:rPr>
              <a:t>ru</a:t>
            </a: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2000" b="0" i="0" u="none" strike="noStrike" kern="1200" cap="none" spc="0" normalizeH="0" baseline="0" noProof="0" dirty="0">
              <a:ln>
                <a:noFill/>
              </a:ln>
              <a:solidFill>
                <a:schemeClr val="accent1">
                  <a:lumMod val="50000"/>
                </a:schemeClr>
              </a:solidFill>
              <a:effectLst/>
              <a:uLnTx/>
              <a:uFillTx/>
              <a:latin typeface="Calibri" pitchFamily="34" charset="0"/>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200" b="1" dirty="0">
                <a:solidFill>
                  <a:srgbClr val="025373"/>
                </a:solidFill>
                <a:latin typeface="Calibri" panose="020F0502020204030204" pitchFamily="34" charset="0"/>
                <a:cs typeface="Calibri" panose="020F0502020204030204" pitchFamily="34" charset="0"/>
              </a:rPr>
              <a:t>2. Как определить место реализации товаров?</a:t>
            </a:r>
          </a:p>
        </p:txBody>
      </p:sp>
      <p:sp>
        <p:nvSpPr>
          <p:cNvPr id="3" name="Объект 2"/>
          <p:cNvSpPr>
            <a:spLocks noGrp="1"/>
          </p:cNvSpPr>
          <p:nvPr>
            <p:ph idx="1"/>
          </p:nvPr>
        </p:nvSpPr>
        <p:spPr>
          <a:xfrm>
            <a:off x="606388" y="1275606"/>
            <a:ext cx="7782036" cy="3394472"/>
          </a:xfrm>
        </p:spPr>
        <p:txBody>
          <a:bodyPr>
            <a:normAutofit/>
          </a:bodyPr>
          <a:lstStyle/>
          <a:p>
            <a:pPr marL="0" indent="361950">
              <a:buNone/>
            </a:pPr>
            <a:r>
              <a:rPr lang="ru-RU" sz="1600" b="1" dirty="0">
                <a:solidFill>
                  <a:srgbClr val="025373"/>
                </a:solidFill>
                <a:latin typeface="Calibri" panose="020F0502020204030204" pitchFamily="34" charset="0"/>
                <a:cs typeface="Calibri" panose="020F0502020204030204" pitchFamily="34" charset="0"/>
              </a:rPr>
              <a:t>Пример 4</a:t>
            </a:r>
            <a:r>
              <a:rPr lang="ru-RU" sz="1600" b="1" dirty="0" smtClean="0">
                <a:solidFill>
                  <a:srgbClr val="025373"/>
                </a:solidFill>
                <a:latin typeface="Calibri" panose="020F0502020204030204" pitchFamily="34" charset="0"/>
                <a:cs typeface="Calibri" panose="020F0502020204030204" pitchFamily="34" charset="0"/>
              </a:rPr>
              <a:t>. 1</a:t>
            </a:r>
            <a:r>
              <a:rPr lang="ru-RU" sz="1600" b="1" dirty="0">
                <a:solidFill>
                  <a:srgbClr val="025373"/>
                </a:solidFill>
                <a:latin typeface="Calibri" panose="020F0502020204030204" pitchFamily="34" charset="0"/>
                <a:cs typeface="Calibri" panose="020F0502020204030204" pitchFamily="34" charset="0"/>
              </a:rPr>
              <a:t>. </a:t>
            </a:r>
            <a:r>
              <a:rPr lang="ru-RU" sz="1600" dirty="0">
                <a:solidFill>
                  <a:srgbClr val="025373"/>
                </a:solidFill>
                <a:latin typeface="Calibri" panose="020F0502020204030204" pitchFamily="34" charset="0"/>
                <a:cs typeface="Calibri" panose="020F0502020204030204" pitchFamily="34" charset="0"/>
              </a:rPr>
              <a:t>Российская компания заключила договор поставки товара с казахским контрагентом. По условиям договора транспортировка товара осуществляется </a:t>
            </a:r>
            <a:r>
              <a:rPr lang="ru-RU" sz="1600" b="1" dirty="0">
                <a:solidFill>
                  <a:srgbClr val="025373"/>
                </a:solidFill>
                <a:latin typeface="Calibri" panose="020F0502020204030204" pitchFamily="34" charset="0"/>
                <a:cs typeface="Calibri" panose="020F0502020204030204" pitchFamily="34" charset="0"/>
              </a:rPr>
              <a:t>в Республику Казахстан не из Российской Федерации, а из Узбекистана. </a:t>
            </a:r>
            <a:r>
              <a:rPr lang="ru-RU" sz="1600" dirty="0">
                <a:solidFill>
                  <a:srgbClr val="025373"/>
                </a:solidFill>
                <a:latin typeface="Calibri" panose="020F0502020204030204" pitchFamily="34" charset="0"/>
                <a:cs typeface="Calibri" panose="020F0502020204030204" pitchFamily="34" charset="0"/>
              </a:rPr>
              <a:t>Является ли территория Российской Федерации местом реализации товара?</a:t>
            </a:r>
          </a:p>
          <a:p>
            <a:endParaRPr lang="ru-RU" sz="1600" dirty="0">
              <a:solidFill>
                <a:srgbClr val="025373"/>
              </a:solidFill>
              <a:latin typeface="Calibri" panose="020F0502020204030204" pitchFamily="34" charset="0"/>
              <a:cs typeface="Calibri" panose="020F0502020204030204" pitchFamily="34" charset="0"/>
            </a:endParaRPr>
          </a:p>
          <a:p>
            <a:pPr marL="50800" indent="311150">
              <a:buNone/>
            </a:pPr>
            <a:r>
              <a:rPr lang="ru-RU" sz="1600" dirty="0">
                <a:solidFill>
                  <a:srgbClr val="025373"/>
                </a:solidFill>
                <a:latin typeface="Calibri" panose="020F0502020204030204" pitchFamily="34" charset="0"/>
                <a:cs typeface="Calibri" panose="020F0502020204030204" pitchFamily="34" charset="0"/>
              </a:rPr>
              <a:t>Территория Российской Федерации не является местом реализации товара (</a:t>
            </a:r>
            <a:r>
              <a:rPr lang="ru-RU" sz="1600" dirty="0" err="1">
                <a:solidFill>
                  <a:srgbClr val="025373"/>
                </a:solidFill>
                <a:latin typeface="Calibri" panose="020F0502020204030204" pitchFamily="34" charset="0"/>
                <a:cs typeface="Calibri" panose="020F0502020204030204" pitchFamily="34" charset="0"/>
              </a:rPr>
              <a:t>абз</a:t>
            </a:r>
            <a:r>
              <a:rPr lang="ru-RU" sz="1600" dirty="0">
                <a:solidFill>
                  <a:srgbClr val="025373"/>
                </a:solidFill>
                <a:latin typeface="Calibri" panose="020F0502020204030204" pitchFamily="34" charset="0"/>
                <a:cs typeface="Calibri" panose="020F0502020204030204" pitchFamily="34" charset="0"/>
              </a:rPr>
              <a:t>. 4 п. 3 Протокола).</a:t>
            </a:r>
          </a:p>
          <a:p>
            <a:endParaRPr lang="ru-RU" sz="1600" dirty="0">
              <a:solidFill>
                <a:srgbClr val="025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640705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3747" y="483518"/>
            <a:ext cx="8229600" cy="857250"/>
          </a:xfrm>
        </p:spPr>
        <p:txBody>
          <a:bodyPr>
            <a:noAutofit/>
          </a:bodyPr>
          <a:lstStyle/>
          <a:p>
            <a:r>
              <a:rPr lang="ru-RU" sz="2200" b="1" dirty="0">
                <a:solidFill>
                  <a:srgbClr val="025373"/>
                </a:solidFill>
                <a:latin typeface="Calibri" panose="020F0502020204030204" pitchFamily="34" charset="0"/>
                <a:cs typeface="Calibri" panose="020F0502020204030204" pitchFamily="34" charset="0"/>
              </a:rPr>
              <a:t>3. Как определить место реализации работ, услуг: </a:t>
            </a:r>
            <a:br>
              <a:rPr lang="ru-RU" sz="2200" b="1" dirty="0">
                <a:solidFill>
                  <a:srgbClr val="025373"/>
                </a:solidFill>
                <a:latin typeface="Calibri" panose="020F0502020204030204" pitchFamily="34" charset="0"/>
                <a:cs typeface="Calibri" panose="020F0502020204030204" pitchFamily="34" charset="0"/>
              </a:rPr>
            </a:br>
            <a:r>
              <a:rPr lang="ru-RU" sz="2200" b="1" dirty="0">
                <a:solidFill>
                  <a:srgbClr val="025373"/>
                </a:solidFill>
                <a:latin typeface="Calibri" panose="020F0502020204030204" pitchFamily="34" charset="0"/>
                <a:cs typeface="Calibri" panose="020F0502020204030204" pitchFamily="34" charset="0"/>
              </a:rPr>
              <a:t> - связанных с недвижимым имуществом.</a:t>
            </a:r>
            <a:br>
              <a:rPr lang="ru-RU" sz="2200" b="1" dirty="0">
                <a:solidFill>
                  <a:srgbClr val="025373"/>
                </a:solidFill>
                <a:latin typeface="Calibri" panose="020F0502020204030204" pitchFamily="34" charset="0"/>
                <a:cs typeface="Calibri" panose="020F0502020204030204" pitchFamily="34" charset="0"/>
              </a:rPr>
            </a:br>
            <a:endParaRPr lang="ru-RU" sz="2200" b="1" dirty="0">
              <a:solidFill>
                <a:srgbClr val="025373"/>
              </a:solidFill>
              <a:latin typeface="Calibri" panose="020F0502020204030204" pitchFamily="34" charset="0"/>
              <a:cs typeface="Calibri" panose="020F0502020204030204" pitchFamily="34" charset="0"/>
            </a:endParaRPr>
          </a:p>
        </p:txBody>
      </p:sp>
      <p:sp>
        <p:nvSpPr>
          <p:cNvPr id="3" name="Объект 2"/>
          <p:cNvSpPr>
            <a:spLocks noGrp="1"/>
          </p:cNvSpPr>
          <p:nvPr>
            <p:ph idx="1"/>
          </p:nvPr>
        </p:nvSpPr>
        <p:spPr>
          <a:xfrm>
            <a:off x="457200" y="1635646"/>
            <a:ext cx="8229600" cy="3394472"/>
          </a:xfrm>
        </p:spPr>
        <p:txBody>
          <a:bodyPr>
            <a:normAutofit/>
          </a:bodyPr>
          <a:lstStyle/>
          <a:p>
            <a:pPr marL="0" indent="361950" algn="just">
              <a:buNone/>
            </a:pPr>
            <a:r>
              <a:rPr lang="ru-RU" sz="1600" b="1" dirty="0">
                <a:solidFill>
                  <a:srgbClr val="025373"/>
                </a:solidFill>
                <a:latin typeface="Calibri" panose="020F0502020204030204" pitchFamily="34" charset="0"/>
                <a:cs typeface="Calibri" panose="020F0502020204030204" pitchFamily="34" charset="0"/>
              </a:rPr>
              <a:t>Пример 5</a:t>
            </a:r>
            <a:r>
              <a:rPr lang="ru-RU" sz="1600" dirty="0" smtClean="0">
                <a:solidFill>
                  <a:srgbClr val="025373"/>
                </a:solidFill>
                <a:latin typeface="Calibri" panose="020F0502020204030204" pitchFamily="34" charset="0"/>
                <a:cs typeface="Calibri" panose="020F0502020204030204" pitchFamily="34" charset="0"/>
              </a:rPr>
              <a:t>. ООО </a:t>
            </a:r>
            <a:r>
              <a:rPr lang="ru-RU" sz="1600" dirty="0">
                <a:solidFill>
                  <a:srgbClr val="025373"/>
                </a:solidFill>
                <a:latin typeface="Calibri" panose="020F0502020204030204" pitchFamily="34" charset="0"/>
                <a:cs typeface="Calibri" panose="020F0502020204030204" pitchFamily="34" charset="0"/>
              </a:rPr>
              <a:t>"Альфа" (российская компания) имеет </a:t>
            </a:r>
            <a:r>
              <a:rPr lang="ru-RU" sz="1600" b="1" dirty="0">
                <a:solidFill>
                  <a:srgbClr val="025373"/>
                </a:solidFill>
                <a:latin typeface="Calibri" panose="020F0502020204030204" pitchFamily="34" charset="0"/>
                <a:cs typeface="Calibri" panose="020F0502020204030204" pitchFamily="34" charset="0"/>
              </a:rPr>
              <a:t>в собственности здание, находящееся на территории Украины (Казахстана) </a:t>
            </a:r>
            <a:r>
              <a:rPr lang="ru-RU" sz="1600" dirty="0">
                <a:solidFill>
                  <a:srgbClr val="025373"/>
                </a:solidFill>
                <a:latin typeface="Calibri" panose="020F0502020204030204" pitchFamily="34" charset="0"/>
                <a:cs typeface="Calibri" panose="020F0502020204030204" pitchFamily="34" charset="0"/>
              </a:rPr>
              <a:t>, и сдает его </a:t>
            </a:r>
            <a:r>
              <a:rPr lang="ru-RU" sz="1600" b="1" dirty="0">
                <a:solidFill>
                  <a:srgbClr val="025373"/>
                </a:solidFill>
                <a:latin typeface="Calibri" panose="020F0502020204030204" pitchFamily="34" charset="0"/>
                <a:cs typeface="Calibri" panose="020F0502020204030204" pitchFamily="34" charset="0"/>
              </a:rPr>
              <a:t>в аренду. </a:t>
            </a:r>
            <a:r>
              <a:rPr lang="ru-RU" sz="1600" dirty="0">
                <a:solidFill>
                  <a:srgbClr val="025373"/>
                </a:solidFill>
                <a:latin typeface="Calibri" panose="020F0502020204030204" pitchFamily="34" charset="0"/>
                <a:cs typeface="Calibri" panose="020F0502020204030204" pitchFamily="34" charset="0"/>
              </a:rPr>
              <a:t>Поскольку здание расположено за пределами РФ, то местом реализации услуг по аренде является территория иностранного государства. Следовательно, </a:t>
            </a:r>
            <a:r>
              <a:rPr lang="ru-RU" sz="1600" b="1" dirty="0">
                <a:solidFill>
                  <a:srgbClr val="025373"/>
                </a:solidFill>
                <a:latin typeface="Calibri" panose="020F0502020204030204" pitchFamily="34" charset="0"/>
                <a:cs typeface="Calibri" panose="020F0502020204030204" pitchFamily="34" charset="0"/>
              </a:rPr>
              <a:t>арендная плата, взимаемая ООО "Альфа" с арендаторов, НДС на территории РФ не облагается.</a:t>
            </a:r>
            <a:r>
              <a:rPr lang="ru-RU" sz="1600" dirty="0">
                <a:solidFill>
                  <a:srgbClr val="025373"/>
                </a:solidFill>
                <a:latin typeface="Calibri" panose="020F0502020204030204" pitchFamily="34" charset="0"/>
                <a:cs typeface="Calibri" panose="020F0502020204030204" pitchFamily="34" charset="0"/>
              </a:rPr>
              <a:t> При этом не важно, кому это здание (помещения в здании) сдается в аренду - иностранным лицам или российским.</a:t>
            </a:r>
          </a:p>
          <a:p>
            <a:pPr marL="0" indent="361950" algn="just"/>
            <a:endParaRPr lang="ru-RU" sz="1600" dirty="0">
              <a:solidFill>
                <a:srgbClr val="025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388114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83518"/>
            <a:ext cx="8229600" cy="857250"/>
          </a:xfrm>
        </p:spPr>
        <p:txBody>
          <a:bodyPr>
            <a:noAutofit/>
          </a:bodyPr>
          <a:lstStyle/>
          <a:p>
            <a:r>
              <a:rPr lang="ru-RU" sz="2200" b="1" dirty="0">
                <a:solidFill>
                  <a:srgbClr val="025373"/>
                </a:solidFill>
                <a:latin typeface="Calibri" panose="020F0502020204030204" pitchFamily="34" charset="0"/>
                <a:cs typeface="Calibri" panose="020F0502020204030204" pitchFamily="34" charset="0"/>
              </a:rPr>
              <a:t>3. Как определить место реализации работ, услуг: </a:t>
            </a:r>
            <a:br>
              <a:rPr lang="ru-RU" sz="2200" b="1" dirty="0">
                <a:solidFill>
                  <a:srgbClr val="025373"/>
                </a:solidFill>
                <a:latin typeface="Calibri" panose="020F0502020204030204" pitchFamily="34" charset="0"/>
                <a:cs typeface="Calibri" panose="020F0502020204030204" pitchFamily="34" charset="0"/>
              </a:rPr>
            </a:br>
            <a:r>
              <a:rPr lang="ru-RU" sz="2200" b="1" dirty="0">
                <a:solidFill>
                  <a:srgbClr val="025373"/>
                </a:solidFill>
                <a:latin typeface="Calibri" panose="020F0502020204030204" pitchFamily="34" charset="0"/>
                <a:cs typeface="Calibri" panose="020F0502020204030204" pitchFamily="34" charset="0"/>
              </a:rPr>
              <a:t>- связанных с движимым имуществом.</a:t>
            </a:r>
            <a:br>
              <a:rPr lang="ru-RU" sz="2200" b="1" dirty="0">
                <a:solidFill>
                  <a:srgbClr val="025373"/>
                </a:solidFill>
                <a:latin typeface="Calibri" panose="020F0502020204030204" pitchFamily="34" charset="0"/>
                <a:cs typeface="Calibri" panose="020F0502020204030204" pitchFamily="34" charset="0"/>
              </a:rPr>
            </a:br>
            <a:endParaRPr lang="ru-RU" sz="2200" b="1" dirty="0">
              <a:solidFill>
                <a:srgbClr val="025373"/>
              </a:solidFill>
              <a:latin typeface="Calibri" panose="020F0502020204030204" pitchFamily="34" charset="0"/>
              <a:cs typeface="Calibri" panose="020F0502020204030204" pitchFamily="34" charset="0"/>
            </a:endParaRPr>
          </a:p>
        </p:txBody>
      </p:sp>
      <p:sp>
        <p:nvSpPr>
          <p:cNvPr id="3" name="Объект 2"/>
          <p:cNvSpPr>
            <a:spLocks noGrp="1"/>
          </p:cNvSpPr>
          <p:nvPr>
            <p:ph idx="1"/>
          </p:nvPr>
        </p:nvSpPr>
        <p:spPr>
          <a:xfrm>
            <a:off x="611560" y="1419622"/>
            <a:ext cx="7854044" cy="3394472"/>
          </a:xfrm>
        </p:spPr>
        <p:txBody>
          <a:bodyPr>
            <a:normAutofit/>
          </a:bodyPr>
          <a:lstStyle/>
          <a:p>
            <a:pPr marL="0" indent="361950" algn="just">
              <a:buNone/>
            </a:pPr>
            <a:r>
              <a:rPr lang="ru-RU" sz="1600" b="1" dirty="0">
                <a:solidFill>
                  <a:srgbClr val="025373"/>
                </a:solidFill>
                <a:latin typeface="Calibri" panose="020F0502020204030204" pitchFamily="34" charset="0"/>
                <a:cs typeface="Calibri" panose="020F0502020204030204" pitchFamily="34" charset="0"/>
              </a:rPr>
              <a:t>Пример 6. </a:t>
            </a:r>
            <a:r>
              <a:rPr lang="ru-RU" sz="1600" dirty="0">
                <a:solidFill>
                  <a:srgbClr val="025373"/>
                </a:solidFill>
                <a:latin typeface="Calibri" panose="020F0502020204030204" pitchFamily="34" charset="0"/>
                <a:cs typeface="Calibri" panose="020F0502020204030204" pitchFamily="34" charset="0"/>
              </a:rPr>
              <a:t>ООО "Альфа" (российская организация) по договору с ООО "Бета" (тоже российская компания) выполняет работы </a:t>
            </a:r>
            <a:r>
              <a:rPr lang="ru-RU" sz="1600" b="1" dirty="0">
                <a:solidFill>
                  <a:srgbClr val="025373"/>
                </a:solidFill>
                <a:latin typeface="Calibri" panose="020F0502020204030204" pitchFamily="34" charset="0"/>
                <a:cs typeface="Calibri" panose="020F0502020204030204" pitchFamily="34" charset="0"/>
              </a:rPr>
              <a:t>по ремонту оборудования, которое находится на территории Узбекистана</a:t>
            </a:r>
            <a:r>
              <a:rPr lang="ru-RU" sz="1600" dirty="0">
                <a:solidFill>
                  <a:srgbClr val="025373"/>
                </a:solidFill>
                <a:latin typeface="Calibri" panose="020F0502020204030204" pitchFamily="34" charset="0"/>
                <a:cs typeface="Calibri" panose="020F0502020204030204" pitchFamily="34" charset="0"/>
              </a:rPr>
              <a:t>. </a:t>
            </a:r>
          </a:p>
          <a:p>
            <a:pPr marL="0" indent="361950" algn="just">
              <a:buNone/>
            </a:pPr>
            <a:r>
              <a:rPr lang="ru-RU" sz="1600" dirty="0">
                <a:solidFill>
                  <a:srgbClr val="025373"/>
                </a:solidFill>
                <a:latin typeface="Calibri" panose="020F0502020204030204" pitchFamily="34" charset="0"/>
                <a:cs typeface="Calibri" panose="020F0502020204030204" pitchFamily="34" charset="0"/>
              </a:rPr>
              <a:t>Для выполнения ремонтных работ сотрудники ООО "Альфа" выезжают в командировку в Узбекистан.</a:t>
            </a:r>
          </a:p>
          <a:p>
            <a:pPr marL="0" indent="361950" algn="just">
              <a:buNone/>
            </a:pPr>
            <a:r>
              <a:rPr lang="ru-RU" sz="1600" dirty="0">
                <a:solidFill>
                  <a:srgbClr val="025373"/>
                </a:solidFill>
                <a:latin typeface="Calibri" panose="020F0502020204030204" pitchFamily="34" charset="0"/>
                <a:cs typeface="Calibri" panose="020F0502020204030204" pitchFamily="34" charset="0"/>
              </a:rPr>
              <a:t>Местом реализации ремонтных работ территория РФ не является, поэтому стоимость выполняемых ООО "Альфа" работ </a:t>
            </a:r>
            <a:r>
              <a:rPr lang="ru-RU" sz="1600" b="1" dirty="0">
                <a:solidFill>
                  <a:srgbClr val="025373"/>
                </a:solidFill>
                <a:latin typeface="Calibri" panose="020F0502020204030204" pitchFamily="34" charset="0"/>
                <a:cs typeface="Calibri" panose="020F0502020204030204" pitchFamily="34" charset="0"/>
              </a:rPr>
              <a:t>НДС не облагается.</a:t>
            </a:r>
          </a:p>
          <a:p>
            <a:pPr algn="just"/>
            <a:endParaRPr lang="ru-RU" sz="1600" dirty="0">
              <a:solidFill>
                <a:srgbClr val="025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783492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200" b="1" dirty="0">
                <a:solidFill>
                  <a:srgbClr val="025373"/>
                </a:solidFill>
                <a:latin typeface="Calibri" panose="020F0502020204030204" pitchFamily="34" charset="0"/>
                <a:cs typeface="Calibri" panose="020F0502020204030204" pitchFamily="34" charset="0"/>
              </a:rPr>
              <a:t>3. Как определить место реализации работ, услуг: </a:t>
            </a:r>
            <a:br>
              <a:rPr lang="ru-RU" sz="2200" b="1" dirty="0">
                <a:solidFill>
                  <a:srgbClr val="025373"/>
                </a:solidFill>
                <a:latin typeface="Calibri" panose="020F0502020204030204" pitchFamily="34" charset="0"/>
                <a:cs typeface="Calibri" panose="020F0502020204030204" pitchFamily="34" charset="0"/>
              </a:rPr>
            </a:br>
            <a:r>
              <a:rPr lang="ru-RU" sz="2200" b="1" dirty="0">
                <a:solidFill>
                  <a:srgbClr val="025373"/>
                </a:solidFill>
                <a:latin typeface="Calibri" panose="020F0502020204030204" pitchFamily="34" charset="0"/>
                <a:cs typeface="Calibri" panose="020F0502020204030204" pitchFamily="34" charset="0"/>
              </a:rPr>
              <a:t>- связанных с движимым имуществом.</a:t>
            </a:r>
            <a:endParaRPr lang="ru-RU" sz="2200" dirty="0">
              <a:solidFill>
                <a:srgbClr val="025373"/>
              </a:solidFill>
              <a:latin typeface="Calibri" panose="020F0502020204030204" pitchFamily="34" charset="0"/>
              <a:cs typeface="Calibri" panose="020F0502020204030204" pitchFamily="34" charset="0"/>
            </a:endParaRPr>
          </a:p>
        </p:txBody>
      </p:sp>
      <p:sp>
        <p:nvSpPr>
          <p:cNvPr id="3" name="Объект 2"/>
          <p:cNvSpPr>
            <a:spLocks noGrp="1"/>
          </p:cNvSpPr>
          <p:nvPr>
            <p:ph idx="1"/>
          </p:nvPr>
        </p:nvSpPr>
        <p:spPr>
          <a:xfrm>
            <a:off x="440101" y="1347614"/>
            <a:ext cx="8229600" cy="3394472"/>
          </a:xfrm>
        </p:spPr>
        <p:txBody>
          <a:bodyPr>
            <a:normAutofit/>
          </a:bodyPr>
          <a:lstStyle/>
          <a:p>
            <a:pPr marL="0" indent="361950" algn="just">
              <a:buNone/>
            </a:pPr>
            <a:r>
              <a:rPr lang="ru-RU" sz="1600" b="1" dirty="0">
                <a:solidFill>
                  <a:srgbClr val="025373"/>
                </a:solidFill>
                <a:latin typeface="Calibri" panose="020F0502020204030204" pitchFamily="34" charset="0"/>
                <a:cs typeface="Calibri" panose="020F0502020204030204" pitchFamily="34" charset="0"/>
              </a:rPr>
              <a:t>Пример 7. </a:t>
            </a:r>
            <a:r>
              <a:rPr lang="ru-RU" sz="1600" dirty="0">
                <a:solidFill>
                  <a:srgbClr val="025373"/>
                </a:solidFill>
                <a:latin typeface="Calibri" panose="020F0502020204030204" pitchFamily="34" charset="0"/>
                <a:cs typeface="Calibri" panose="020F0502020204030204" pitchFamily="34" charset="0"/>
              </a:rPr>
              <a:t>Российскому судну (порт приписки - Владивосток) оказаны </a:t>
            </a:r>
            <a:r>
              <a:rPr lang="ru-RU" sz="1600" b="1" dirty="0">
                <a:solidFill>
                  <a:srgbClr val="025373"/>
                </a:solidFill>
                <a:latin typeface="Calibri" panose="020F0502020204030204" pitchFamily="34" charset="0"/>
                <a:cs typeface="Calibri" panose="020F0502020204030204" pitchFamily="34" charset="0"/>
              </a:rPr>
              <a:t>услуги по ремонту в Китае</a:t>
            </a:r>
            <a:r>
              <a:rPr lang="ru-RU" sz="1600" dirty="0">
                <a:solidFill>
                  <a:srgbClr val="025373"/>
                </a:solidFill>
                <a:latin typeface="Calibri" panose="020F0502020204030204" pitchFamily="34" charset="0"/>
                <a:cs typeface="Calibri" panose="020F0502020204030204" pitchFamily="34" charset="0"/>
              </a:rPr>
              <a:t>. </a:t>
            </a:r>
            <a:r>
              <a:rPr lang="ru-RU" sz="1600" b="1" dirty="0">
                <a:solidFill>
                  <a:srgbClr val="025373"/>
                </a:solidFill>
                <a:latin typeface="Calibri" panose="020F0502020204030204" pitchFamily="34" charset="0"/>
                <a:cs typeface="Calibri" panose="020F0502020204030204" pitchFamily="34" charset="0"/>
              </a:rPr>
              <a:t>Ремонт произведен на территории Китая</a:t>
            </a:r>
            <a:r>
              <a:rPr lang="ru-RU" sz="1600" dirty="0">
                <a:solidFill>
                  <a:srgbClr val="025373"/>
                </a:solidFill>
                <a:latin typeface="Calibri" panose="020F0502020204030204" pitchFamily="34" charset="0"/>
                <a:cs typeface="Calibri" panose="020F0502020204030204" pitchFamily="34" charset="0"/>
              </a:rPr>
              <a:t>, следовательно, местом реализации работ не является Россия. </a:t>
            </a:r>
          </a:p>
          <a:p>
            <a:pPr marL="50800" indent="311150" algn="just">
              <a:buNone/>
            </a:pPr>
            <a:r>
              <a:rPr lang="ru-RU" sz="1600" dirty="0">
                <a:solidFill>
                  <a:srgbClr val="025373"/>
                </a:solidFill>
                <a:latin typeface="Calibri" panose="020F0502020204030204" pitchFamily="34" charset="0"/>
                <a:cs typeface="Calibri" panose="020F0502020204030204" pitchFamily="34" charset="0"/>
              </a:rPr>
              <a:t>Поэтому НДС их стоимость не облагают.</a:t>
            </a:r>
          </a:p>
          <a:p>
            <a:pPr algn="just"/>
            <a:endParaRPr lang="ru-RU" sz="1600" dirty="0">
              <a:solidFill>
                <a:srgbClr val="025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23921836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1661</TotalTime>
  <Words>4783</Words>
  <Application>Microsoft Office PowerPoint</Application>
  <PresentationFormat>Экран (16:9)</PresentationFormat>
  <Paragraphs>330</Paragraphs>
  <Slides>56</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56</vt:i4>
      </vt:variant>
    </vt:vector>
  </HeadingPairs>
  <TitlesOfParts>
    <vt:vector size="57" baseType="lpstr">
      <vt:lpstr>Тема Office</vt:lpstr>
      <vt:lpstr>Слайд 1</vt:lpstr>
      <vt:lpstr>Программа</vt:lpstr>
      <vt:lpstr>1. Что считается территорией РФ?</vt:lpstr>
      <vt:lpstr>2. Как определить место реализации товаров? </vt:lpstr>
      <vt:lpstr>2. Как определить место реализации товаров? </vt:lpstr>
      <vt:lpstr>2. Как определить место реализации товаров?</vt:lpstr>
      <vt:lpstr>3. Как определить место реализации работ, услуг:   - связанных с недвижимым имуществом. </vt:lpstr>
      <vt:lpstr>3. Как определить место реализации работ, услуг:  - связанных с движимым имуществом. </vt:lpstr>
      <vt:lpstr>3. Как определить место реализации работ, услуг:  - связанных с движимым имуществом.</vt:lpstr>
      <vt:lpstr>Обратите внимание! Правила, предписывающие определять место реализации по месту нахождения движимого имущества, не применяются в отношении услуг по сдаче движимого имущества в аренду. </vt:lpstr>
      <vt:lpstr>4. Для каких работ (услуг) место реализации определяется по месту оказания услуг? </vt:lpstr>
      <vt:lpstr>5. Для каких работ (услуг) место реализации определяется по месту нахождения покупателя? </vt:lpstr>
      <vt:lpstr>Для каких работ (услуг) место реализации определяется по месту нахождения покупателя?</vt:lpstr>
      <vt:lpstr>Для каких работ (услуг) место реализации определяется по месту нахождения покупателя? </vt:lpstr>
      <vt:lpstr>Слайд 15</vt:lpstr>
      <vt:lpstr>Слайд 16</vt:lpstr>
      <vt:lpstr>Слайд 17</vt:lpstr>
      <vt:lpstr>Слайд 18</vt:lpstr>
      <vt:lpstr>Слайд 19</vt:lpstr>
      <vt:lpstr>Слайд 20</vt:lpstr>
      <vt:lpstr>Статья 171. Налоговые вычеты </vt:lpstr>
      <vt:lpstr>Пересчет валюты</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6. Для каких работ (услуг)  место реализации определяется по месту нахождения  продавца? </vt:lpstr>
      <vt:lpstr>Слайд 35</vt:lpstr>
      <vt:lpstr>Слайд 36</vt:lpstr>
      <vt:lpstr>Слайд 37</vt:lpstr>
      <vt:lpstr>Слайд 38</vt:lpstr>
      <vt:lpstr>8. Как определяется место реализации услуг по перевозке и транспортировке, а так же непосредственно связанных с ними услуг? </vt:lpstr>
      <vt:lpstr>Как определяется место реализации услуг по перевозке и транспортировке, а так же непосредственно связанных с ними услуг? </vt:lpstr>
      <vt:lpstr>Как определяется место реализации услуг по перевозке и транспортировке, а так же непосредственно связанных с ними услуг? </vt:lpstr>
      <vt:lpstr>Как определяется место реализации услуг по перевозке и транспортировке, а так же непосредственно связанных с ними услуг? </vt:lpstr>
      <vt:lpstr>Как определяется место реализации услуг по перевозке и транспортировке, а так же непосредственно связанных с ними услуг? </vt:lpstr>
      <vt:lpstr>Как определяется место реализации услуг по перевозке и транспортировке, а так же непосредственно связанных с ними услуг? </vt:lpstr>
      <vt:lpstr>Как определяется место реализации услуг по перевозке и транспортировке, а так же непосредственно связанных с ними услуг </vt:lpstr>
      <vt:lpstr>Как определяется место реализации услуг по перевозке и транспортировке, а так же непосредственно связанных с ними услуг? </vt:lpstr>
      <vt:lpstr>Слайд 47</vt:lpstr>
      <vt:lpstr>12. Порядок пересчета валютной выручки, в целях формирования налоговой базы по НДС. </vt:lpstr>
      <vt:lpstr>Слайд 49</vt:lpstr>
      <vt:lpstr>В бухгалтерском учете организации делаются следующие проводки:  </vt:lpstr>
      <vt:lpstr>Слайд 51</vt:lpstr>
      <vt:lpstr>Слайд 52</vt:lpstr>
      <vt:lpstr>Слайд 53</vt:lpstr>
      <vt:lpstr>Слайд 54</vt:lpstr>
      <vt:lpstr>Слайд 55</vt:lpstr>
      <vt:lpstr>Слайд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kekus</dc:creator>
  <cp:lastModifiedBy>SverdlovaIM</cp:lastModifiedBy>
  <cp:revision>448</cp:revision>
  <cp:lastPrinted>2021-11-02T18:56:30Z</cp:lastPrinted>
  <dcterms:created xsi:type="dcterms:W3CDTF">2017-09-21T06:11:21Z</dcterms:created>
  <dcterms:modified xsi:type="dcterms:W3CDTF">2022-04-05T14:43:16Z</dcterms:modified>
</cp:coreProperties>
</file>