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7" r:id="rId2"/>
    <p:sldId id="495" r:id="rId3"/>
    <p:sldId id="494" r:id="rId4"/>
    <p:sldId id="496" r:id="rId5"/>
    <p:sldId id="497" r:id="rId6"/>
    <p:sldId id="498" r:id="rId7"/>
    <p:sldId id="499" r:id="rId8"/>
    <p:sldId id="500" r:id="rId9"/>
    <p:sldId id="501" r:id="rId10"/>
    <p:sldId id="520" r:id="rId11"/>
    <p:sldId id="521" r:id="rId12"/>
    <p:sldId id="502" r:id="rId13"/>
    <p:sldId id="503" r:id="rId14"/>
    <p:sldId id="504" r:id="rId15"/>
    <p:sldId id="505" r:id="rId16"/>
    <p:sldId id="506" r:id="rId17"/>
    <p:sldId id="507" r:id="rId18"/>
    <p:sldId id="508" r:id="rId19"/>
    <p:sldId id="477" r:id="rId20"/>
    <p:sldId id="478" r:id="rId21"/>
    <p:sldId id="509" r:id="rId22"/>
    <p:sldId id="510" r:id="rId23"/>
    <p:sldId id="511" r:id="rId24"/>
    <p:sldId id="513" r:id="rId25"/>
    <p:sldId id="515" r:id="rId26"/>
    <p:sldId id="512" r:id="rId27"/>
    <p:sldId id="485" r:id="rId28"/>
    <p:sldId id="484" r:id="rId29"/>
    <p:sldId id="481" r:id="rId30"/>
    <p:sldId id="480" r:id="rId31"/>
    <p:sldId id="482" r:id="rId32"/>
    <p:sldId id="483" r:id="rId33"/>
    <p:sldId id="523" r:id="rId34"/>
    <p:sldId id="524" r:id="rId35"/>
    <p:sldId id="516" r:id="rId36"/>
    <p:sldId id="517" r:id="rId37"/>
    <p:sldId id="518" r:id="rId38"/>
    <p:sldId id="519" r:id="rId39"/>
    <p:sldId id="467" r:id="rId40"/>
    <p:sldId id="471" r:id="rId41"/>
    <p:sldId id="468" r:id="rId42"/>
    <p:sldId id="470" r:id="rId43"/>
    <p:sldId id="469" r:id="rId44"/>
    <p:sldId id="466" r:id="rId45"/>
    <p:sldId id="475" r:id="rId46"/>
    <p:sldId id="472" r:id="rId47"/>
    <p:sldId id="473" r:id="rId48"/>
    <p:sldId id="474" r:id="rId49"/>
    <p:sldId id="476" r:id="rId50"/>
    <p:sldId id="479" r:id="rId51"/>
    <p:sldId id="486" r:id="rId52"/>
    <p:sldId id="487" r:id="rId53"/>
    <p:sldId id="489" r:id="rId54"/>
    <p:sldId id="488" r:id="rId55"/>
    <p:sldId id="490" r:id="rId56"/>
    <p:sldId id="522" r:id="rId57"/>
    <p:sldId id="491" r:id="rId58"/>
    <p:sldId id="492" r:id="rId59"/>
    <p:sldId id="493" r:id="rId60"/>
    <p:sldId id="267" r:id="rId6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727" userDrawn="1">
          <p15:clr>
            <a:srgbClr val="A4A3A4"/>
          </p15:clr>
        </p15:guide>
        <p15:guide id="2" pos="386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2537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86323" autoAdjust="0"/>
  </p:normalViewPr>
  <p:slideViewPr>
    <p:cSldViewPr showGuides="1">
      <p:cViewPr>
        <p:scale>
          <a:sx n="87" d="100"/>
          <a:sy n="87" d="100"/>
        </p:scale>
        <p:origin x="-528" y="-62"/>
      </p:cViewPr>
      <p:guideLst>
        <p:guide orient="horz" pos="2727"/>
        <p:guide pos="3868"/>
      </p:guideLst>
    </p:cSldViewPr>
  </p:slideViewPr>
  <p:outlineViewPr>
    <p:cViewPr>
      <p:scale>
        <a:sx n="33" d="100"/>
        <a:sy n="33" d="100"/>
      </p:scale>
      <p:origin x="258" y="248082"/>
    </p:cViewPr>
  </p:outlineViewPr>
  <p:notesTextViewPr>
    <p:cViewPr>
      <p:scale>
        <a:sx n="1" d="1"/>
        <a:sy n="1" d="1"/>
      </p:scale>
      <p:origin x="0" y="0"/>
    </p:cViewPr>
  </p:notesTextViewPr>
  <p:notesViewPr>
    <p:cSldViewPr showGuides="1">
      <p:cViewPr varScale="1">
        <p:scale>
          <a:sx n="49" d="100"/>
          <a:sy n="49" d="100"/>
        </p:scale>
        <p:origin x="1842" y="5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94B820AE-1B2A-445C-A4B2-53F384576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 xmlns:a16="http://schemas.microsoft.com/office/drawing/2014/main" id="{935BC12C-CF8A-4105-A637-3CBF472604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4BB132-54F2-4220-ACD1-3781FBD8318F}" type="datetimeFigureOut">
              <a:rPr lang="ru-RU" smtClean="0"/>
              <a:pPr/>
              <a:t>12.04.2022</a:t>
            </a:fld>
            <a:endParaRPr lang="ru-RU"/>
          </a:p>
        </p:txBody>
      </p:sp>
      <p:sp>
        <p:nvSpPr>
          <p:cNvPr id="4" name="Нижний колонтитул 3">
            <a:extLst>
              <a:ext uri="{FF2B5EF4-FFF2-40B4-BE49-F238E27FC236}">
                <a16:creationId xmlns="" xmlns:a16="http://schemas.microsoft.com/office/drawing/2014/main" id="{32E1266E-0183-4E8F-B15A-84742DCE61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 xmlns:a16="http://schemas.microsoft.com/office/drawing/2014/main" id="{72778227-954E-404E-AF04-7C532D66E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5F62D6-C5AE-49CC-9150-67E0182FD56F}" type="slidenum">
              <a:rPr lang="ru-RU" smtClean="0"/>
              <a:pPr/>
              <a:t>‹#›</a:t>
            </a:fld>
            <a:endParaRPr lang="ru-RU"/>
          </a:p>
        </p:txBody>
      </p:sp>
    </p:spTree>
    <p:extLst>
      <p:ext uri="{BB962C8B-B14F-4D97-AF65-F5344CB8AC3E}">
        <p14:creationId xmlns="" xmlns:p14="http://schemas.microsoft.com/office/powerpoint/2010/main" val="1808170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D725B-D33E-4E83-8C6D-DB4ECCD4FD65}" type="datetimeFigureOut">
              <a:rPr lang="ru-RU" smtClean="0"/>
              <a:pPr/>
              <a:t>12.04.2022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905F0-6BBB-4B76-BB1F-452208D84C6A}" type="slidenum">
              <a:rPr lang="ru-RU" smtClean="0"/>
              <a:pPr/>
              <a:t>‹#›</a:t>
            </a:fld>
            <a:endParaRPr lang="ru-RU"/>
          </a:p>
        </p:txBody>
      </p:sp>
    </p:spTree>
    <p:extLst>
      <p:ext uri="{BB962C8B-B14F-4D97-AF65-F5344CB8AC3E}">
        <p14:creationId xmlns="" xmlns:p14="http://schemas.microsoft.com/office/powerpoint/2010/main" val="20046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a:extLst>
              <a:ext uri="{FF2B5EF4-FFF2-40B4-BE49-F238E27FC236}">
                <a16:creationId xmlns="" xmlns:a16="http://schemas.microsoft.com/office/drawing/2014/main" id="{0A121C40-9B2F-412E-9F66-57A9BAF793FA}"/>
              </a:ext>
            </a:extLst>
          </p:cNvPr>
          <p:cNvSpPr>
            <a:spLocks noGrp="1" noRot="1" noChangeAspect="1" noTextEdit="1"/>
          </p:cNvSpPr>
          <p:nvPr>
            <p:ph type="sldImg"/>
          </p:nvPr>
        </p:nvSpPr>
        <p:spPr>
          <a:ln/>
        </p:spPr>
      </p:sp>
      <p:sp>
        <p:nvSpPr>
          <p:cNvPr id="28675" name="Заметки 2">
            <a:extLst>
              <a:ext uri="{FF2B5EF4-FFF2-40B4-BE49-F238E27FC236}">
                <a16:creationId xmlns="" xmlns:a16="http://schemas.microsoft.com/office/drawing/2014/main" id="{7F49D78A-4E96-45A9-97BF-41ECE21D7F08}"/>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ltLang="ru-RU"/>
          </a:p>
        </p:txBody>
      </p:sp>
      <p:sp>
        <p:nvSpPr>
          <p:cNvPr id="28676" name="Номер слайда 3">
            <a:extLst>
              <a:ext uri="{FF2B5EF4-FFF2-40B4-BE49-F238E27FC236}">
                <a16:creationId xmlns="" xmlns:a16="http://schemas.microsoft.com/office/drawing/2014/main" id="{589BFC4B-D473-4EE0-A318-2A14501B36D4}"/>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F42FAF-5BE8-4DBB-9AC2-D4F2284D64EE}" type="slidenum">
              <a:rPr kumimoji="0" lang="ru-RU"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a:extLst>
              <a:ext uri="{FF2B5EF4-FFF2-40B4-BE49-F238E27FC236}">
                <a16:creationId xmlns="" xmlns:a16="http://schemas.microsoft.com/office/drawing/2014/main" id="{B1F9C0CD-ABBE-418C-8783-532F78B9D31B}"/>
              </a:ext>
            </a:extLst>
          </p:cNvPr>
          <p:cNvSpPr>
            <a:spLocks noGrp="1" noRot="1" noChangeAspect="1" noTextEdit="1"/>
          </p:cNvSpPr>
          <p:nvPr>
            <p:ph type="sldImg"/>
          </p:nvPr>
        </p:nvSpPr>
        <p:spPr>
          <a:ln/>
        </p:spPr>
      </p:sp>
      <p:sp>
        <p:nvSpPr>
          <p:cNvPr id="29699" name="Заметки 2">
            <a:extLst>
              <a:ext uri="{FF2B5EF4-FFF2-40B4-BE49-F238E27FC236}">
                <a16:creationId xmlns="" xmlns:a16="http://schemas.microsoft.com/office/drawing/2014/main" id="{6D3C49ED-53C6-4143-AFA6-EA1B2A7F2DA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ltLang="ru-RU"/>
          </a:p>
        </p:txBody>
      </p:sp>
      <p:sp>
        <p:nvSpPr>
          <p:cNvPr id="29700" name="Номер слайда 3">
            <a:extLst>
              <a:ext uri="{FF2B5EF4-FFF2-40B4-BE49-F238E27FC236}">
                <a16:creationId xmlns="" xmlns:a16="http://schemas.microsoft.com/office/drawing/2014/main" id="{040E5A22-77C5-43F3-B2DD-2A3B8FBE3A1B}"/>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4D3DDD-2BEF-4C82-9E08-BAF9845D3AF8}" type="slidenum">
              <a:rPr kumimoji="0" lang="ru-RU"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a:extLst>
              <a:ext uri="{FF2B5EF4-FFF2-40B4-BE49-F238E27FC236}">
                <a16:creationId xmlns="" xmlns:a16="http://schemas.microsoft.com/office/drawing/2014/main" id="{F80E00D7-D8DF-4F80-95D2-00CF7F9EFE1A}"/>
              </a:ext>
            </a:extLst>
          </p:cNvPr>
          <p:cNvSpPr>
            <a:spLocks noGrp="1" noRot="1" noChangeAspect="1" noTextEdit="1"/>
          </p:cNvSpPr>
          <p:nvPr>
            <p:ph type="sldImg"/>
          </p:nvPr>
        </p:nvSpPr>
        <p:spPr>
          <a:ln/>
        </p:spPr>
      </p:sp>
      <p:sp>
        <p:nvSpPr>
          <p:cNvPr id="30723" name="Заметки 2">
            <a:extLst>
              <a:ext uri="{FF2B5EF4-FFF2-40B4-BE49-F238E27FC236}">
                <a16:creationId xmlns="" xmlns:a16="http://schemas.microsoft.com/office/drawing/2014/main" id="{14BC40FF-F991-4109-96F5-7AB8353CB0D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ltLang="ru-RU"/>
          </a:p>
        </p:txBody>
      </p:sp>
      <p:sp>
        <p:nvSpPr>
          <p:cNvPr id="30724" name="Номер слайда 3">
            <a:extLst>
              <a:ext uri="{FF2B5EF4-FFF2-40B4-BE49-F238E27FC236}">
                <a16:creationId xmlns="" xmlns:a16="http://schemas.microsoft.com/office/drawing/2014/main" id="{FA69A14A-D6AE-4056-92B5-F1A2381CED3F}"/>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BD56A3-0C2E-4B3C-A894-46A81BFFD29B}" type="slidenum">
              <a:rPr kumimoji="0" lang="ru-RU"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a:extLst>
              <a:ext uri="{FF2B5EF4-FFF2-40B4-BE49-F238E27FC236}">
                <a16:creationId xmlns="" xmlns:a16="http://schemas.microsoft.com/office/drawing/2014/main" id="{9CE031D2-ED5E-4616-B6D8-947660FDA817}"/>
              </a:ext>
            </a:extLst>
          </p:cNvPr>
          <p:cNvSpPr>
            <a:spLocks noGrp="1" noRot="1" noChangeAspect="1" noTextEdit="1"/>
          </p:cNvSpPr>
          <p:nvPr>
            <p:ph type="sldImg"/>
          </p:nvPr>
        </p:nvSpPr>
        <p:spPr>
          <a:ln/>
        </p:spPr>
      </p:sp>
      <p:sp>
        <p:nvSpPr>
          <p:cNvPr id="31747" name="Заметки 2">
            <a:extLst>
              <a:ext uri="{FF2B5EF4-FFF2-40B4-BE49-F238E27FC236}">
                <a16:creationId xmlns="" xmlns:a16="http://schemas.microsoft.com/office/drawing/2014/main" id="{EEF5FC3C-ED71-4A3D-9F0F-9FCCAB263E80}"/>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ltLang="ru-RU"/>
          </a:p>
        </p:txBody>
      </p:sp>
      <p:sp>
        <p:nvSpPr>
          <p:cNvPr id="31748" name="Номер слайда 3">
            <a:extLst>
              <a:ext uri="{FF2B5EF4-FFF2-40B4-BE49-F238E27FC236}">
                <a16:creationId xmlns="" xmlns:a16="http://schemas.microsoft.com/office/drawing/2014/main" id="{9893F242-F16F-4847-A7BB-F23F141CBAA3}"/>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405253-28FF-4100-966B-D13C6C3B5D8A}" type="slidenum">
              <a:rPr kumimoji="0" lang="ru-RU"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a:extLst>
              <a:ext uri="{FF2B5EF4-FFF2-40B4-BE49-F238E27FC236}">
                <a16:creationId xmlns="" xmlns:a16="http://schemas.microsoft.com/office/drawing/2014/main" id="{E696163B-7503-4420-8555-7DEC9F4C3234}"/>
              </a:ext>
            </a:extLst>
          </p:cNvPr>
          <p:cNvSpPr>
            <a:spLocks noGrp="1" noRot="1" noChangeAspect="1" noTextEdit="1"/>
          </p:cNvSpPr>
          <p:nvPr>
            <p:ph type="sldImg"/>
          </p:nvPr>
        </p:nvSpPr>
        <p:spPr>
          <a:ln/>
        </p:spPr>
      </p:sp>
      <p:sp>
        <p:nvSpPr>
          <p:cNvPr id="32771" name="Заметки 2">
            <a:extLst>
              <a:ext uri="{FF2B5EF4-FFF2-40B4-BE49-F238E27FC236}">
                <a16:creationId xmlns="" xmlns:a16="http://schemas.microsoft.com/office/drawing/2014/main" id="{EE2D9FD4-91B0-4187-A9F2-3D7509C2510A}"/>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ltLang="ru-RU"/>
          </a:p>
        </p:txBody>
      </p:sp>
      <p:sp>
        <p:nvSpPr>
          <p:cNvPr id="32772" name="Номер слайда 3">
            <a:extLst>
              <a:ext uri="{FF2B5EF4-FFF2-40B4-BE49-F238E27FC236}">
                <a16:creationId xmlns="" xmlns:a16="http://schemas.microsoft.com/office/drawing/2014/main" id="{BC978A02-6BF9-4F9D-87BB-F9E48CF00CA7}"/>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663037-D7B4-4B75-BB6F-5CA7C8FD6C2D}" type="slidenum">
              <a:rPr kumimoji="0" lang="ru-RU"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a:extLst>
              <a:ext uri="{FF2B5EF4-FFF2-40B4-BE49-F238E27FC236}">
                <a16:creationId xmlns="" xmlns:a16="http://schemas.microsoft.com/office/drawing/2014/main" id="{3D70B5C9-182A-4F03-BB2A-FED147D445EE}"/>
              </a:ext>
            </a:extLst>
          </p:cNvPr>
          <p:cNvSpPr>
            <a:spLocks noGrp="1" noRot="1" noChangeAspect="1" noTextEdit="1"/>
          </p:cNvSpPr>
          <p:nvPr>
            <p:ph type="sldImg"/>
          </p:nvPr>
        </p:nvSpPr>
        <p:spPr>
          <a:ln/>
        </p:spPr>
      </p:sp>
      <p:sp>
        <p:nvSpPr>
          <p:cNvPr id="33795" name="Заметки 2">
            <a:extLst>
              <a:ext uri="{FF2B5EF4-FFF2-40B4-BE49-F238E27FC236}">
                <a16:creationId xmlns="" xmlns:a16="http://schemas.microsoft.com/office/drawing/2014/main" id="{BEA3D90F-13EB-4653-8DC6-D585A800008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ltLang="ru-RU"/>
          </a:p>
        </p:txBody>
      </p:sp>
      <p:sp>
        <p:nvSpPr>
          <p:cNvPr id="33796" name="Номер слайда 3">
            <a:extLst>
              <a:ext uri="{FF2B5EF4-FFF2-40B4-BE49-F238E27FC236}">
                <a16:creationId xmlns="" xmlns:a16="http://schemas.microsoft.com/office/drawing/2014/main" id="{F4A4CAEB-724E-414C-B14E-91272277D795}"/>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0B18FB-419D-4F6B-ACCD-7F49430E6936}" type="slidenum">
              <a:rPr kumimoji="0" lang="ru-RU" altLang="ru-R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4CC1583-19C2-445C-95FA-A70871E05F5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03A5486A-C161-425C-A383-9D1AA1977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02C422A5-B09C-47C4-9C8A-9B9C05176A6D}"/>
              </a:ext>
            </a:extLst>
          </p:cNvPr>
          <p:cNvSpPr>
            <a:spLocks noGrp="1"/>
          </p:cNvSpPr>
          <p:nvPr>
            <p:ph type="dt" sz="half" idx="10"/>
          </p:nvPr>
        </p:nvSpPr>
        <p:spPr/>
        <p:txBody>
          <a:bodyPr/>
          <a:lstStyle/>
          <a:p>
            <a:fld id="{2293E2BF-9ADC-477C-B985-ED6A3FE2C52E}" type="datetimeFigureOut">
              <a:rPr lang="ru-RU" smtClean="0"/>
              <a:pPr/>
              <a:t>12.04.2022</a:t>
            </a:fld>
            <a:endParaRPr lang="ru-RU"/>
          </a:p>
        </p:txBody>
      </p:sp>
      <p:sp>
        <p:nvSpPr>
          <p:cNvPr id="5" name="Нижний колонтитул 4">
            <a:extLst>
              <a:ext uri="{FF2B5EF4-FFF2-40B4-BE49-F238E27FC236}">
                <a16:creationId xmlns="" xmlns:a16="http://schemas.microsoft.com/office/drawing/2014/main" id="{DB7E6C82-6792-4FBB-A79A-3F80C4AF24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34855793-DEBA-4AE8-B065-700CB9549312}"/>
              </a:ext>
            </a:extLst>
          </p:cNvPr>
          <p:cNvSpPr>
            <a:spLocks noGrp="1"/>
          </p:cNvSpPr>
          <p:nvPr>
            <p:ph type="sldNum" sz="quarter" idx="12"/>
          </p:nvPr>
        </p:nvSpPr>
        <p:spPr/>
        <p:txBody>
          <a:bodyPr/>
          <a:lstStyle/>
          <a:p>
            <a:fld id="{F27424E6-770A-4943-8DFB-C07B33ECB3B4}" type="slidenum">
              <a:rPr lang="ru-RU" smtClean="0"/>
              <a:pPr/>
              <a:t>‹#›</a:t>
            </a:fld>
            <a:endParaRPr lang="ru-RU"/>
          </a:p>
        </p:txBody>
      </p:sp>
    </p:spTree>
    <p:extLst>
      <p:ext uri="{BB962C8B-B14F-4D97-AF65-F5344CB8AC3E}">
        <p14:creationId xmlns="" xmlns:p14="http://schemas.microsoft.com/office/powerpoint/2010/main" val="36924337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06AB12F-3919-42A5-9D52-28C1DE361DB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5B5FE983-91ED-40FC-9704-B9703B862A1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435FD293-9E72-4E85-80A3-FF4D8D8E6E97}"/>
              </a:ext>
            </a:extLst>
          </p:cNvPr>
          <p:cNvSpPr>
            <a:spLocks noGrp="1"/>
          </p:cNvSpPr>
          <p:nvPr>
            <p:ph type="dt" sz="half" idx="10"/>
          </p:nvPr>
        </p:nvSpPr>
        <p:spPr/>
        <p:txBody>
          <a:bodyPr/>
          <a:lstStyle/>
          <a:p>
            <a:fld id="{2293E2BF-9ADC-477C-B985-ED6A3FE2C52E}" type="datetimeFigureOut">
              <a:rPr lang="ru-RU" smtClean="0"/>
              <a:pPr/>
              <a:t>12.04.2022</a:t>
            </a:fld>
            <a:endParaRPr lang="ru-RU"/>
          </a:p>
        </p:txBody>
      </p:sp>
      <p:sp>
        <p:nvSpPr>
          <p:cNvPr id="5" name="Нижний колонтитул 4">
            <a:extLst>
              <a:ext uri="{FF2B5EF4-FFF2-40B4-BE49-F238E27FC236}">
                <a16:creationId xmlns="" xmlns:a16="http://schemas.microsoft.com/office/drawing/2014/main" id="{7323688E-55E4-4D81-890E-EC336702E8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47A172E-A83B-408A-B0A4-2E5F7035D2AE}"/>
              </a:ext>
            </a:extLst>
          </p:cNvPr>
          <p:cNvSpPr>
            <a:spLocks noGrp="1"/>
          </p:cNvSpPr>
          <p:nvPr>
            <p:ph type="sldNum" sz="quarter" idx="12"/>
          </p:nvPr>
        </p:nvSpPr>
        <p:spPr/>
        <p:txBody>
          <a:bodyPr/>
          <a:lstStyle/>
          <a:p>
            <a:fld id="{F27424E6-770A-4943-8DFB-C07B33ECB3B4}" type="slidenum">
              <a:rPr lang="ru-RU" smtClean="0"/>
              <a:pPr/>
              <a:t>‹#›</a:t>
            </a:fld>
            <a:endParaRPr lang="ru-RU"/>
          </a:p>
        </p:txBody>
      </p:sp>
    </p:spTree>
    <p:extLst>
      <p:ext uri="{BB962C8B-B14F-4D97-AF65-F5344CB8AC3E}">
        <p14:creationId xmlns="" xmlns:p14="http://schemas.microsoft.com/office/powerpoint/2010/main" val="2658512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3533554-5169-4CC7-A4B9-9D141DCB46B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E108A324-4A63-43E6-9BBD-85864AB686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477C24C4-894C-409E-9E39-69CFA6E20C0B}"/>
              </a:ext>
            </a:extLst>
          </p:cNvPr>
          <p:cNvSpPr>
            <a:spLocks noGrp="1"/>
          </p:cNvSpPr>
          <p:nvPr>
            <p:ph type="dt" sz="half" idx="10"/>
          </p:nvPr>
        </p:nvSpPr>
        <p:spPr/>
        <p:txBody>
          <a:bodyPr/>
          <a:lstStyle/>
          <a:p>
            <a:fld id="{2293E2BF-9ADC-477C-B985-ED6A3FE2C52E}" type="datetimeFigureOut">
              <a:rPr lang="ru-RU" smtClean="0"/>
              <a:pPr/>
              <a:t>12.04.2022</a:t>
            </a:fld>
            <a:endParaRPr lang="ru-RU"/>
          </a:p>
        </p:txBody>
      </p:sp>
      <p:sp>
        <p:nvSpPr>
          <p:cNvPr id="5" name="Нижний колонтитул 4">
            <a:extLst>
              <a:ext uri="{FF2B5EF4-FFF2-40B4-BE49-F238E27FC236}">
                <a16:creationId xmlns="" xmlns:a16="http://schemas.microsoft.com/office/drawing/2014/main" id="{00037769-3786-46C2-A86D-ED5F8347B26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481EAF2-D9EA-4EE8-B9A7-F2E9680D8F10}"/>
              </a:ext>
            </a:extLst>
          </p:cNvPr>
          <p:cNvSpPr>
            <a:spLocks noGrp="1"/>
          </p:cNvSpPr>
          <p:nvPr>
            <p:ph type="sldNum" sz="quarter" idx="12"/>
          </p:nvPr>
        </p:nvSpPr>
        <p:spPr/>
        <p:txBody>
          <a:bodyPr/>
          <a:lstStyle/>
          <a:p>
            <a:fld id="{F27424E6-770A-4943-8DFB-C07B33ECB3B4}" type="slidenum">
              <a:rPr lang="ru-RU" smtClean="0"/>
              <a:pPr/>
              <a:t>‹#›</a:t>
            </a:fld>
            <a:endParaRPr lang="ru-RU"/>
          </a:p>
        </p:txBody>
      </p:sp>
    </p:spTree>
    <p:extLst>
      <p:ext uri="{BB962C8B-B14F-4D97-AF65-F5344CB8AC3E}">
        <p14:creationId xmlns="" xmlns:p14="http://schemas.microsoft.com/office/powerpoint/2010/main" val="939621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679DA0-77CA-42D1-9E41-301657ACEC6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23C4ACEA-FC89-4D93-8E7C-FE16DB6CBDD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4D149FBB-7482-43D8-98B8-BF5BFD05281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795205ED-E192-4047-A673-F6E4B00049D0}"/>
              </a:ext>
            </a:extLst>
          </p:cNvPr>
          <p:cNvSpPr>
            <a:spLocks noGrp="1"/>
          </p:cNvSpPr>
          <p:nvPr>
            <p:ph type="dt" sz="half" idx="10"/>
          </p:nvPr>
        </p:nvSpPr>
        <p:spPr/>
        <p:txBody>
          <a:bodyPr/>
          <a:lstStyle/>
          <a:p>
            <a:fld id="{2293E2BF-9ADC-477C-B985-ED6A3FE2C52E}" type="datetimeFigureOut">
              <a:rPr lang="ru-RU" smtClean="0"/>
              <a:pPr/>
              <a:t>12.04.2022</a:t>
            </a:fld>
            <a:endParaRPr lang="ru-RU"/>
          </a:p>
        </p:txBody>
      </p:sp>
      <p:sp>
        <p:nvSpPr>
          <p:cNvPr id="6" name="Нижний колонтитул 5">
            <a:extLst>
              <a:ext uri="{FF2B5EF4-FFF2-40B4-BE49-F238E27FC236}">
                <a16:creationId xmlns="" xmlns:a16="http://schemas.microsoft.com/office/drawing/2014/main" id="{2878A468-C1C1-4B5B-B81A-B95CA4BF00E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B74FA79D-0246-4C47-B9A0-628545E61D46}"/>
              </a:ext>
            </a:extLst>
          </p:cNvPr>
          <p:cNvSpPr>
            <a:spLocks noGrp="1"/>
          </p:cNvSpPr>
          <p:nvPr>
            <p:ph type="sldNum" sz="quarter" idx="12"/>
          </p:nvPr>
        </p:nvSpPr>
        <p:spPr/>
        <p:txBody>
          <a:bodyPr/>
          <a:lstStyle/>
          <a:p>
            <a:fld id="{F27424E6-770A-4943-8DFB-C07B33ECB3B4}" type="slidenum">
              <a:rPr lang="ru-RU" smtClean="0"/>
              <a:pPr/>
              <a:t>‹#›</a:t>
            </a:fld>
            <a:endParaRPr lang="ru-RU"/>
          </a:p>
        </p:txBody>
      </p:sp>
    </p:spTree>
    <p:extLst>
      <p:ext uri="{BB962C8B-B14F-4D97-AF65-F5344CB8AC3E}">
        <p14:creationId xmlns="" xmlns:p14="http://schemas.microsoft.com/office/powerpoint/2010/main" val="40176076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A2D9698-40DB-4AB0-BD05-36AA0D1E711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FB14F902-6425-4FA6-93D4-724C523F5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7A049BD2-C62A-4E57-B887-C32B05B19F8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7E74049-94B3-49AA-8CD7-9172B01C5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7109F05-4687-4CFD-A436-163973A05E6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4EAC0CE0-2AB5-4CBD-8E60-2ABDF65704F1}"/>
              </a:ext>
            </a:extLst>
          </p:cNvPr>
          <p:cNvSpPr>
            <a:spLocks noGrp="1"/>
          </p:cNvSpPr>
          <p:nvPr>
            <p:ph type="dt" sz="half" idx="10"/>
          </p:nvPr>
        </p:nvSpPr>
        <p:spPr/>
        <p:txBody>
          <a:bodyPr/>
          <a:lstStyle/>
          <a:p>
            <a:fld id="{2293E2BF-9ADC-477C-B985-ED6A3FE2C52E}" type="datetimeFigureOut">
              <a:rPr lang="ru-RU" smtClean="0"/>
              <a:pPr/>
              <a:t>12.04.2022</a:t>
            </a:fld>
            <a:endParaRPr lang="ru-RU"/>
          </a:p>
        </p:txBody>
      </p:sp>
      <p:sp>
        <p:nvSpPr>
          <p:cNvPr id="8" name="Нижний колонтитул 7">
            <a:extLst>
              <a:ext uri="{FF2B5EF4-FFF2-40B4-BE49-F238E27FC236}">
                <a16:creationId xmlns="" xmlns:a16="http://schemas.microsoft.com/office/drawing/2014/main" id="{3B3D1275-E8E5-480E-90E1-4EADE740B5E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1BCDE941-E13C-4D42-AF56-C64BB08DFB44}"/>
              </a:ext>
            </a:extLst>
          </p:cNvPr>
          <p:cNvSpPr>
            <a:spLocks noGrp="1"/>
          </p:cNvSpPr>
          <p:nvPr>
            <p:ph type="sldNum" sz="quarter" idx="12"/>
          </p:nvPr>
        </p:nvSpPr>
        <p:spPr/>
        <p:txBody>
          <a:bodyPr/>
          <a:lstStyle/>
          <a:p>
            <a:fld id="{F27424E6-770A-4943-8DFB-C07B33ECB3B4}" type="slidenum">
              <a:rPr lang="ru-RU" smtClean="0"/>
              <a:pPr/>
              <a:t>‹#›</a:t>
            </a:fld>
            <a:endParaRPr lang="ru-RU"/>
          </a:p>
        </p:txBody>
      </p:sp>
    </p:spTree>
    <p:extLst>
      <p:ext uri="{BB962C8B-B14F-4D97-AF65-F5344CB8AC3E}">
        <p14:creationId xmlns="" xmlns:p14="http://schemas.microsoft.com/office/powerpoint/2010/main" val="30904453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770D95C-0797-4F7D-BC50-20E74033F65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16A4E088-2564-49AE-8E4F-8DD392A1CF2D}"/>
              </a:ext>
            </a:extLst>
          </p:cNvPr>
          <p:cNvSpPr>
            <a:spLocks noGrp="1"/>
          </p:cNvSpPr>
          <p:nvPr>
            <p:ph type="dt" sz="half" idx="10"/>
          </p:nvPr>
        </p:nvSpPr>
        <p:spPr/>
        <p:txBody>
          <a:bodyPr/>
          <a:lstStyle/>
          <a:p>
            <a:fld id="{2293E2BF-9ADC-477C-B985-ED6A3FE2C52E}" type="datetimeFigureOut">
              <a:rPr lang="ru-RU" smtClean="0"/>
              <a:pPr/>
              <a:t>12.04.2022</a:t>
            </a:fld>
            <a:endParaRPr lang="ru-RU"/>
          </a:p>
        </p:txBody>
      </p:sp>
      <p:sp>
        <p:nvSpPr>
          <p:cNvPr id="4" name="Нижний колонтитул 3">
            <a:extLst>
              <a:ext uri="{FF2B5EF4-FFF2-40B4-BE49-F238E27FC236}">
                <a16:creationId xmlns="" xmlns:a16="http://schemas.microsoft.com/office/drawing/2014/main" id="{01D8E9E9-6661-4367-AB64-688C61CDFCF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E15DA628-06E5-4D9C-A79C-DB0B4A4F2A07}"/>
              </a:ext>
            </a:extLst>
          </p:cNvPr>
          <p:cNvSpPr>
            <a:spLocks noGrp="1"/>
          </p:cNvSpPr>
          <p:nvPr>
            <p:ph type="sldNum" sz="quarter" idx="12"/>
          </p:nvPr>
        </p:nvSpPr>
        <p:spPr/>
        <p:txBody>
          <a:bodyPr/>
          <a:lstStyle/>
          <a:p>
            <a:fld id="{F27424E6-770A-4943-8DFB-C07B33ECB3B4}" type="slidenum">
              <a:rPr lang="ru-RU" smtClean="0"/>
              <a:pPr/>
              <a:t>‹#›</a:t>
            </a:fld>
            <a:endParaRPr lang="ru-RU"/>
          </a:p>
        </p:txBody>
      </p:sp>
    </p:spTree>
    <p:extLst>
      <p:ext uri="{BB962C8B-B14F-4D97-AF65-F5344CB8AC3E}">
        <p14:creationId xmlns="" xmlns:p14="http://schemas.microsoft.com/office/powerpoint/2010/main" val="18266736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1F5E2C55-0969-41E2-8FFB-082F86A7F798}"/>
              </a:ext>
            </a:extLst>
          </p:cNvPr>
          <p:cNvSpPr>
            <a:spLocks noGrp="1"/>
          </p:cNvSpPr>
          <p:nvPr>
            <p:ph type="dt" sz="half" idx="10"/>
          </p:nvPr>
        </p:nvSpPr>
        <p:spPr/>
        <p:txBody>
          <a:bodyPr/>
          <a:lstStyle/>
          <a:p>
            <a:fld id="{2293E2BF-9ADC-477C-B985-ED6A3FE2C52E}" type="datetimeFigureOut">
              <a:rPr lang="ru-RU" smtClean="0"/>
              <a:pPr/>
              <a:t>12.04.2022</a:t>
            </a:fld>
            <a:endParaRPr lang="ru-RU"/>
          </a:p>
        </p:txBody>
      </p:sp>
      <p:sp>
        <p:nvSpPr>
          <p:cNvPr id="3" name="Нижний колонтитул 2">
            <a:extLst>
              <a:ext uri="{FF2B5EF4-FFF2-40B4-BE49-F238E27FC236}">
                <a16:creationId xmlns="" xmlns:a16="http://schemas.microsoft.com/office/drawing/2014/main" id="{62CE4470-2816-455C-8E37-FC40595D615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10095C40-48B2-41DD-A014-024576B74309}"/>
              </a:ext>
            </a:extLst>
          </p:cNvPr>
          <p:cNvSpPr>
            <a:spLocks noGrp="1"/>
          </p:cNvSpPr>
          <p:nvPr>
            <p:ph type="sldNum" sz="quarter" idx="12"/>
          </p:nvPr>
        </p:nvSpPr>
        <p:spPr/>
        <p:txBody>
          <a:bodyPr/>
          <a:lstStyle/>
          <a:p>
            <a:fld id="{F27424E6-770A-4943-8DFB-C07B33ECB3B4}" type="slidenum">
              <a:rPr lang="ru-RU" smtClean="0"/>
              <a:pPr/>
              <a:t>‹#›</a:t>
            </a:fld>
            <a:endParaRPr lang="ru-RU"/>
          </a:p>
        </p:txBody>
      </p:sp>
    </p:spTree>
    <p:extLst>
      <p:ext uri="{BB962C8B-B14F-4D97-AF65-F5344CB8AC3E}">
        <p14:creationId xmlns="" xmlns:p14="http://schemas.microsoft.com/office/powerpoint/2010/main" val="5375544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55042B5-EF30-4606-8317-A279D26E470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AAA24599-6234-48CF-AD9E-314A84EAE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C3D57904-A3CD-4307-A279-44285096D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1EA95DA4-8BB1-4E7F-AF48-045C67366AE1}"/>
              </a:ext>
            </a:extLst>
          </p:cNvPr>
          <p:cNvSpPr>
            <a:spLocks noGrp="1"/>
          </p:cNvSpPr>
          <p:nvPr>
            <p:ph type="dt" sz="half" idx="10"/>
          </p:nvPr>
        </p:nvSpPr>
        <p:spPr/>
        <p:txBody>
          <a:bodyPr/>
          <a:lstStyle/>
          <a:p>
            <a:fld id="{2293E2BF-9ADC-477C-B985-ED6A3FE2C52E}" type="datetimeFigureOut">
              <a:rPr lang="ru-RU" smtClean="0"/>
              <a:pPr/>
              <a:t>12.04.2022</a:t>
            </a:fld>
            <a:endParaRPr lang="ru-RU"/>
          </a:p>
        </p:txBody>
      </p:sp>
      <p:sp>
        <p:nvSpPr>
          <p:cNvPr id="6" name="Нижний колонтитул 5">
            <a:extLst>
              <a:ext uri="{FF2B5EF4-FFF2-40B4-BE49-F238E27FC236}">
                <a16:creationId xmlns="" xmlns:a16="http://schemas.microsoft.com/office/drawing/2014/main" id="{1465630F-C522-48EC-9F1F-E5EB2360123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7721C11B-307E-411A-A095-F9ECC0B47831}"/>
              </a:ext>
            </a:extLst>
          </p:cNvPr>
          <p:cNvSpPr>
            <a:spLocks noGrp="1"/>
          </p:cNvSpPr>
          <p:nvPr>
            <p:ph type="sldNum" sz="quarter" idx="12"/>
          </p:nvPr>
        </p:nvSpPr>
        <p:spPr/>
        <p:txBody>
          <a:bodyPr/>
          <a:lstStyle/>
          <a:p>
            <a:fld id="{F27424E6-770A-4943-8DFB-C07B33ECB3B4}" type="slidenum">
              <a:rPr lang="ru-RU" smtClean="0"/>
              <a:pPr/>
              <a:t>‹#›</a:t>
            </a:fld>
            <a:endParaRPr lang="ru-RU"/>
          </a:p>
        </p:txBody>
      </p:sp>
    </p:spTree>
    <p:extLst>
      <p:ext uri="{BB962C8B-B14F-4D97-AF65-F5344CB8AC3E}">
        <p14:creationId xmlns="" xmlns:p14="http://schemas.microsoft.com/office/powerpoint/2010/main" val="34536702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3431920-2195-4E28-AA90-D5435E4BA31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091F81EF-CBFD-4115-A513-0A50A4CDC8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7AC7EBD3-6E69-4898-8DE6-878FC9E5F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1E07ABFA-DDA1-49CD-87EA-ED4C527076D9}"/>
              </a:ext>
            </a:extLst>
          </p:cNvPr>
          <p:cNvSpPr>
            <a:spLocks noGrp="1"/>
          </p:cNvSpPr>
          <p:nvPr>
            <p:ph type="dt" sz="half" idx="10"/>
          </p:nvPr>
        </p:nvSpPr>
        <p:spPr/>
        <p:txBody>
          <a:bodyPr/>
          <a:lstStyle/>
          <a:p>
            <a:fld id="{2293E2BF-9ADC-477C-B985-ED6A3FE2C52E}" type="datetimeFigureOut">
              <a:rPr lang="ru-RU" smtClean="0"/>
              <a:pPr/>
              <a:t>12.04.2022</a:t>
            </a:fld>
            <a:endParaRPr lang="ru-RU"/>
          </a:p>
        </p:txBody>
      </p:sp>
      <p:sp>
        <p:nvSpPr>
          <p:cNvPr id="6" name="Нижний колонтитул 5">
            <a:extLst>
              <a:ext uri="{FF2B5EF4-FFF2-40B4-BE49-F238E27FC236}">
                <a16:creationId xmlns="" xmlns:a16="http://schemas.microsoft.com/office/drawing/2014/main" id="{73580AF6-21B1-4083-AAB1-2DACA204BA9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38C60580-281C-47D0-9648-B147512E3358}"/>
              </a:ext>
            </a:extLst>
          </p:cNvPr>
          <p:cNvSpPr>
            <a:spLocks noGrp="1"/>
          </p:cNvSpPr>
          <p:nvPr>
            <p:ph type="sldNum" sz="quarter" idx="12"/>
          </p:nvPr>
        </p:nvSpPr>
        <p:spPr/>
        <p:txBody>
          <a:bodyPr/>
          <a:lstStyle/>
          <a:p>
            <a:fld id="{F27424E6-770A-4943-8DFB-C07B33ECB3B4}" type="slidenum">
              <a:rPr lang="ru-RU" smtClean="0"/>
              <a:pPr/>
              <a:t>‹#›</a:t>
            </a:fld>
            <a:endParaRPr lang="ru-RU"/>
          </a:p>
        </p:txBody>
      </p:sp>
    </p:spTree>
    <p:extLst>
      <p:ext uri="{BB962C8B-B14F-4D97-AF65-F5344CB8AC3E}">
        <p14:creationId xmlns="" xmlns:p14="http://schemas.microsoft.com/office/powerpoint/2010/main" val="345419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ACEC1A4-0E58-49C3-B439-240A1A9877A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8D451F3B-FD5E-4E7C-85E3-1969A7FCC12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8B9DA68-4033-4F4D-BA02-F06DD5780F3F}"/>
              </a:ext>
            </a:extLst>
          </p:cNvPr>
          <p:cNvSpPr>
            <a:spLocks noGrp="1"/>
          </p:cNvSpPr>
          <p:nvPr>
            <p:ph type="dt" sz="half" idx="10"/>
          </p:nvPr>
        </p:nvSpPr>
        <p:spPr/>
        <p:txBody>
          <a:bodyPr/>
          <a:lstStyle/>
          <a:p>
            <a:fld id="{2293E2BF-9ADC-477C-B985-ED6A3FE2C52E}" type="datetimeFigureOut">
              <a:rPr lang="ru-RU" smtClean="0"/>
              <a:pPr/>
              <a:t>12.04.2022</a:t>
            </a:fld>
            <a:endParaRPr lang="ru-RU"/>
          </a:p>
        </p:txBody>
      </p:sp>
      <p:sp>
        <p:nvSpPr>
          <p:cNvPr id="5" name="Нижний колонтитул 4">
            <a:extLst>
              <a:ext uri="{FF2B5EF4-FFF2-40B4-BE49-F238E27FC236}">
                <a16:creationId xmlns="" xmlns:a16="http://schemas.microsoft.com/office/drawing/2014/main" id="{4E2F5F98-4F93-4447-9EB7-B7EBA24550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CE1C79D1-9967-4DDF-A07B-505B1BB8B517}"/>
              </a:ext>
            </a:extLst>
          </p:cNvPr>
          <p:cNvSpPr>
            <a:spLocks noGrp="1"/>
          </p:cNvSpPr>
          <p:nvPr>
            <p:ph type="sldNum" sz="quarter" idx="12"/>
          </p:nvPr>
        </p:nvSpPr>
        <p:spPr/>
        <p:txBody>
          <a:bodyPr/>
          <a:lstStyle/>
          <a:p>
            <a:fld id="{F27424E6-770A-4943-8DFB-C07B33ECB3B4}" type="slidenum">
              <a:rPr lang="ru-RU" smtClean="0"/>
              <a:pPr/>
              <a:t>‹#›</a:t>
            </a:fld>
            <a:endParaRPr lang="ru-RU"/>
          </a:p>
        </p:txBody>
      </p:sp>
    </p:spTree>
    <p:extLst>
      <p:ext uri="{BB962C8B-B14F-4D97-AF65-F5344CB8AC3E}">
        <p14:creationId xmlns="" xmlns:p14="http://schemas.microsoft.com/office/powerpoint/2010/main" val="20723770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20057E58-D846-4199-8F9E-1C0B7031A87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B14FF0D0-E51B-4909-9B60-E67E657A992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3366614-09B2-4A72-B948-DF23AB3418D5}"/>
              </a:ext>
            </a:extLst>
          </p:cNvPr>
          <p:cNvSpPr>
            <a:spLocks noGrp="1"/>
          </p:cNvSpPr>
          <p:nvPr>
            <p:ph type="dt" sz="half" idx="10"/>
          </p:nvPr>
        </p:nvSpPr>
        <p:spPr/>
        <p:txBody>
          <a:bodyPr/>
          <a:lstStyle/>
          <a:p>
            <a:fld id="{2293E2BF-9ADC-477C-B985-ED6A3FE2C52E}" type="datetimeFigureOut">
              <a:rPr lang="ru-RU" smtClean="0"/>
              <a:pPr/>
              <a:t>12.04.2022</a:t>
            </a:fld>
            <a:endParaRPr lang="ru-RU"/>
          </a:p>
        </p:txBody>
      </p:sp>
      <p:sp>
        <p:nvSpPr>
          <p:cNvPr id="5" name="Нижний колонтитул 4">
            <a:extLst>
              <a:ext uri="{FF2B5EF4-FFF2-40B4-BE49-F238E27FC236}">
                <a16:creationId xmlns="" xmlns:a16="http://schemas.microsoft.com/office/drawing/2014/main" id="{75A4C8D8-0894-4668-A55F-A450833BED6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3EE9E2D4-6B9E-42F2-85D8-22619C9B4676}"/>
              </a:ext>
            </a:extLst>
          </p:cNvPr>
          <p:cNvSpPr>
            <a:spLocks noGrp="1"/>
          </p:cNvSpPr>
          <p:nvPr>
            <p:ph type="sldNum" sz="quarter" idx="12"/>
          </p:nvPr>
        </p:nvSpPr>
        <p:spPr/>
        <p:txBody>
          <a:bodyPr/>
          <a:lstStyle/>
          <a:p>
            <a:fld id="{F27424E6-770A-4943-8DFB-C07B33ECB3B4}" type="slidenum">
              <a:rPr lang="ru-RU" smtClean="0"/>
              <a:pPr/>
              <a:t>‹#›</a:t>
            </a:fld>
            <a:endParaRPr lang="ru-RU"/>
          </a:p>
        </p:txBody>
      </p:sp>
    </p:spTree>
    <p:extLst>
      <p:ext uri="{BB962C8B-B14F-4D97-AF65-F5344CB8AC3E}">
        <p14:creationId xmlns="" xmlns:p14="http://schemas.microsoft.com/office/powerpoint/2010/main" val="21593056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3721462-A9E1-4536-9F2D-B2F8F2185D48}"/>
              </a:ext>
            </a:extLst>
          </p:cNvPr>
          <p:cNvSpPr>
            <a:spLocks noGrp="1"/>
          </p:cNvSpPr>
          <p:nvPr>
            <p:ph type="title"/>
          </p:nvPr>
        </p:nvSpPr>
        <p:spPr>
          <a:xfrm>
            <a:off x="838200" y="365125"/>
            <a:ext cx="10515599" cy="1325563"/>
          </a:xfrm>
        </p:spPr>
        <p:txBody>
          <a:bodyPr/>
          <a:lstStyle>
            <a:lvl1pPr>
              <a:defRPr b="1">
                <a:solidFill>
                  <a:schemeClr val="accent1"/>
                </a:solidFill>
              </a:defRPr>
            </a:lvl1pPr>
          </a:lstStyle>
          <a:p>
            <a:r>
              <a:rPr lang="ru-RU" dirty="0"/>
              <a:t>Образец заголовка</a:t>
            </a:r>
          </a:p>
        </p:txBody>
      </p:sp>
      <p:sp>
        <p:nvSpPr>
          <p:cNvPr id="6" name="Прямоугольник 5">
            <a:extLst>
              <a:ext uri="{FF2B5EF4-FFF2-40B4-BE49-F238E27FC236}">
                <a16:creationId xmlns="" xmlns:a16="http://schemas.microsoft.com/office/drawing/2014/main" id="{1D1B458C-BFE5-4FED-890B-A3C81CBD9E00}"/>
              </a:ext>
            </a:extLst>
          </p:cNvPr>
          <p:cNvSpPr/>
          <p:nvPr userDrawn="1"/>
        </p:nvSpPr>
        <p:spPr>
          <a:xfrm>
            <a:off x="0" y="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 xmlns:a16="http://schemas.microsoft.com/office/drawing/2014/main" id="{474EC097-BE1E-47C5-A4A4-558BFD9F9C06}"/>
              </a:ext>
            </a:extLst>
          </p:cNvPr>
          <p:cNvSpPr/>
          <p:nvPr userDrawn="1"/>
        </p:nvSpPr>
        <p:spPr>
          <a:xfrm>
            <a:off x="12450" y="6772425"/>
            <a:ext cx="12192000" cy="9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a:extLst>
              <a:ext uri="{FF2B5EF4-FFF2-40B4-BE49-F238E27FC236}">
                <a16:creationId xmlns="" xmlns:a16="http://schemas.microsoft.com/office/drawing/2014/main" id="{ECD6CA42-8F84-4EF7-AC44-C6D7CA7B5256}"/>
              </a:ext>
            </a:extLst>
          </p:cNvPr>
          <p:cNvGrpSpPr/>
          <p:nvPr userDrawn="1"/>
        </p:nvGrpSpPr>
        <p:grpSpPr>
          <a:xfrm>
            <a:off x="0" y="49500"/>
            <a:ext cx="2844750" cy="274500"/>
            <a:chOff x="5228062" y="49500"/>
            <a:chExt cx="2844750" cy="274500"/>
          </a:xfrm>
          <a:solidFill>
            <a:schemeClr val="tx2"/>
          </a:solidFill>
        </p:grpSpPr>
        <p:sp>
          <p:nvSpPr>
            <p:cNvPr id="10" name="Прямоугольник 9">
              <a:extLst>
                <a:ext uri="{FF2B5EF4-FFF2-40B4-BE49-F238E27FC236}">
                  <a16:creationId xmlns="" xmlns:a16="http://schemas.microsoft.com/office/drawing/2014/main"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объединение 10">
              <a:extLst>
                <a:ext uri="{FF2B5EF4-FFF2-40B4-BE49-F238E27FC236}">
                  <a16:creationId xmlns="" xmlns:a16="http://schemas.microsoft.com/office/drawing/2014/main"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a:extLst>
              <a:ext uri="{FF2B5EF4-FFF2-40B4-BE49-F238E27FC236}">
                <a16:creationId xmlns="" xmlns:a16="http://schemas.microsoft.com/office/drawing/2014/main" id="{F77822EB-8A6C-4A70-8594-303E6651250C}"/>
              </a:ext>
            </a:extLst>
          </p:cNvPr>
          <p:cNvGrpSpPr/>
          <p:nvPr userDrawn="1"/>
        </p:nvGrpSpPr>
        <p:grpSpPr>
          <a:xfrm>
            <a:off x="9382650" y="6596925"/>
            <a:ext cx="2844750" cy="274500"/>
            <a:chOff x="9347250" y="6571200"/>
            <a:chExt cx="2844750" cy="274500"/>
          </a:xfrm>
          <a:solidFill>
            <a:schemeClr val="tx2"/>
          </a:solidFill>
        </p:grpSpPr>
        <p:sp>
          <p:nvSpPr>
            <p:cNvPr id="13" name="Прямоугольник 12">
              <a:extLst>
                <a:ext uri="{FF2B5EF4-FFF2-40B4-BE49-F238E27FC236}">
                  <a16:creationId xmlns="" xmlns:a16="http://schemas.microsoft.com/office/drawing/2014/main"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объединение 13">
              <a:extLst>
                <a:ext uri="{FF2B5EF4-FFF2-40B4-BE49-F238E27FC236}">
                  <a16:creationId xmlns="" xmlns:a16="http://schemas.microsoft.com/office/drawing/2014/main"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Текст 18">
            <a:extLst>
              <a:ext uri="{FF2B5EF4-FFF2-40B4-BE49-F238E27FC236}">
                <a16:creationId xmlns="" xmlns:a16="http://schemas.microsoft.com/office/drawing/2014/main" id="{57C0137E-3F0D-4D70-B2CA-0E5AD27AD19D}"/>
              </a:ext>
            </a:extLst>
          </p:cNvPr>
          <p:cNvSpPr>
            <a:spLocks noGrp="1"/>
          </p:cNvSpPr>
          <p:nvPr>
            <p:ph type="body" sz="quarter" idx="14"/>
          </p:nvPr>
        </p:nvSpPr>
        <p:spPr>
          <a:xfrm>
            <a:off x="838200" y="2033588"/>
            <a:ext cx="10444163" cy="4049712"/>
          </a:xfrm>
        </p:spPr>
        <p:txBody>
          <a:bodyP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 xmlns:p14="http://schemas.microsoft.com/office/powerpoint/2010/main" val="2347060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 xmlns:a16="http://schemas.microsoft.com/office/drawing/2014/main" id="{CBB7FDFF-D2AD-4235-A46C-DC66DD4D1013}"/>
              </a:ext>
            </a:extLst>
          </p:cNvPr>
          <p:cNvSpPr/>
          <p:nvPr userDrawn="1"/>
        </p:nvSpPr>
        <p:spPr>
          <a:xfrm>
            <a:off x="0" y="0"/>
            <a:ext cx="12192000" cy="234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3"/>
              </a:solidFill>
            </a:endParaRPr>
          </a:p>
        </p:txBody>
      </p:sp>
      <p:sp>
        <p:nvSpPr>
          <p:cNvPr id="10" name="Текст 9">
            <a:extLst>
              <a:ext uri="{FF2B5EF4-FFF2-40B4-BE49-F238E27FC236}">
                <a16:creationId xmlns="" xmlns:a16="http://schemas.microsoft.com/office/drawing/2014/main" id="{4070D4A9-B599-4348-B256-0E428B8B824E}"/>
              </a:ext>
            </a:extLst>
          </p:cNvPr>
          <p:cNvSpPr>
            <a:spLocks noGrp="1"/>
          </p:cNvSpPr>
          <p:nvPr>
            <p:ph type="body" sz="quarter" idx="10"/>
          </p:nvPr>
        </p:nvSpPr>
        <p:spPr>
          <a:xfrm>
            <a:off x="785813" y="1314450"/>
            <a:ext cx="10664825" cy="1035050"/>
          </a:xfrm>
        </p:spPr>
        <p:txBody>
          <a:bodyPr/>
          <a:lstStyle>
            <a:lvl1pPr marL="0" indent="0" algn="l">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2" name="Текст 11">
            <a:extLst>
              <a:ext uri="{FF2B5EF4-FFF2-40B4-BE49-F238E27FC236}">
                <a16:creationId xmlns="" xmlns:a16="http://schemas.microsoft.com/office/drawing/2014/main" id="{6EF77BD0-0A00-4EB4-9CDD-5A98ACBE159B}"/>
              </a:ext>
            </a:extLst>
          </p:cNvPr>
          <p:cNvSpPr>
            <a:spLocks noGrp="1"/>
          </p:cNvSpPr>
          <p:nvPr>
            <p:ph type="body" sz="quarter" idx="11"/>
          </p:nvPr>
        </p:nvSpPr>
        <p:spPr>
          <a:xfrm>
            <a:off x="838200" y="2843213"/>
            <a:ext cx="10612438" cy="37814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3" name="Заголовок 12">
            <a:extLst>
              <a:ext uri="{FF2B5EF4-FFF2-40B4-BE49-F238E27FC236}">
                <a16:creationId xmlns="" xmlns:a16="http://schemas.microsoft.com/office/drawing/2014/main" id="{A9322F2F-857E-4FE4-BE4D-D21B4515EC5F}"/>
              </a:ext>
            </a:extLst>
          </p:cNvPr>
          <p:cNvSpPr>
            <a:spLocks noGrp="1"/>
          </p:cNvSpPr>
          <p:nvPr>
            <p:ph type="title"/>
          </p:nvPr>
        </p:nvSpPr>
        <p:spPr/>
        <p:txBody>
          <a:bodyPr/>
          <a:lstStyle>
            <a:lvl1pPr>
              <a:defRPr>
                <a:solidFill>
                  <a:schemeClr val="accent3"/>
                </a:solidFill>
              </a:defRPr>
            </a:lvl1pPr>
          </a:lstStyle>
          <a:p>
            <a:r>
              <a:rPr lang="ru-RU" dirty="0"/>
              <a:t>Образец заголовка</a:t>
            </a:r>
          </a:p>
        </p:txBody>
      </p:sp>
    </p:spTree>
    <p:extLst>
      <p:ext uri="{BB962C8B-B14F-4D97-AF65-F5344CB8AC3E}">
        <p14:creationId xmlns="" xmlns:p14="http://schemas.microsoft.com/office/powerpoint/2010/main" val="23521638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 xmlns:a16="http://schemas.microsoft.com/office/drawing/2014/main" id="{CBB7FDFF-D2AD-4235-A46C-DC66DD4D1013}"/>
              </a:ext>
            </a:extLst>
          </p:cNvPr>
          <p:cNvSpPr/>
          <p:nvPr userDrawn="1"/>
        </p:nvSpPr>
        <p:spPr>
          <a:xfrm>
            <a:off x="0" y="4509000"/>
            <a:ext cx="12192000" cy="234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3"/>
              </a:solidFill>
            </a:endParaRPr>
          </a:p>
        </p:txBody>
      </p:sp>
      <p:sp>
        <p:nvSpPr>
          <p:cNvPr id="10" name="Текст 9">
            <a:extLst>
              <a:ext uri="{FF2B5EF4-FFF2-40B4-BE49-F238E27FC236}">
                <a16:creationId xmlns="" xmlns:a16="http://schemas.microsoft.com/office/drawing/2014/main" id="{4070D4A9-B599-4348-B256-0E428B8B824E}"/>
              </a:ext>
            </a:extLst>
          </p:cNvPr>
          <p:cNvSpPr>
            <a:spLocks noGrp="1"/>
          </p:cNvSpPr>
          <p:nvPr>
            <p:ph type="body" sz="quarter" idx="10"/>
          </p:nvPr>
        </p:nvSpPr>
        <p:spPr>
          <a:xfrm>
            <a:off x="785813" y="1314450"/>
            <a:ext cx="10664825" cy="2924550"/>
          </a:xfrm>
        </p:spPr>
        <p:txBody>
          <a:bodyPr/>
          <a:lstStyle>
            <a:lvl1pPr marL="0" indent="0" algn="l">
              <a:buNone/>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Заголовок 3">
            <a:extLst>
              <a:ext uri="{FF2B5EF4-FFF2-40B4-BE49-F238E27FC236}">
                <a16:creationId xmlns="" xmlns:a16="http://schemas.microsoft.com/office/drawing/2014/main" id="{1D6F7538-3390-41DD-B230-F5083FB829A9}"/>
              </a:ext>
            </a:extLst>
          </p:cNvPr>
          <p:cNvSpPr>
            <a:spLocks noGrp="1"/>
          </p:cNvSpPr>
          <p:nvPr>
            <p:ph type="title"/>
          </p:nvPr>
        </p:nvSpPr>
        <p:spPr>
          <a:xfrm>
            <a:off x="785813" y="55937"/>
            <a:ext cx="10515600" cy="917937"/>
          </a:xfrm>
        </p:spPr>
        <p:txBody>
          <a:bodyPr/>
          <a:lstStyle/>
          <a:p>
            <a:r>
              <a:rPr lang="ru-RU"/>
              <a:t>Образец заголовка</a:t>
            </a:r>
          </a:p>
        </p:txBody>
      </p:sp>
    </p:spTree>
    <p:extLst>
      <p:ext uri="{BB962C8B-B14F-4D97-AF65-F5344CB8AC3E}">
        <p14:creationId xmlns="" xmlns:p14="http://schemas.microsoft.com/office/powerpoint/2010/main" val="16825736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DAB6D58-97DC-44E4-9E0A-561EED96B0BA}"/>
              </a:ext>
            </a:extLst>
          </p:cNvPr>
          <p:cNvSpPr>
            <a:spLocks noGrp="1"/>
          </p:cNvSpPr>
          <p:nvPr>
            <p:ph type="title"/>
          </p:nvPr>
        </p:nvSpPr>
        <p:spPr>
          <a:xfrm>
            <a:off x="3621000" y="365125"/>
            <a:ext cx="7732800" cy="1038875"/>
          </a:xfrm>
        </p:spPr>
        <p:txBody>
          <a:bodyPr/>
          <a:lstStyle/>
          <a:p>
            <a:r>
              <a:rPr lang="ru-RU"/>
              <a:t>Образец заголовка</a:t>
            </a:r>
          </a:p>
        </p:txBody>
      </p:sp>
      <p:sp>
        <p:nvSpPr>
          <p:cNvPr id="6" name="Прямоугольник 5">
            <a:extLst>
              <a:ext uri="{FF2B5EF4-FFF2-40B4-BE49-F238E27FC236}">
                <a16:creationId xmlns="" xmlns:a16="http://schemas.microsoft.com/office/drawing/2014/main" id="{CBB7FDFF-D2AD-4235-A46C-DC66DD4D1013}"/>
              </a:ext>
            </a:extLst>
          </p:cNvPr>
          <p:cNvSpPr/>
          <p:nvPr userDrawn="1"/>
        </p:nvSpPr>
        <p:spPr>
          <a:xfrm>
            <a:off x="0" y="0"/>
            <a:ext cx="285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Текст 3">
            <a:extLst>
              <a:ext uri="{FF2B5EF4-FFF2-40B4-BE49-F238E27FC236}">
                <a16:creationId xmlns="" xmlns:a16="http://schemas.microsoft.com/office/drawing/2014/main" id="{3E46014F-1F57-473C-840B-91CF6FA9A71D}"/>
              </a:ext>
            </a:extLst>
          </p:cNvPr>
          <p:cNvSpPr>
            <a:spLocks noGrp="1"/>
          </p:cNvSpPr>
          <p:nvPr>
            <p:ph type="body" sz="quarter" idx="10"/>
          </p:nvPr>
        </p:nvSpPr>
        <p:spPr>
          <a:xfrm>
            <a:off x="3576638" y="1673225"/>
            <a:ext cx="7785100" cy="495141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 xmlns:p14="http://schemas.microsoft.com/office/powerpoint/2010/main" val="33956873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3721462-A9E1-4536-9F2D-B2F8F2185D48}"/>
              </a:ext>
            </a:extLst>
          </p:cNvPr>
          <p:cNvSpPr>
            <a:spLocks noGrp="1"/>
          </p:cNvSpPr>
          <p:nvPr>
            <p:ph type="title"/>
          </p:nvPr>
        </p:nvSpPr>
        <p:spPr>
          <a:xfrm>
            <a:off x="6095998" y="365125"/>
            <a:ext cx="5257801" cy="1325563"/>
          </a:xfrm>
        </p:spPr>
        <p:txBody>
          <a:bodyPr/>
          <a:lstStyle>
            <a:lvl1pPr>
              <a:defRPr b="1">
                <a:solidFill>
                  <a:schemeClr val="accent1"/>
                </a:solidFill>
              </a:defRPr>
            </a:lvl1pPr>
          </a:lstStyle>
          <a:p>
            <a:r>
              <a:rPr lang="ru-RU" dirty="0"/>
              <a:t>Образец заголовка</a:t>
            </a:r>
          </a:p>
        </p:txBody>
      </p:sp>
      <p:sp>
        <p:nvSpPr>
          <p:cNvPr id="3" name="Дата 2">
            <a:extLst>
              <a:ext uri="{FF2B5EF4-FFF2-40B4-BE49-F238E27FC236}">
                <a16:creationId xmlns="" xmlns:a16="http://schemas.microsoft.com/office/drawing/2014/main" id="{A18D8509-D379-49B3-A4FE-EDBEE0641797}"/>
              </a:ext>
            </a:extLst>
          </p:cNvPr>
          <p:cNvSpPr>
            <a:spLocks noGrp="1"/>
          </p:cNvSpPr>
          <p:nvPr>
            <p:ph type="dt" sz="half" idx="10"/>
          </p:nvPr>
        </p:nvSpPr>
        <p:spPr/>
        <p:txBody>
          <a:bodyPr/>
          <a:lstStyle>
            <a:lvl1pPr>
              <a:defRPr>
                <a:solidFill>
                  <a:schemeClr val="accent1"/>
                </a:solidFill>
              </a:defRPr>
            </a:lvl1pPr>
          </a:lstStyle>
          <a:p>
            <a:fld id="{90FB3E60-2F82-4C12-95B3-7ACC1B0E5862}" type="datetimeFigureOut">
              <a:rPr lang="ru-RU" smtClean="0"/>
              <a:pPr/>
              <a:t>12.04.2022</a:t>
            </a:fld>
            <a:endParaRPr lang="ru-RU"/>
          </a:p>
        </p:txBody>
      </p:sp>
      <p:sp>
        <p:nvSpPr>
          <p:cNvPr id="6" name="Прямоугольник 5">
            <a:extLst>
              <a:ext uri="{FF2B5EF4-FFF2-40B4-BE49-F238E27FC236}">
                <a16:creationId xmlns="" xmlns:a16="http://schemas.microsoft.com/office/drawing/2014/main" id="{1D1B458C-BFE5-4FED-890B-A3C81CBD9E00}"/>
              </a:ext>
            </a:extLst>
          </p:cNvPr>
          <p:cNvSpPr/>
          <p:nvPr userDrawn="1"/>
        </p:nvSpPr>
        <p:spPr>
          <a:xfrm>
            <a:off x="0" y="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7" name="Прямоугольник 6">
            <a:extLst>
              <a:ext uri="{FF2B5EF4-FFF2-40B4-BE49-F238E27FC236}">
                <a16:creationId xmlns="" xmlns:a16="http://schemas.microsoft.com/office/drawing/2014/main" id="{474EC097-BE1E-47C5-A4A4-558BFD9F9C06}"/>
              </a:ext>
            </a:extLst>
          </p:cNvPr>
          <p:cNvSpPr/>
          <p:nvPr userDrawn="1"/>
        </p:nvSpPr>
        <p:spPr>
          <a:xfrm>
            <a:off x="12450" y="6772425"/>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8" name="Рисунок 2">
            <a:extLst>
              <a:ext uri="{FF2B5EF4-FFF2-40B4-BE49-F238E27FC236}">
                <a16:creationId xmlns="" xmlns:a16="http://schemas.microsoft.com/office/drawing/2014/main" id="{17DD4B55-CA6E-4B68-97C9-646C6EC1FBE1}"/>
              </a:ext>
            </a:extLst>
          </p:cNvPr>
          <p:cNvSpPr>
            <a:spLocks noGrp="1"/>
          </p:cNvSpPr>
          <p:nvPr>
            <p:ph type="pic" sz="quarter" idx="13"/>
          </p:nvPr>
        </p:nvSpPr>
        <p:spPr>
          <a:xfrm>
            <a:off x="20850" y="-575"/>
            <a:ext cx="5186362" cy="6858575"/>
          </a:xfrm>
          <a:solidFill>
            <a:schemeClr val="bg1"/>
          </a:solidFill>
        </p:spPr>
        <p:txBody>
          <a:bodyPr/>
          <a:lstStyle>
            <a:lvl1pPr>
              <a:defRPr>
                <a:solidFill>
                  <a:schemeClr val="accent1"/>
                </a:solidFill>
              </a:defRPr>
            </a:lvl1pPr>
          </a:lstStyle>
          <a:p>
            <a:endParaRPr lang="ru-RU"/>
          </a:p>
        </p:txBody>
      </p:sp>
      <p:grpSp>
        <p:nvGrpSpPr>
          <p:cNvPr id="9" name="Группа 8">
            <a:extLst>
              <a:ext uri="{FF2B5EF4-FFF2-40B4-BE49-F238E27FC236}">
                <a16:creationId xmlns="" xmlns:a16="http://schemas.microsoft.com/office/drawing/2014/main" id="{ECD6CA42-8F84-4EF7-AC44-C6D7CA7B5256}"/>
              </a:ext>
            </a:extLst>
          </p:cNvPr>
          <p:cNvGrpSpPr/>
          <p:nvPr userDrawn="1"/>
        </p:nvGrpSpPr>
        <p:grpSpPr>
          <a:xfrm>
            <a:off x="5207212" y="36075"/>
            <a:ext cx="2844750" cy="274500"/>
            <a:chOff x="5228062" y="49500"/>
            <a:chExt cx="2844750" cy="274500"/>
          </a:xfrm>
          <a:solidFill>
            <a:schemeClr val="accent1"/>
          </a:solidFill>
        </p:grpSpPr>
        <p:sp>
          <p:nvSpPr>
            <p:cNvPr id="10" name="Прямоугольник 9">
              <a:extLst>
                <a:ext uri="{FF2B5EF4-FFF2-40B4-BE49-F238E27FC236}">
                  <a16:creationId xmlns="" xmlns:a16="http://schemas.microsoft.com/office/drawing/2014/main" id="{EF73193D-4957-4A8F-A457-261D1530DEC3}"/>
                </a:ext>
              </a:extLst>
            </p:cNvPr>
            <p:cNvSpPr/>
            <p:nvPr userDrawn="1"/>
          </p:nvSpPr>
          <p:spPr>
            <a:xfrm>
              <a:off x="5228062"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1" name="Блок-схема: объединение 10">
              <a:extLst>
                <a:ext uri="{FF2B5EF4-FFF2-40B4-BE49-F238E27FC236}">
                  <a16:creationId xmlns="" xmlns:a16="http://schemas.microsoft.com/office/drawing/2014/main" id="{9CA2CB59-7E2E-4FE6-B4DA-BC82267C4973}"/>
                </a:ext>
              </a:extLst>
            </p:cNvPr>
            <p:cNvSpPr/>
            <p:nvPr userDrawn="1"/>
          </p:nvSpPr>
          <p:spPr>
            <a:xfrm>
              <a:off x="7465312" y="49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grpSp>
        <p:nvGrpSpPr>
          <p:cNvPr id="12" name="Группа 11">
            <a:extLst>
              <a:ext uri="{FF2B5EF4-FFF2-40B4-BE49-F238E27FC236}">
                <a16:creationId xmlns="" xmlns:a16="http://schemas.microsoft.com/office/drawing/2014/main" id="{F77822EB-8A6C-4A70-8594-303E6651250C}"/>
              </a:ext>
            </a:extLst>
          </p:cNvPr>
          <p:cNvGrpSpPr/>
          <p:nvPr userDrawn="1"/>
        </p:nvGrpSpPr>
        <p:grpSpPr>
          <a:xfrm>
            <a:off x="9382650" y="6596925"/>
            <a:ext cx="2844750" cy="274500"/>
            <a:chOff x="9347250" y="6571200"/>
            <a:chExt cx="2844750" cy="274500"/>
          </a:xfrm>
          <a:solidFill>
            <a:schemeClr val="accent1"/>
          </a:solidFill>
        </p:grpSpPr>
        <p:sp>
          <p:nvSpPr>
            <p:cNvPr id="13" name="Прямоугольник 12">
              <a:extLst>
                <a:ext uri="{FF2B5EF4-FFF2-40B4-BE49-F238E27FC236}">
                  <a16:creationId xmlns="" xmlns:a16="http://schemas.microsoft.com/office/drawing/2014/main" id="{1DA2A97F-749F-48D2-AE48-5762F540EF28}"/>
                </a:ext>
              </a:extLst>
            </p:cNvPr>
            <p:cNvSpPr/>
            <p:nvPr userDrawn="1"/>
          </p:nvSpPr>
          <p:spPr>
            <a:xfrm>
              <a:off x="9651000" y="65712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4" name="Блок-схема: объединение 13">
              <a:extLst>
                <a:ext uri="{FF2B5EF4-FFF2-40B4-BE49-F238E27FC236}">
                  <a16:creationId xmlns="" xmlns:a16="http://schemas.microsoft.com/office/drawing/2014/main" id="{3E93E1D6-3B3B-47F6-966E-B20E50008B90}"/>
                </a:ext>
              </a:extLst>
            </p:cNvPr>
            <p:cNvSpPr/>
            <p:nvPr userDrawn="1"/>
          </p:nvSpPr>
          <p:spPr>
            <a:xfrm rot="10800000">
              <a:off x="9347250" y="65712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sp>
        <p:nvSpPr>
          <p:cNvPr id="16" name="Текст 18">
            <a:extLst>
              <a:ext uri="{FF2B5EF4-FFF2-40B4-BE49-F238E27FC236}">
                <a16:creationId xmlns="" xmlns:a16="http://schemas.microsoft.com/office/drawing/2014/main" id="{57C0137E-3F0D-4D70-B2CA-0E5AD27AD19D}"/>
              </a:ext>
            </a:extLst>
          </p:cNvPr>
          <p:cNvSpPr>
            <a:spLocks noGrp="1"/>
          </p:cNvSpPr>
          <p:nvPr>
            <p:ph type="body" sz="quarter" idx="14"/>
          </p:nvPr>
        </p:nvSpPr>
        <p:spPr>
          <a:xfrm>
            <a:off x="6096000" y="2033588"/>
            <a:ext cx="5186363" cy="404971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 xmlns:p14="http://schemas.microsoft.com/office/powerpoint/2010/main" val="38445962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Пустой слайд">
    <p:bg>
      <p:bgPr>
        <a:solidFill>
          <a:schemeClr val="bg1"/>
        </a:solidFill>
        <a:effectLst/>
      </p:bgPr>
    </p:bg>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595E16D1-998B-48A7-9C66-2F192101B82F}"/>
              </a:ext>
            </a:extLst>
          </p:cNvPr>
          <p:cNvSpPr/>
          <p:nvPr userDrawn="1"/>
        </p:nvSpPr>
        <p:spPr>
          <a:xfrm>
            <a:off x="0" y="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6" name="Прямоугольник 5">
            <a:extLst>
              <a:ext uri="{FF2B5EF4-FFF2-40B4-BE49-F238E27FC236}">
                <a16:creationId xmlns="" xmlns:a16="http://schemas.microsoft.com/office/drawing/2014/main" id="{548120B5-0C92-46E1-BAA0-BA8A5399D9C2}"/>
              </a:ext>
            </a:extLst>
          </p:cNvPr>
          <p:cNvSpPr/>
          <p:nvPr userDrawn="1"/>
        </p:nvSpPr>
        <p:spPr>
          <a:xfrm>
            <a:off x="0" y="675900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nvGrpSpPr>
          <p:cNvPr id="7" name="Группа 6">
            <a:extLst>
              <a:ext uri="{FF2B5EF4-FFF2-40B4-BE49-F238E27FC236}">
                <a16:creationId xmlns="" xmlns:a16="http://schemas.microsoft.com/office/drawing/2014/main" id="{7BF0CE19-D07F-45F4-8B53-F4AE3EAC0AF5}"/>
              </a:ext>
            </a:extLst>
          </p:cNvPr>
          <p:cNvGrpSpPr/>
          <p:nvPr userDrawn="1"/>
        </p:nvGrpSpPr>
        <p:grpSpPr>
          <a:xfrm>
            <a:off x="4161000" y="150"/>
            <a:ext cx="2844750" cy="286020"/>
            <a:chOff x="9347250" y="37980"/>
            <a:chExt cx="2844750" cy="286020"/>
          </a:xfrm>
          <a:solidFill>
            <a:schemeClr val="accent1"/>
          </a:solidFill>
        </p:grpSpPr>
        <p:sp>
          <p:nvSpPr>
            <p:cNvPr id="8" name="Прямоугольник 7">
              <a:extLst>
                <a:ext uri="{FF2B5EF4-FFF2-40B4-BE49-F238E27FC236}">
                  <a16:creationId xmlns="" xmlns:a16="http://schemas.microsoft.com/office/drawing/2014/main" id="{56D0ED7C-6F6D-4A0C-B5BF-D4C886121974}"/>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9" name="Блок-схема: объединение 8">
              <a:extLst>
                <a:ext uri="{FF2B5EF4-FFF2-40B4-BE49-F238E27FC236}">
                  <a16:creationId xmlns="" xmlns:a16="http://schemas.microsoft.com/office/drawing/2014/main" id="{F6313D72-2173-410E-9DAC-5F683BF77D8C}"/>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grpSp>
        <p:nvGrpSpPr>
          <p:cNvPr id="10" name="Группа 9">
            <a:extLst>
              <a:ext uri="{FF2B5EF4-FFF2-40B4-BE49-F238E27FC236}">
                <a16:creationId xmlns="" xmlns:a16="http://schemas.microsoft.com/office/drawing/2014/main" id="{9D0FFF0F-DED0-4533-AA04-278237E63B65}"/>
              </a:ext>
            </a:extLst>
          </p:cNvPr>
          <p:cNvGrpSpPr/>
          <p:nvPr userDrawn="1"/>
        </p:nvGrpSpPr>
        <p:grpSpPr>
          <a:xfrm>
            <a:off x="-35250" y="6583500"/>
            <a:ext cx="2844750" cy="274500"/>
            <a:chOff x="-35250" y="6583500"/>
            <a:chExt cx="2844750" cy="274500"/>
          </a:xfrm>
          <a:solidFill>
            <a:schemeClr val="accent1"/>
          </a:solidFill>
        </p:grpSpPr>
        <p:sp>
          <p:nvSpPr>
            <p:cNvPr id="11" name="Прямоугольник 10">
              <a:extLst>
                <a:ext uri="{FF2B5EF4-FFF2-40B4-BE49-F238E27FC236}">
                  <a16:creationId xmlns="" xmlns:a16="http://schemas.microsoft.com/office/drawing/2014/main" id="{01E034F0-B288-495E-B8C4-5A4D6270B72C}"/>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2" name="Блок-схема: объединение 11">
              <a:extLst>
                <a:ext uri="{FF2B5EF4-FFF2-40B4-BE49-F238E27FC236}">
                  <a16:creationId xmlns="" xmlns:a16="http://schemas.microsoft.com/office/drawing/2014/main" id="{7F3095C1-9AE8-47F3-8F8B-8B149C02C892}"/>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sp>
        <p:nvSpPr>
          <p:cNvPr id="13" name="Рисунок 2">
            <a:extLst>
              <a:ext uri="{FF2B5EF4-FFF2-40B4-BE49-F238E27FC236}">
                <a16:creationId xmlns="" xmlns:a16="http://schemas.microsoft.com/office/drawing/2014/main" id="{9563E350-4964-48DA-95EE-507A76F6014F}"/>
              </a:ext>
            </a:extLst>
          </p:cNvPr>
          <p:cNvSpPr>
            <a:spLocks noGrp="1"/>
          </p:cNvSpPr>
          <p:nvPr>
            <p:ph type="pic" sz="quarter" idx="10"/>
          </p:nvPr>
        </p:nvSpPr>
        <p:spPr>
          <a:xfrm>
            <a:off x="7005638" y="9000"/>
            <a:ext cx="5186362" cy="3330000"/>
          </a:xfrm>
        </p:spPr>
        <p:txBody>
          <a:bodyPr/>
          <a:lstStyle>
            <a:lvl1pPr>
              <a:defRPr>
                <a:solidFill>
                  <a:schemeClr val="accent1"/>
                </a:solidFill>
              </a:defRPr>
            </a:lvl1pPr>
          </a:lstStyle>
          <a:p>
            <a:endParaRPr lang="ru-RU"/>
          </a:p>
        </p:txBody>
      </p:sp>
      <p:sp>
        <p:nvSpPr>
          <p:cNvPr id="14" name="Заголовок 16">
            <a:extLst>
              <a:ext uri="{FF2B5EF4-FFF2-40B4-BE49-F238E27FC236}">
                <a16:creationId xmlns="" xmlns:a16="http://schemas.microsoft.com/office/drawing/2014/main" id="{E44DF226-C979-4C53-9AB3-F30F19A61E56}"/>
              </a:ext>
            </a:extLst>
          </p:cNvPr>
          <p:cNvSpPr>
            <a:spLocks noGrp="1"/>
          </p:cNvSpPr>
          <p:nvPr>
            <p:ph type="title"/>
          </p:nvPr>
        </p:nvSpPr>
        <p:spPr>
          <a:xfrm>
            <a:off x="664987" y="485501"/>
            <a:ext cx="5257800" cy="1325563"/>
          </a:xfrm>
        </p:spPr>
        <p:txBody>
          <a:bodyPr/>
          <a:lstStyle>
            <a:lvl1pPr>
              <a:defRPr b="1">
                <a:solidFill>
                  <a:schemeClr val="accent1"/>
                </a:solidFill>
              </a:defRPr>
            </a:lvl1pPr>
          </a:lstStyle>
          <a:p>
            <a:r>
              <a:rPr lang="ru-RU" dirty="0"/>
              <a:t>Образец заголовка</a:t>
            </a:r>
          </a:p>
        </p:txBody>
      </p:sp>
      <p:sp>
        <p:nvSpPr>
          <p:cNvPr id="15" name="Текст 18">
            <a:extLst>
              <a:ext uri="{FF2B5EF4-FFF2-40B4-BE49-F238E27FC236}">
                <a16:creationId xmlns="" xmlns:a16="http://schemas.microsoft.com/office/drawing/2014/main" id="{C0D997C5-63D2-40A5-8978-8A0E7A482F38}"/>
              </a:ext>
            </a:extLst>
          </p:cNvPr>
          <p:cNvSpPr>
            <a:spLocks noGrp="1"/>
          </p:cNvSpPr>
          <p:nvPr>
            <p:ph type="body" sz="quarter" idx="11"/>
          </p:nvPr>
        </p:nvSpPr>
        <p:spPr>
          <a:xfrm>
            <a:off x="664987" y="2153964"/>
            <a:ext cx="5186363" cy="404971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 name="Рисунок 2">
            <a:extLst>
              <a:ext uri="{FF2B5EF4-FFF2-40B4-BE49-F238E27FC236}">
                <a16:creationId xmlns="" xmlns:a16="http://schemas.microsoft.com/office/drawing/2014/main" id="{0DC8507B-223A-4D10-9873-5F8CBA1FA68A}"/>
              </a:ext>
            </a:extLst>
          </p:cNvPr>
          <p:cNvSpPr>
            <a:spLocks noGrp="1"/>
          </p:cNvSpPr>
          <p:nvPr>
            <p:ph type="pic" sz="quarter" idx="12"/>
          </p:nvPr>
        </p:nvSpPr>
        <p:spPr>
          <a:xfrm>
            <a:off x="6984638" y="3519000"/>
            <a:ext cx="5186362" cy="3330000"/>
          </a:xfrm>
        </p:spPr>
        <p:txBody>
          <a:bodyPr/>
          <a:lstStyle>
            <a:lvl1pPr>
              <a:defRPr>
                <a:solidFill>
                  <a:schemeClr val="accent1"/>
                </a:solidFill>
              </a:defRPr>
            </a:lvl1pPr>
          </a:lstStyle>
          <a:p>
            <a:endParaRPr lang="ru-RU"/>
          </a:p>
        </p:txBody>
      </p:sp>
    </p:spTree>
    <p:extLst>
      <p:ext uri="{BB962C8B-B14F-4D97-AF65-F5344CB8AC3E}">
        <p14:creationId xmlns="" xmlns:p14="http://schemas.microsoft.com/office/powerpoint/2010/main" val="38926392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4C31BDB-50F3-43CA-877E-F9C7672D8469}"/>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7" name="Объект 2">
            <a:extLst>
              <a:ext uri="{FF2B5EF4-FFF2-40B4-BE49-F238E27FC236}">
                <a16:creationId xmlns="" xmlns:a16="http://schemas.microsoft.com/office/drawing/2014/main" id="{74453DF6-9509-45CB-BD4E-84F90C1C94D0}"/>
              </a:ext>
            </a:extLst>
          </p:cNvPr>
          <p:cNvSpPr>
            <a:spLocks noGrp="1"/>
          </p:cNvSpPr>
          <p:nvPr>
            <p:ph idx="1"/>
          </p:nvPr>
        </p:nvSpPr>
        <p:spPr>
          <a:xfrm>
            <a:off x="838200" y="1825625"/>
            <a:ext cx="105156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Прямоугольник 9">
            <a:extLst>
              <a:ext uri="{FF2B5EF4-FFF2-40B4-BE49-F238E27FC236}">
                <a16:creationId xmlns="" xmlns:a16="http://schemas.microsoft.com/office/drawing/2014/main" id="{8AF27442-62D0-4CA6-81B4-B7FDDA51A9A2}"/>
              </a:ext>
            </a:extLst>
          </p:cNvPr>
          <p:cNvSpPr/>
          <p:nvPr userDrawn="1"/>
        </p:nvSpPr>
        <p:spPr>
          <a:xfrm>
            <a:off x="0" y="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11" name="Прямоугольник 10">
            <a:extLst>
              <a:ext uri="{FF2B5EF4-FFF2-40B4-BE49-F238E27FC236}">
                <a16:creationId xmlns="" xmlns:a16="http://schemas.microsoft.com/office/drawing/2014/main" id="{E1FD6AC4-0F96-4D40-B8AD-EF85E9EDE11D}"/>
              </a:ext>
            </a:extLst>
          </p:cNvPr>
          <p:cNvSpPr/>
          <p:nvPr userDrawn="1"/>
        </p:nvSpPr>
        <p:spPr>
          <a:xfrm>
            <a:off x="0" y="6759000"/>
            <a:ext cx="12192000" cy="9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nvGrpSpPr>
          <p:cNvPr id="12" name="Группа 11">
            <a:extLst>
              <a:ext uri="{FF2B5EF4-FFF2-40B4-BE49-F238E27FC236}">
                <a16:creationId xmlns="" xmlns:a16="http://schemas.microsoft.com/office/drawing/2014/main" id="{73640FF5-D492-4210-9DE4-D7B66426125F}"/>
              </a:ext>
            </a:extLst>
          </p:cNvPr>
          <p:cNvGrpSpPr/>
          <p:nvPr userDrawn="1"/>
        </p:nvGrpSpPr>
        <p:grpSpPr>
          <a:xfrm>
            <a:off x="9347250" y="37980"/>
            <a:ext cx="2844750" cy="286020"/>
            <a:chOff x="9347250" y="37980"/>
            <a:chExt cx="2844750" cy="286020"/>
          </a:xfrm>
          <a:solidFill>
            <a:schemeClr val="accent1"/>
          </a:solidFill>
        </p:grpSpPr>
        <p:sp>
          <p:nvSpPr>
            <p:cNvPr id="13" name="Прямоугольник 12">
              <a:extLst>
                <a:ext uri="{FF2B5EF4-FFF2-40B4-BE49-F238E27FC236}">
                  <a16:creationId xmlns="" xmlns:a16="http://schemas.microsoft.com/office/drawing/2014/main" id="{062B47E0-EF90-4ECC-A73E-6E5DA1F62FCD}"/>
                </a:ext>
              </a:extLst>
            </p:cNvPr>
            <p:cNvSpPr/>
            <p:nvPr userDrawn="1"/>
          </p:nvSpPr>
          <p:spPr>
            <a:xfrm>
              <a:off x="9651000" y="49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4" name="Блок-схема: объединение 13">
              <a:extLst>
                <a:ext uri="{FF2B5EF4-FFF2-40B4-BE49-F238E27FC236}">
                  <a16:creationId xmlns="" xmlns:a16="http://schemas.microsoft.com/office/drawing/2014/main" id="{2FC4DE4B-558A-425B-A23E-B63E93533558}"/>
                </a:ext>
              </a:extLst>
            </p:cNvPr>
            <p:cNvSpPr/>
            <p:nvPr userDrawn="1"/>
          </p:nvSpPr>
          <p:spPr>
            <a:xfrm>
              <a:off x="9347250" y="3798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grpSp>
        <p:nvGrpSpPr>
          <p:cNvPr id="15" name="Группа 14">
            <a:extLst>
              <a:ext uri="{FF2B5EF4-FFF2-40B4-BE49-F238E27FC236}">
                <a16:creationId xmlns="" xmlns:a16="http://schemas.microsoft.com/office/drawing/2014/main" id="{D1C3AA05-E7C7-4C27-A908-2E47AFEBA600}"/>
              </a:ext>
            </a:extLst>
          </p:cNvPr>
          <p:cNvGrpSpPr/>
          <p:nvPr userDrawn="1"/>
        </p:nvGrpSpPr>
        <p:grpSpPr>
          <a:xfrm>
            <a:off x="-35250" y="6583500"/>
            <a:ext cx="2844750" cy="274500"/>
            <a:chOff x="-35250" y="6583500"/>
            <a:chExt cx="2844750" cy="274500"/>
          </a:xfrm>
          <a:solidFill>
            <a:schemeClr val="accent1"/>
          </a:solidFill>
        </p:grpSpPr>
        <p:sp>
          <p:nvSpPr>
            <p:cNvPr id="16" name="Прямоугольник 15">
              <a:extLst>
                <a:ext uri="{FF2B5EF4-FFF2-40B4-BE49-F238E27FC236}">
                  <a16:creationId xmlns="" xmlns:a16="http://schemas.microsoft.com/office/drawing/2014/main" id="{D94BF255-53E4-439B-83D0-7DE93A9900DD}"/>
                </a:ext>
              </a:extLst>
            </p:cNvPr>
            <p:cNvSpPr/>
            <p:nvPr userDrawn="1"/>
          </p:nvSpPr>
          <p:spPr>
            <a:xfrm>
              <a:off x="-35250" y="6583500"/>
              <a:ext cx="2541000" cy="27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solidFill>
              </a:endParaRPr>
            </a:p>
          </p:txBody>
        </p:sp>
        <p:sp>
          <p:nvSpPr>
            <p:cNvPr id="17" name="Блок-схема: объединение 16">
              <a:extLst>
                <a:ext uri="{FF2B5EF4-FFF2-40B4-BE49-F238E27FC236}">
                  <a16:creationId xmlns="" xmlns:a16="http://schemas.microsoft.com/office/drawing/2014/main" id="{E38044D4-D5F4-4E1E-8B74-E24D6E7B2929}"/>
                </a:ext>
              </a:extLst>
            </p:cNvPr>
            <p:cNvSpPr/>
            <p:nvPr userDrawn="1"/>
          </p:nvSpPr>
          <p:spPr>
            <a:xfrm rot="10800000">
              <a:off x="2202000" y="6583500"/>
              <a:ext cx="607500" cy="27450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grpSp>
    </p:spTree>
    <p:extLst>
      <p:ext uri="{BB962C8B-B14F-4D97-AF65-F5344CB8AC3E}">
        <p14:creationId xmlns="" xmlns:p14="http://schemas.microsoft.com/office/powerpoint/2010/main" val="18190832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bg>
      <p:bgPr>
        <a:solidFill>
          <a:schemeClr val="bg1"/>
        </a:solidFill>
        <a:effectLst/>
      </p:bgPr>
    </p:bg>
    <p:spTree>
      <p:nvGrpSpPr>
        <p:cNvPr id="1" name=""/>
        <p:cNvGrpSpPr/>
        <p:nvPr/>
      </p:nvGrpSpPr>
      <p:grpSpPr>
        <a:xfrm>
          <a:off x="0" y="0"/>
          <a:ext cx="0" cy="0"/>
          <a:chOff x="0" y="0"/>
          <a:chExt cx="0" cy="0"/>
        </a:xfrm>
      </p:grpSpPr>
      <p:sp>
        <p:nvSpPr>
          <p:cNvPr id="16" name="Заголовок 11">
            <a:extLst>
              <a:ext uri="{FF2B5EF4-FFF2-40B4-BE49-F238E27FC236}">
                <a16:creationId xmlns="" xmlns:a16="http://schemas.microsoft.com/office/drawing/2014/main" id="{AC7B45C4-0029-484F-BC10-E13FF56236DF}"/>
              </a:ext>
            </a:extLst>
          </p:cNvPr>
          <p:cNvSpPr>
            <a:spLocks noGrp="1"/>
          </p:cNvSpPr>
          <p:nvPr>
            <p:ph type="title"/>
          </p:nvPr>
        </p:nvSpPr>
        <p:spPr>
          <a:xfrm>
            <a:off x="425450" y="234000"/>
            <a:ext cx="11341100" cy="1035000"/>
          </a:xfrm>
        </p:spPr>
        <p:txBody>
          <a:bodyPr/>
          <a:lstStyle>
            <a:lvl1pPr>
              <a:defRPr>
                <a:solidFill>
                  <a:schemeClr val="accent1"/>
                </a:solidFill>
              </a:defRPr>
            </a:lvl1pPr>
          </a:lstStyle>
          <a:p>
            <a:r>
              <a:rPr lang="ru-RU" dirty="0"/>
              <a:t>Образец заголовка</a:t>
            </a:r>
          </a:p>
        </p:txBody>
      </p:sp>
      <p:sp>
        <p:nvSpPr>
          <p:cNvPr id="17" name="Рисунок 2">
            <a:extLst>
              <a:ext uri="{FF2B5EF4-FFF2-40B4-BE49-F238E27FC236}">
                <a16:creationId xmlns="" xmlns:a16="http://schemas.microsoft.com/office/drawing/2014/main" id="{F8FF044D-1DB9-4B7C-9D24-F0D3A3DD3C0C}"/>
              </a:ext>
            </a:extLst>
          </p:cNvPr>
          <p:cNvSpPr>
            <a:spLocks noGrp="1"/>
          </p:cNvSpPr>
          <p:nvPr>
            <p:ph type="pic" sz="quarter" idx="13"/>
          </p:nvPr>
        </p:nvSpPr>
        <p:spPr>
          <a:xfrm>
            <a:off x="425450" y="2303463"/>
            <a:ext cx="4005550" cy="1620837"/>
          </a:xfrm>
        </p:spPr>
        <p:txBody>
          <a:bodyPr/>
          <a:lstStyle>
            <a:lvl1pPr>
              <a:defRPr>
                <a:solidFill>
                  <a:schemeClr val="accent1"/>
                </a:solidFill>
              </a:defRPr>
            </a:lvl1pPr>
          </a:lstStyle>
          <a:p>
            <a:endParaRPr lang="ru-RU"/>
          </a:p>
        </p:txBody>
      </p:sp>
      <p:sp>
        <p:nvSpPr>
          <p:cNvPr id="18" name="Рисунок 2">
            <a:extLst>
              <a:ext uri="{FF2B5EF4-FFF2-40B4-BE49-F238E27FC236}">
                <a16:creationId xmlns="" xmlns:a16="http://schemas.microsoft.com/office/drawing/2014/main" id="{738784A2-81B9-4C54-8F48-52CB72EF9714}"/>
              </a:ext>
            </a:extLst>
          </p:cNvPr>
          <p:cNvSpPr>
            <a:spLocks noGrp="1"/>
          </p:cNvSpPr>
          <p:nvPr>
            <p:ph type="pic" sz="quarter" idx="14"/>
          </p:nvPr>
        </p:nvSpPr>
        <p:spPr>
          <a:xfrm>
            <a:off x="4595341" y="2303463"/>
            <a:ext cx="4005550" cy="1620837"/>
          </a:xfrm>
        </p:spPr>
        <p:txBody>
          <a:bodyPr/>
          <a:lstStyle>
            <a:lvl1pPr>
              <a:defRPr>
                <a:solidFill>
                  <a:schemeClr val="accent1"/>
                </a:solidFill>
              </a:defRPr>
            </a:lvl1pPr>
          </a:lstStyle>
          <a:p>
            <a:endParaRPr lang="ru-RU"/>
          </a:p>
        </p:txBody>
      </p:sp>
      <p:sp>
        <p:nvSpPr>
          <p:cNvPr id="19" name="Рисунок 2">
            <a:extLst>
              <a:ext uri="{FF2B5EF4-FFF2-40B4-BE49-F238E27FC236}">
                <a16:creationId xmlns="" xmlns:a16="http://schemas.microsoft.com/office/drawing/2014/main" id="{21C4B4FC-EB7C-4B83-9B03-36AC76ADC66E}"/>
              </a:ext>
            </a:extLst>
          </p:cNvPr>
          <p:cNvSpPr>
            <a:spLocks noGrp="1"/>
          </p:cNvSpPr>
          <p:nvPr>
            <p:ph type="pic" sz="quarter" idx="15"/>
          </p:nvPr>
        </p:nvSpPr>
        <p:spPr>
          <a:xfrm>
            <a:off x="8761675" y="2303463"/>
            <a:ext cx="3004875" cy="1620837"/>
          </a:xfrm>
        </p:spPr>
        <p:txBody>
          <a:bodyPr/>
          <a:lstStyle>
            <a:lvl1pPr>
              <a:defRPr>
                <a:solidFill>
                  <a:schemeClr val="accent1"/>
                </a:solidFill>
              </a:defRPr>
            </a:lvl1pPr>
          </a:lstStyle>
          <a:p>
            <a:endParaRPr lang="ru-RU"/>
          </a:p>
        </p:txBody>
      </p:sp>
      <p:sp>
        <p:nvSpPr>
          <p:cNvPr id="20" name="Рисунок 2">
            <a:extLst>
              <a:ext uri="{FF2B5EF4-FFF2-40B4-BE49-F238E27FC236}">
                <a16:creationId xmlns="" xmlns:a16="http://schemas.microsoft.com/office/drawing/2014/main" id="{FC421DAD-9956-40BC-B396-121BDF52207E}"/>
              </a:ext>
            </a:extLst>
          </p:cNvPr>
          <p:cNvSpPr>
            <a:spLocks noGrp="1"/>
          </p:cNvSpPr>
          <p:nvPr>
            <p:ph type="pic" sz="quarter" idx="16"/>
          </p:nvPr>
        </p:nvSpPr>
        <p:spPr>
          <a:xfrm>
            <a:off x="425450" y="4058163"/>
            <a:ext cx="3004875" cy="1620837"/>
          </a:xfrm>
        </p:spPr>
        <p:txBody>
          <a:bodyPr/>
          <a:lstStyle>
            <a:lvl1pPr>
              <a:defRPr>
                <a:solidFill>
                  <a:schemeClr val="accent1"/>
                </a:solidFill>
              </a:defRPr>
            </a:lvl1pPr>
          </a:lstStyle>
          <a:p>
            <a:endParaRPr lang="ru-RU"/>
          </a:p>
        </p:txBody>
      </p:sp>
      <p:sp>
        <p:nvSpPr>
          <p:cNvPr id="21" name="Рисунок 2">
            <a:extLst>
              <a:ext uri="{FF2B5EF4-FFF2-40B4-BE49-F238E27FC236}">
                <a16:creationId xmlns="" xmlns:a16="http://schemas.microsoft.com/office/drawing/2014/main" id="{0596AFFC-6327-4316-8A52-555C5499A3E5}"/>
              </a:ext>
            </a:extLst>
          </p:cNvPr>
          <p:cNvSpPr>
            <a:spLocks noGrp="1"/>
          </p:cNvSpPr>
          <p:nvPr>
            <p:ph type="pic" sz="quarter" idx="17"/>
          </p:nvPr>
        </p:nvSpPr>
        <p:spPr>
          <a:xfrm>
            <a:off x="3606109" y="4058163"/>
            <a:ext cx="4005550" cy="1620837"/>
          </a:xfrm>
        </p:spPr>
        <p:txBody>
          <a:bodyPr/>
          <a:lstStyle>
            <a:lvl1pPr>
              <a:defRPr>
                <a:solidFill>
                  <a:schemeClr val="accent1"/>
                </a:solidFill>
              </a:defRPr>
            </a:lvl1pPr>
          </a:lstStyle>
          <a:p>
            <a:endParaRPr lang="ru-RU"/>
          </a:p>
        </p:txBody>
      </p:sp>
      <p:sp>
        <p:nvSpPr>
          <p:cNvPr id="22" name="Рисунок 2">
            <a:extLst>
              <a:ext uri="{FF2B5EF4-FFF2-40B4-BE49-F238E27FC236}">
                <a16:creationId xmlns="" xmlns:a16="http://schemas.microsoft.com/office/drawing/2014/main" id="{709A8CBC-B10E-4729-8664-C17D4F6947A6}"/>
              </a:ext>
            </a:extLst>
          </p:cNvPr>
          <p:cNvSpPr>
            <a:spLocks noGrp="1"/>
          </p:cNvSpPr>
          <p:nvPr>
            <p:ph type="pic" sz="quarter" idx="18"/>
          </p:nvPr>
        </p:nvSpPr>
        <p:spPr>
          <a:xfrm>
            <a:off x="7776000" y="4058163"/>
            <a:ext cx="4005550" cy="1620837"/>
          </a:xfrm>
        </p:spPr>
        <p:txBody>
          <a:bodyPr/>
          <a:lstStyle>
            <a:lvl1pPr>
              <a:defRPr>
                <a:solidFill>
                  <a:schemeClr val="accent1"/>
                </a:solidFill>
              </a:defRPr>
            </a:lvl1pPr>
          </a:lstStyle>
          <a:p>
            <a:endParaRPr lang="ru-RU"/>
          </a:p>
        </p:txBody>
      </p:sp>
      <p:sp>
        <p:nvSpPr>
          <p:cNvPr id="23" name="Текст 4">
            <a:extLst>
              <a:ext uri="{FF2B5EF4-FFF2-40B4-BE49-F238E27FC236}">
                <a16:creationId xmlns="" xmlns:a16="http://schemas.microsoft.com/office/drawing/2014/main" id="{05550F69-FB7F-4160-902B-8FE3C5C275BB}"/>
              </a:ext>
            </a:extLst>
          </p:cNvPr>
          <p:cNvSpPr>
            <a:spLocks noGrp="1"/>
          </p:cNvSpPr>
          <p:nvPr>
            <p:ph type="body" sz="quarter" idx="19"/>
          </p:nvPr>
        </p:nvSpPr>
        <p:spPr>
          <a:xfrm>
            <a:off x="439739" y="1493838"/>
            <a:ext cx="11341100" cy="627062"/>
          </a:xfrm>
        </p:spPr>
        <p:txBody>
          <a:bodyP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 xmlns:p14="http://schemas.microsoft.com/office/powerpoint/2010/main" val="27703596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presentation-creation.ru/"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8E8430-DDB9-4451-9D36-B3AF2E769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CBE93D94-3035-46FC-A88F-4C3D803A5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FC1E060-1FC4-4335-BB7B-E97E627FA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3E2BF-9ADC-477C-B985-ED6A3FE2C52E}" type="datetimeFigureOut">
              <a:rPr lang="ru-RU" smtClean="0"/>
              <a:pPr/>
              <a:t>12.04.2022</a:t>
            </a:fld>
            <a:endParaRPr lang="ru-RU"/>
          </a:p>
        </p:txBody>
      </p:sp>
      <p:sp>
        <p:nvSpPr>
          <p:cNvPr id="5" name="Нижний колонтитул 4">
            <a:extLst>
              <a:ext uri="{FF2B5EF4-FFF2-40B4-BE49-F238E27FC236}">
                <a16:creationId xmlns="" xmlns:a16="http://schemas.microsoft.com/office/drawing/2014/main" id="{66DED04A-12F8-4119-ACB5-AA522965E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8DF0D0D2-7346-4BE2-B3F5-7DE8403A2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424E6-770A-4943-8DFB-C07B33ECB3B4}" type="slidenum">
              <a:rPr lang="ru-RU" smtClean="0"/>
              <a:pPr/>
              <a:t>‹#›</a:t>
            </a:fld>
            <a:endParaRPr lang="ru-RU"/>
          </a:p>
        </p:txBody>
      </p:sp>
      <p:pic>
        <p:nvPicPr>
          <p:cNvPr id="7" name="Рисунок 6">
            <a:hlinkClick r:id="rId21"/>
            <a:extLst>
              <a:ext uri="{FF2B5EF4-FFF2-40B4-BE49-F238E27FC236}">
                <a16:creationId xmlns="" xmlns:a16="http://schemas.microsoft.com/office/drawing/2014/main" id="{43780347-ADC3-4039-95E5-9DAF405C2D48}"/>
              </a:ext>
            </a:extLst>
          </p:cNvPr>
          <p:cNvPicPr>
            <a:picLocks noChangeAspect="1"/>
          </p:cNvPicPr>
          <p:nvPr userDrawn="1"/>
        </p:nvPicPr>
        <p:blipFill>
          <a:blip r:embed="rId22">
            <a:extLst>
              <a:ext uri="{28A0092B-C50C-407E-A947-70E740481C1C}">
                <a14:useLocalDpi xmlns=""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 xmlns:p14="http://schemas.microsoft.com/office/powerpoint/2010/main" val="28056890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67" r:id="rId4"/>
    <p:sldLayoutId id="2147483666" r:id="rId5"/>
    <p:sldLayoutId id="2147483661" r:id="rId6"/>
    <p:sldLayoutId id="2147483662" r:id="rId7"/>
    <p:sldLayoutId id="2147483663" r:id="rId8"/>
    <p:sldLayoutId id="2147483664"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ogin.consultant.ru/link/?req=doc&amp;base=LAW&amp;n=312224" TargetMode="External"/><Relationship Id="rId2" Type="http://schemas.openxmlformats.org/officeDocument/2006/relationships/hyperlink" Target="https://login.consultant.ru/link/?req=doc&amp;base=LAW&amp;n=310897&amp;dst=102426" TargetMode="External"/><Relationship Id="rId1" Type="http://schemas.openxmlformats.org/officeDocument/2006/relationships/slideLayout" Target="../slideLayouts/slideLayout2.xml"/><Relationship Id="rId4" Type="http://schemas.openxmlformats.org/officeDocument/2006/relationships/hyperlink" Target="https://login.consultant.ru/link/?req=doc&amp;base=LAW&amp;n=310897&amp;dst=1024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ogin.consultant.ru/link/?req=doc&amp;base=LAW&amp;n=310897&amp;dst=102435" TargetMode="External"/><Relationship Id="rId2" Type="http://schemas.openxmlformats.org/officeDocument/2006/relationships/hyperlink" Target="https://login.consultant.ru/link/?req=doc&amp;base=LAW&amp;n=310897&amp;dst=10941" TargetMode="External"/><Relationship Id="rId1" Type="http://schemas.openxmlformats.org/officeDocument/2006/relationships/slideLayout" Target="../slideLayouts/slideLayout2.xml"/><Relationship Id="rId5" Type="http://schemas.openxmlformats.org/officeDocument/2006/relationships/hyperlink" Target="https://login.consultant.ru/link/?req=doc&amp;base=PPN&amp;n=2&amp;dst=112001" TargetMode="External"/><Relationship Id="rId4" Type="http://schemas.openxmlformats.org/officeDocument/2006/relationships/hyperlink" Target="https://login.consultant.ru/link/?req=doc&amp;base=LAW&amp;n=310897&amp;dst=10243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ogin.consultant.ru/link/?req=doc&amp;base=LAW&amp;n=310897&amp;dst=102445" TargetMode="External"/><Relationship Id="rId2" Type="http://schemas.openxmlformats.org/officeDocument/2006/relationships/hyperlink" Target="https://login.consultant.ru/link/?req=doc&amp;base=LAW&amp;n=310897&amp;dst=102440" TargetMode="External"/><Relationship Id="rId1" Type="http://schemas.openxmlformats.org/officeDocument/2006/relationships/slideLayout" Target="../slideLayouts/slideLayout2.xml"/><Relationship Id="rId6" Type="http://schemas.openxmlformats.org/officeDocument/2006/relationships/hyperlink" Target="https://login.consultant.ru/link/?req=doc&amp;base=LAW&amp;n=310897&amp;dst=4759" TargetMode="External"/><Relationship Id="rId5" Type="http://schemas.openxmlformats.org/officeDocument/2006/relationships/hyperlink" Target="https://login.consultant.ru/link/?req=doc&amp;base=PPN&amp;n=2&amp;dst=112181" TargetMode="External"/><Relationship Id="rId4" Type="http://schemas.openxmlformats.org/officeDocument/2006/relationships/hyperlink" Target="https://login.consultant.ru/link/?req=doc&amp;base=LAW&amp;n=310897&amp;dst=580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ogin.consultant.ru/link/?req=doc&amp;base=LAW&amp;n=412692&amp;dst=100098" TargetMode="External"/><Relationship Id="rId2" Type="http://schemas.openxmlformats.org/officeDocument/2006/relationships/hyperlink" Target="https://login.consultant.ru/link/?req=doc&amp;base=LAW&amp;n=412692&amp;dst=100094" TargetMode="External"/><Relationship Id="rId1" Type="http://schemas.openxmlformats.org/officeDocument/2006/relationships/slideLayout" Target="../slideLayouts/slideLayout2.xml"/><Relationship Id="rId5" Type="http://schemas.openxmlformats.org/officeDocument/2006/relationships/hyperlink" Target="https://login.consultant.ru/link/?req=doc&amp;base=LAW&amp;n=412692&amp;dst=100134" TargetMode="External"/><Relationship Id="rId4" Type="http://schemas.openxmlformats.org/officeDocument/2006/relationships/hyperlink" Target="https://login.consultant.ru/link/?req=doc&amp;base=LAW&amp;n=412692&amp;dst=10013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ogin.consultant.ru/link/?req=doc&amp;base=LAW&amp;n=310897&amp;dst=102448" TargetMode="External"/><Relationship Id="rId2" Type="http://schemas.openxmlformats.org/officeDocument/2006/relationships/hyperlink" Target="https://login.consultant.ru/link/?req=doc&amp;base=LAW&amp;n=310897&amp;dst=102450" TargetMode="External"/><Relationship Id="rId1" Type="http://schemas.openxmlformats.org/officeDocument/2006/relationships/slideLayout" Target="../slideLayouts/slideLayout2.xml"/><Relationship Id="rId6" Type="http://schemas.openxmlformats.org/officeDocument/2006/relationships/hyperlink" Target="https://login.consultant.ru/link/?req=doc&amp;base=LAW&amp;n=310897&amp;dst=102449" TargetMode="External"/><Relationship Id="rId5" Type="http://schemas.openxmlformats.org/officeDocument/2006/relationships/hyperlink" Target="https://login.consultant.ru/link/?req=doc&amp;base=LAW&amp;n=310897&amp;dst=2179" TargetMode="External"/><Relationship Id="rId4" Type="http://schemas.openxmlformats.org/officeDocument/2006/relationships/hyperlink" Target="https://login.consultant.ru/link/?req=doc&amp;base=LAW&amp;n=310897&amp;dst=10188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ogin.consultant.ru/link/?req=doc&amp;base=LAW&amp;n=310897&amp;dst=9313" TargetMode="External"/><Relationship Id="rId2" Type="http://schemas.openxmlformats.org/officeDocument/2006/relationships/hyperlink" Target="https://login.consultant.ru/link/?req=doc&amp;base=LAW&amp;n=310897&amp;dst=102452" TargetMode="External"/><Relationship Id="rId1" Type="http://schemas.openxmlformats.org/officeDocument/2006/relationships/slideLayout" Target="../slideLayouts/slideLayout2.xml"/><Relationship Id="rId6" Type="http://schemas.openxmlformats.org/officeDocument/2006/relationships/hyperlink" Target="https://login.consultant.ru/link/?req=doc&amp;base=LAW&amp;n=310897&amp;dst=9312" TargetMode="External"/><Relationship Id="rId5" Type="http://schemas.openxmlformats.org/officeDocument/2006/relationships/hyperlink" Target="https://login.consultant.ru/link/?req=doc&amp;base=PPN&amp;n=2&amp;dst=111531" TargetMode="External"/><Relationship Id="rId4" Type="http://schemas.openxmlformats.org/officeDocument/2006/relationships/hyperlink" Target="https://login.consultant.ru/link/?req=doc&amp;base=LAW&amp;n=310897&amp;dst=931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ogin.consultant.ru/link/?req=doc&amp;base=LAW&amp;n=310897&amp;dst=103127" TargetMode="External"/><Relationship Id="rId2" Type="http://schemas.openxmlformats.org/officeDocument/2006/relationships/hyperlink" Target="https://login.consultant.ru/link/?req=doc&amp;base=LAW&amp;n=310897&amp;dst=102464" TargetMode="External"/><Relationship Id="rId1" Type="http://schemas.openxmlformats.org/officeDocument/2006/relationships/slideLayout" Target="../slideLayouts/slideLayout2.xml"/><Relationship Id="rId6" Type="http://schemas.openxmlformats.org/officeDocument/2006/relationships/hyperlink" Target="https://login.consultant.ru/link/?req=doc&amp;base=LAW&amp;n=310897&amp;dst=102465" TargetMode="External"/><Relationship Id="rId5" Type="http://schemas.openxmlformats.org/officeDocument/2006/relationships/hyperlink" Target="https://login.consultant.ru/link/?req=doc&amp;base=LAW&amp;n=310897&amp;dst=1528" TargetMode="External"/><Relationship Id="rId4" Type="http://schemas.openxmlformats.org/officeDocument/2006/relationships/hyperlink" Target="https://login.consultant.ru/link/?req=doc&amp;base=LAW&amp;n=310897&amp;dst=152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ogin.consultant.ru/link/?req=doc&amp;base=LAW&amp;n=310897&amp;dst=101844" TargetMode="External"/><Relationship Id="rId2" Type="http://schemas.openxmlformats.org/officeDocument/2006/relationships/hyperlink" Target="https://login.consultant.ru/link/?req=doc&amp;base=LAW&amp;n=310897&amp;dst=101843" TargetMode="External"/><Relationship Id="rId1" Type="http://schemas.openxmlformats.org/officeDocument/2006/relationships/slideLayout" Target="../slideLayouts/slideLayout2.xml"/><Relationship Id="rId5" Type="http://schemas.openxmlformats.org/officeDocument/2006/relationships/hyperlink" Target="https://login.consultant.ru/link/?req=doc&amp;base=LAW&amp;n=310897&amp;dst=101845" TargetMode="External"/><Relationship Id="rId4" Type="http://schemas.openxmlformats.org/officeDocument/2006/relationships/hyperlink" Target="https://login.consultant.ru/link/?req=doc&amp;base=LAW&amp;n=310897&amp;dst=10298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ogin.consultant.ru/link/?req=doc&amp;base=LAW&amp;n=310897&amp;dst=103129" TargetMode="External"/><Relationship Id="rId2" Type="http://schemas.openxmlformats.org/officeDocument/2006/relationships/hyperlink" Target="https://login.consultant.ru/link/?req=doc&amp;base=LAW&amp;n=310897&amp;dst=102466" TargetMode="External"/><Relationship Id="rId1" Type="http://schemas.openxmlformats.org/officeDocument/2006/relationships/slideLayout" Target="../slideLayouts/slideLayout2.xml"/><Relationship Id="rId5" Type="http://schemas.openxmlformats.org/officeDocument/2006/relationships/hyperlink" Target="https://login.consultant.ru/link/?req=doc&amp;base=LAW&amp;n=310897&amp;dst=2259" TargetMode="External"/><Relationship Id="rId4" Type="http://schemas.openxmlformats.org/officeDocument/2006/relationships/hyperlink" Target="https://login.consultant.ru/link/?req=doc&amp;base=LAW&amp;n=310897&amp;dst=152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login.consultant.ru/link/?req=doc&amp;base=LAW&amp;n=310897&amp;dst=1519" TargetMode="External"/><Relationship Id="rId2" Type="http://schemas.openxmlformats.org/officeDocument/2006/relationships/hyperlink" Target="https://login.consultant.ru/link/?req=doc&amp;base=LAW&amp;n=310897&amp;dst=102467" TargetMode="External"/><Relationship Id="rId1" Type="http://schemas.openxmlformats.org/officeDocument/2006/relationships/slideLayout" Target="../slideLayouts/slideLayout2.xml"/><Relationship Id="rId6" Type="http://schemas.openxmlformats.org/officeDocument/2006/relationships/hyperlink" Target="https://login.consultant.ru/link/?req=doc&amp;base=LAW&amp;n=310897&amp;dst=1491" TargetMode="External"/><Relationship Id="rId5" Type="http://schemas.openxmlformats.org/officeDocument/2006/relationships/hyperlink" Target="https://login.consultant.ru/link/?req=doc&amp;base=LAW&amp;n=310897&amp;dst=102468" TargetMode="External"/><Relationship Id="rId4" Type="http://schemas.openxmlformats.org/officeDocument/2006/relationships/hyperlink" Target="https://login.consultant.ru/link/?req=doc&amp;base=LAW&amp;n=310897&amp;dst=152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login.consultant.ru/link/?req=doc&amp;base=LAW&amp;n=310897&amp;dst=102472" TargetMode="External"/><Relationship Id="rId2" Type="http://schemas.openxmlformats.org/officeDocument/2006/relationships/hyperlink" Target="https://login.consultant.ru/link/?req=doc&amp;base=LAW&amp;n=310897&amp;dst=102471" TargetMode="External"/><Relationship Id="rId1" Type="http://schemas.openxmlformats.org/officeDocument/2006/relationships/slideLayout" Target="../slideLayouts/slideLayout2.xml"/><Relationship Id="rId5" Type="http://schemas.openxmlformats.org/officeDocument/2006/relationships/hyperlink" Target="https://login.consultant.ru/link/?req=doc&amp;base=QUEST&amp;n=151583&amp;dst=100012" TargetMode="External"/><Relationship Id="rId4" Type="http://schemas.openxmlformats.org/officeDocument/2006/relationships/hyperlink" Target="https://login.consultant.ru/link/?req=doc&amp;base=LAW&amp;n=310897&amp;dst=3069"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ogin.consultant.ru/link/?req=doc&amp;base=LAW&amp;n=310897&amp;dst=102478" TargetMode="External"/><Relationship Id="rId2" Type="http://schemas.openxmlformats.org/officeDocument/2006/relationships/hyperlink" Target="https://login.consultant.ru/link/?req=doc&amp;base=LAW&amp;n=312224" TargetMode="External"/><Relationship Id="rId1" Type="http://schemas.openxmlformats.org/officeDocument/2006/relationships/slideLayout" Target="../slideLayouts/slideLayout2.xml"/><Relationship Id="rId4" Type="http://schemas.openxmlformats.org/officeDocument/2006/relationships/hyperlink" Target="https://login.consultant.ru/link/?req=doc&amp;base=LAW&amp;n=310897&amp;dst=10248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ogin.consultant.ru/link/?req=doc&amp;base=LAW&amp;n=310897&amp;dst=102489" TargetMode="External"/><Relationship Id="rId2" Type="http://schemas.openxmlformats.org/officeDocument/2006/relationships/hyperlink" Target="https://login.consultant.ru/link/?req=doc&amp;base=LAW&amp;n=310897&amp;dst=102488" TargetMode="External"/><Relationship Id="rId1" Type="http://schemas.openxmlformats.org/officeDocument/2006/relationships/slideLayout" Target="../slideLayouts/slideLayout2.xml"/><Relationship Id="rId5" Type="http://schemas.openxmlformats.org/officeDocument/2006/relationships/hyperlink" Target="https://login.consultant.ru/link/?req=doc&amp;base=LAW&amp;n=310897&amp;dst=2260" TargetMode="External"/><Relationship Id="rId4" Type="http://schemas.openxmlformats.org/officeDocument/2006/relationships/hyperlink" Target="https://login.consultant.ru/link/?req=doc&amp;base=LAW&amp;n=310897&amp;dst=10249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ogin.consultant.ru/link/?req=doc&amp;base=LAW&amp;n=310897&amp;dst=9317" TargetMode="External"/><Relationship Id="rId2" Type="http://schemas.openxmlformats.org/officeDocument/2006/relationships/hyperlink" Target="https://login.consultant.ru/link/?req=doc&amp;base=LAW&amp;n=310897&amp;dst=9316" TargetMode="External"/><Relationship Id="rId1" Type="http://schemas.openxmlformats.org/officeDocument/2006/relationships/slideLayout" Target="../slideLayouts/slideLayout2.xml"/><Relationship Id="rId5" Type="http://schemas.openxmlformats.org/officeDocument/2006/relationships/hyperlink" Target="https://login.consultant.ru/link/?req=doc&amp;base=LAW&amp;n=310897&amp;dst=102471" TargetMode="External"/><Relationship Id="rId4" Type="http://schemas.openxmlformats.org/officeDocument/2006/relationships/hyperlink" Target="https://login.consultant.ru/link/?req=doc&amp;base=LAW&amp;n=310897&amp;dst=226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consultantplus://offline/ref=4B2F6FC3168B1049104A2BDE8BD328715A2D7D5C54F162524965DC6273C9638756F6273E21A7U0w7N" TargetMode="External"/><Relationship Id="rId2" Type="http://schemas.openxmlformats.org/officeDocument/2006/relationships/hyperlink" Target="consultantplus://offline/ref=4B2F6FC3168B1049104A2BDE8BD328715A2D7D5C54F162524965DC6273C9638756F6273422AFU0w7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consultantplus://offline/ref=8149ADC1B33F80D419B34839191B56B9CC0D78B95D985147822240A69ADA51CB0ABBECE55384ZDy3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login.consultant.ru/link/?req=doc&amp;base=LAW&amp;n=412738&amp;dst=12559" TargetMode="External"/><Relationship Id="rId2" Type="http://schemas.openxmlformats.org/officeDocument/2006/relationships/hyperlink" Target="https://login.consultant.ru/link/?req=doc&amp;base=LAW&amp;n=412738&amp;dst=5684" TargetMode="External"/><Relationship Id="rId1" Type="http://schemas.openxmlformats.org/officeDocument/2006/relationships/slideLayout" Target="../slideLayouts/slideLayout2.xml"/><Relationship Id="rId5" Type="http://schemas.openxmlformats.org/officeDocument/2006/relationships/hyperlink" Target="https://login.consultant.ru/link/?req=doc&amp;base=PBI&amp;n=237039&amp;dst=100078" TargetMode="External"/><Relationship Id="rId4" Type="http://schemas.openxmlformats.org/officeDocument/2006/relationships/hyperlink" Target="https://login.consultant.ru/link/?req=doc&amp;base=LAW&amp;n=412738&amp;dst=3298"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login.consultant.ru/link/?req=doc&amp;base=LAW&amp;n=412738&amp;dst=6450" TargetMode="External"/><Relationship Id="rId2" Type="http://schemas.openxmlformats.org/officeDocument/2006/relationships/hyperlink" Target="https://login.consultant.ru/link/?req=doc&amp;base=LAW&amp;n=412738&amp;dst=12480" TargetMode="External"/><Relationship Id="rId1" Type="http://schemas.openxmlformats.org/officeDocument/2006/relationships/slideLayout" Target="../slideLayouts/slideLayout2.xml"/><Relationship Id="rId6" Type="http://schemas.openxmlformats.org/officeDocument/2006/relationships/hyperlink" Target="https://login.consultant.ru/link/?req=doc&amp;base=LAW&amp;n=412738&amp;dst=12482" TargetMode="External"/><Relationship Id="rId5" Type="http://schemas.openxmlformats.org/officeDocument/2006/relationships/hyperlink" Target="https://login.consultant.ru/link/?req=doc&amp;base=LAW&amp;n=301430&amp;dst=100034" TargetMode="External"/><Relationship Id="rId4" Type="http://schemas.openxmlformats.org/officeDocument/2006/relationships/hyperlink" Target="https://login.consultant.ru/link/?req=doc&amp;base=LAW&amp;n=412738&amp;dst=16876"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login.consultant.ru/link/?req=doc&amp;base=LAW&amp;n=412738&amp;dst=20028"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login.consultant.ru/link/?req=doc&amp;base=LAW&amp;n=412738&amp;dst=1889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ogin.consultant.ru/link/?req=doc&amp;base=LAW&amp;n=310897&amp;dst=101974"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login.consultant.ru/link/?req=doc&amp;base=PBI&amp;n=237025&amp;dst=100135"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login.consultant.ru/link/?req=doc&amp;base=LAW&amp;n=342338&amp;dst=100117"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ogin.consultant.ru/link/?req=doc&amp;base=LAW&amp;n=310897&amp;dst=104438"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ogin.consultant.ru/link/?req=doc&amp;base=LAW&amp;n=310897&amp;dst=102503" TargetMode="External"/><Relationship Id="rId2" Type="http://schemas.openxmlformats.org/officeDocument/2006/relationships/hyperlink" Target="https://login.consultant.ru/link/?req=doc&amp;base=LAW&amp;n=310897&amp;dst=102502" TargetMode="External"/><Relationship Id="rId1" Type="http://schemas.openxmlformats.org/officeDocument/2006/relationships/slideLayout" Target="../slideLayouts/slideLayout2.xml"/><Relationship Id="rId4" Type="http://schemas.openxmlformats.org/officeDocument/2006/relationships/hyperlink" Target="https://login.consultant.ru/link/?req=doc&amp;base=LAW&amp;n=310897&amp;dst=10250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ogin.consultant.ru/link/?req=doc&amp;base=LAW&amp;n=310897&amp;dst=102451" TargetMode="External"/><Relationship Id="rId2" Type="http://schemas.openxmlformats.org/officeDocument/2006/relationships/hyperlink" Target="https://login.consultant.ru/link/?req=doc&amp;base=LAW&amp;n=310897&amp;dst=102424" TargetMode="External"/><Relationship Id="rId1" Type="http://schemas.openxmlformats.org/officeDocument/2006/relationships/slideLayout" Target="../slideLayouts/slideLayout2.xml"/><Relationship Id="rId4" Type="http://schemas.openxmlformats.org/officeDocument/2006/relationships/hyperlink" Target="https://login.consultant.ru/link/?req=doc&amp;base=QUEST&amp;n=769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 xmlns:a16="http://schemas.microsoft.com/office/drawing/2014/main" id="{57A3F9B0-C61E-4C60-847E-58C20F285CD3}"/>
              </a:ext>
            </a:extLst>
          </p:cNvPr>
          <p:cNvSpPr/>
          <p:nvPr/>
        </p:nvSpPr>
        <p:spPr>
          <a:xfrm>
            <a:off x="0" y="0"/>
            <a:ext cx="12192000"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 xmlns:a16="http://schemas.microsoft.com/office/drawing/2014/main" id="{C3A62C24-D04B-48C3-AA2C-139B09BA2CCB}"/>
              </a:ext>
            </a:extLst>
          </p:cNvPr>
          <p:cNvSpPr/>
          <p:nvPr/>
        </p:nvSpPr>
        <p:spPr>
          <a:xfrm>
            <a:off x="1255650" y="723800"/>
            <a:ext cx="9720000" cy="54675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a:extLst>
              <a:ext uri="{FF2B5EF4-FFF2-40B4-BE49-F238E27FC236}">
                <a16:creationId xmlns="" xmlns:a16="http://schemas.microsoft.com/office/drawing/2014/main" id="{B7677A69-23E8-4468-B0C1-F200BA6A0BB0}"/>
              </a:ext>
            </a:extLst>
          </p:cNvPr>
          <p:cNvSpPr/>
          <p:nvPr/>
        </p:nvSpPr>
        <p:spPr>
          <a:xfrm>
            <a:off x="456450" y="257400"/>
            <a:ext cx="11318400" cy="636660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6">
            <a:extLst>
              <a:ext uri="{FF2B5EF4-FFF2-40B4-BE49-F238E27FC236}">
                <a16:creationId xmlns="" xmlns:a16="http://schemas.microsoft.com/office/drawing/2014/main" id="{F517E966-A564-45E1-84EA-531571F5224C}"/>
              </a:ext>
            </a:extLst>
          </p:cNvPr>
          <p:cNvSpPr txBox="1">
            <a:spLocks/>
          </p:cNvSpPr>
          <p:nvPr/>
        </p:nvSpPr>
        <p:spPr>
          <a:xfrm>
            <a:off x="1114722" y="2006711"/>
            <a:ext cx="9809371"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3200" b="1" dirty="0">
              <a:solidFill>
                <a:schemeClr val="bg1"/>
              </a:solidFill>
              <a:latin typeface="+mn-lt"/>
              <a:cs typeface="Arial" pitchFamily="34" charset="0"/>
            </a:endParaRPr>
          </a:p>
        </p:txBody>
      </p:sp>
      <p:sp>
        <p:nvSpPr>
          <p:cNvPr id="18" name="Подзаголовок 7">
            <a:extLst>
              <a:ext uri="{FF2B5EF4-FFF2-40B4-BE49-F238E27FC236}">
                <a16:creationId xmlns="" xmlns:a16="http://schemas.microsoft.com/office/drawing/2014/main" id="{E2BDACE4-4494-4579-AE66-C36AE5DA67AB}"/>
              </a:ext>
            </a:extLst>
          </p:cNvPr>
          <p:cNvSpPr txBox="1">
            <a:spLocks/>
          </p:cNvSpPr>
          <p:nvPr/>
        </p:nvSpPr>
        <p:spPr>
          <a:xfrm>
            <a:off x="1310593" y="402340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ru-RU" sz="1800" b="1" dirty="0">
                <a:solidFill>
                  <a:schemeClr val="bg1"/>
                </a:solidFill>
                <a:latin typeface="Arial" pitchFamily="34" charset="0"/>
                <a:cs typeface="Arial" pitchFamily="34" charset="0"/>
              </a:rPr>
              <a:t>Лектор: Колмакова Полина Владимировна</a:t>
            </a:r>
          </a:p>
          <a:p>
            <a:pPr>
              <a:lnSpc>
                <a:spcPct val="100000"/>
              </a:lnSpc>
            </a:pPr>
            <a:endParaRPr lang="ru-RU" sz="1800" dirty="0">
              <a:solidFill>
                <a:schemeClr val="bg1"/>
              </a:solidFill>
            </a:endParaRPr>
          </a:p>
        </p:txBody>
      </p:sp>
      <p:sp>
        <p:nvSpPr>
          <p:cNvPr id="19" name="Текст 7"/>
          <p:cNvSpPr txBox="1">
            <a:spLocks/>
          </p:cNvSpPr>
          <p:nvPr/>
        </p:nvSpPr>
        <p:spPr bwMode="auto">
          <a:xfrm>
            <a:off x="4431000" y="5318175"/>
            <a:ext cx="6323100" cy="873125"/>
          </a:xfrm>
          <a:prstGeom prst="rect">
            <a:avLst/>
          </a:prstGeom>
          <a:noFill/>
          <a:ln w="9525">
            <a:noFill/>
            <a:miter lim="800000"/>
            <a:headEnd/>
            <a:tailEnd/>
          </a:ln>
        </p:spPr>
        <p:txBody>
          <a:bodyPr lIns="100794" tIns="50397" rIns="100794" bIns="50397"/>
          <a:lstStyle/>
          <a:p>
            <a:pPr algn="r">
              <a:buClr>
                <a:srgbClr val="C3260C"/>
              </a:buClr>
              <a:buSzPct val="130000"/>
              <a:buFont typeface="Georgia" pitchFamily="18" charset="0"/>
              <a:buNone/>
              <a:defRPr/>
            </a:pPr>
            <a:r>
              <a:rPr lang="ru-RU" b="1" kern="0" dirty="0">
                <a:solidFill>
                  <a:schemeClr val="bg1"/>
                </a:solidFill>
                <a:latin typeface="Arial" pitchFamily="34" charset="0"/>
                <a:cs typeface="Arial" pitchFamily="34" charset="0"/>
              </a:rPr>
              <a:t>Центр подготовки налоговых консультантов  </a:t>
            </a:r>
          </a:p>
          <a:p>
            <a:pPr algn="r">
              <a:spcBef>
                <a:spcPct val="20000"/>
              </a:spcBef>
              <a:spcAft>
                <a:spcPts val="331"/>
              </a:spcAft>
              <a:buClr>
                <a:srgbClr val="C3260C"/>
              </a:buClr>
              <a:buSzPct val="130000"/>
              <a:defRPr/>
            </a:pPr>
            <a:r>
              <a:rPr lang="ru-RU" b="1" kern="0" dirty="0">
                <a:solidFill>
                  <a:schemeClr val="bg1"/>
                </a:solidFill>
                <a:latin typeface="Arial" pitchFamily="34" charset="0"/>
                <a:cs typeface="Arial" pitchFamily="34" charset="0"/>
              </a:rPr>
              <a:t>(495) 925-03-87 </a:t>
            </a:r>
            <a:r>
              <a:rPr lang="en-US" b="1" kern="0" dirty="0" err="1">
                <a:solidFill>
                  <a:schemeClr val="bg1"/>
                </a:solidFill>
                <a:latin typeface="Arial" pitchFamily="34" charset="0"/>
                <a:cs typeface="Arial" pitchFamily="34" charset="0"/>
              </a:rPr>
              <a:t>nalog</a:t>
            </a:r>
            <a:r>
              <a:rPr lang="ru-RU" b="1" kern="0" dirty="0">
                <a:solidFill>
                  <a:schemeClr val="bg1"/>
                </a:solidFill>
                <a:latin typeface="Arial" pitchFamily="34" charset="0"/>
                <a:cs typeface="Arial" pitchFamily="34" charset="0"/>
              </a:rPr>
              <a:t>@</a:t>
            </a:r>
            <a:r>
              <a:rPr lang="en-US" b="1" kern="0" dirty="0" err="1">
                <a:solidFill>
                  <a:schemeClr val="bg1"/>
                </a:solidFill>
                <a:latin typeface="Arial" pitchFamily="34" charset="0"/>
                <a:cs typeface="Arial" pitchFamily="34" charset="0"/>
              </a:rPr>
              <a:t>cpnk</a:t>
            </a:r>
            <a:r>
              <a:rPr lang="ru-RU" b="1" kern="0" dirty="0">
                <a:solidFill>
                  <a:schemeClr val="bg1"/>
                </a:solidFill>
                <a:latin typeface="Arial" pitchFamily="34" charset="0"/>
                <a:cs typeface="Arial" pitchFamily="34" charset="0"/>
              </a:rPr>
              <a:t>.</a:t>
            </a:r>
            <a:r>
              <a:rPr lang="en-US" b="1" kern="0" dirty="0" err="1">
                <a:solidFill>
                  <a:schemeClr val="bg1"/>
                </a:solidFill>
                <a:latin typeface="Arial" pitchFamily="34" charset="0"/>
                <a:cs typeface="Arial" pitchFamily="34" charset="0"/>
              </a:rPr>
              <a:t>ru</a:t>
            </a:r>
            <a:r>
              <a:rPr lang="en-US" b="1" kern="0" dirty="0">
                <a:solidFill>
                  <a:schemeClr val="bg1"/>
                </a:solidFill>
                <a:latin typeface="Arial" pitchFamily="34" charset="0"/>
                <a:cs typeface="Arial" pitchFamily="34" charset="0"/>
              </a:rPr>
              <a:t> </a:t>
            </a:r>
            <a:r>
              <a:rPr lang="ru-RU" b="1" kern="0" dirty="0">
                <a:solidFill>
                  <a:schemeClr val="bg1"/>
                </a:solidFill>
                <a:latin typeface="Arial" pitchFamily="34" charset="0"/>
                <a:cs typeface="Arial" pitchFamily="34" charset="0"/>
              </a:rPr>
              <a:t> </a:t>
            </a:r>
            <a:r>
              <a:rPr lang="en-US" b="1" kern="0" dirty="0">
                <a:solidFill>
                  <a:schemeClr val="bg1"/>
                </a:solidFill>
                <a:latin typeface="Arial" pitchFamily="34" charset="0"/>
                <a:cs typeface="Arial" pitchFamily="34" charset="0"/>
              </a:rPr>
              <a:t>http</a:t>
            </a:r>
            <a:r>
              <a:rPr lang="ru-RU" b="1" kern="0" dirty="0">
                <a:solidFill>
                  <a:schemeClr val="bg1"/>
                </a:solidFill>
                <a:latin typeface="Arial" pitchFamily="34" charset="0"/>
                <a:cs typeface="Arial" pitchFamily="34" charset="0"/>
              </a:rPr>
              <a:t>://</a:t>
            </a:r>
            <a:r>
              <a:rPr lang="en-US" b="1" kern="0" dirty="0" err="1">
                <a:solidFill>
                  <a:schemeClr val="bg1"/>
                </a:solidFill>
                <a:latin typeface="Arial" pitchFamily="34" charset="0"/>
                <a:cs typeface="Arial" pitchFamily="34" charset="0"/>
              </a:rPr>
              <a:t>cpnk</a:t>
            </a:r>
            <a:r>
              <a:rPr lang="ru-RU" b="1" kern="0" dirty="0">
                <a:solidFill>
                  <a:schemeClr val="bg1"/>
                </a:solidFill>
                <a:latin typeface="Arial" pitchFamily="34" charset="0"/>
                <a:cs typeface="Arial" pitchFamily="34" charset="0"/>
              </a:rPr>
              <a:t>.</a:t>
            </a:r>
            <a:r>
              <a:rPr lang="en-US" b="1" kern="0" dirty="0" err="1">
                <a:solidFill>
                  <a:schemeClr val="bg1"/>
                </a:solidFill>
                <a:latin typeface="Arial" pitchFamily="34" charset="0"/>
                <a:cs typeface="Arial" pitchFamily="34" charset="0"/>
              </a:rPr>
              <a:t>ru</a:t>
            </a:r>
            <a:r>
              <a:rPr lang="ru-RU" b="1" kern="0" dirty="0">
                <a:solidFill>
                  <a:schemeClr val="bg1"/>
                </a:solidFill>
                <a:latin typeface="Arial" pitchFamily="34" charset="0"/>
                <a:cs typeface="Arial" pitchFamily="34" charset="0"/>
              </a:rPr>
              <a:t> </a:t>
            </a:r>
          </a:p>
          <a:p>
            <a:pPr>
              <a:spcBef>
                <a:spcPct val="20000"/>
              </a:spcBef>
              <a:spcAft>
                <a:spcPts val="331"/>
              </a:spcAft>
              <a:buClr>
                <a:srgbClr val="C3260C"/>
              </a:buClr>
              <a:buSzPct val="130000"/>
              <a:defRPr/>
            </a:pPr>
            <a:r>
              <a:rPr lang="ru-RU" kern="0" dirty="0">
                <a:solidFill>
                  <a:schemeClr val="bg1"/>
                </a:solidFill>
                <a:latin typeface="Arial" pitchFamily="34" charset="0"/>
                <a:cs typeface="Arial" pitchFamily="34" charset="0"/>
              </a:rPr>
              <a:t> </a:t>
            </a:r>
          </a:p>
          <a:p>
            <a:pPr>
              <a:spcBef>
                <a:spcPct val="20000"/>
              </a:spcBef>
              <a:spcAft>
                <a:spcPts val="331"/>
              </a:spcAft>
              <a:buClr>
                <a:srgbClr val="C3260C"/>
              </a:buClr>
              <a:buSzPct val="130000"/>
              <a:defRPr/>
            </a:pPr>
            <a:endParaRPr lang="ru-RU" kern="0" dirty="0">
              <a:solidFill>
                <a:schemeClr val="bg1"/>
              </a:solidFill>
              <a:latin typeface="Arial" pitchFamily="34" charset="0"/>
              <a:cs typeface="Arial" pitchFamily="34" charset="0"/>
            </a:endParaRPr>
          </a:p>
        </p:txBody>
      </p:sp>
      <p:sp>
        <p:nvSpPr>
          <p:cNvPr id="2" name="Прямоугольник 1">
            <a:extLst>
              <a:ext uri="{FF2B5EF4-FFF2-40B4-BE49-F238E27FC236}">
                <a16:creationId xmlns="" xmlns:a16="http://schemas.microsoft.com/office/drawing/2014/main" id="{892686D5-7E88-4B20-9B15-705D7187B43B}"/>
              </a:ext>
            </a:extLst>
          </p:cNvPr>
          <p:cNvSpPr/>
          <p:nvPr/>
        </p:nvSpPr>
        <p:spPr>
          <a:xfrm>
            <a:off x="2226000" y="2304000"/>
            <a:ext cx="7956730" cy="769441"/>
          </a:xfrm>
          <a:prstGeom prst="rect">
            <a:avLst/>
          </a:prstGeom>
        </p:spPr>
        <p:txBody>
          <a:bodyPr wrap="none">
            <a:spAutoFit/>
          </a:bodyPr>
          <a:lstStyle/>
          <a:p>
            <a:pPr algn="ctr"/>
            <a:r>
              <a:rPr lang="ru-RU" sz="4400" b="1" dirty="0">
                <a:solidFill>
                  <a:schemeClr val="bg1"/>
                </a:solidFill>
              </a:rPr>
              <a:t>Налог на прибыль организаций</a:t>
            </a:r>
          </a:p>
        </p:txBody>
      </p:sp>
    </p:spTree>
    <p:extLst>
      <p:ext uri="{BB962C8B-B14F-4D97-AF65-F5344CB8AC3E}">
        <p14:creationId xmlns="" xmlns:p14="http://schemas.microsoft.com/office/powerpoint/2010/main" val="15956136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Признание дохода с длительным производственным циклом</a:t>
            </a:r>
            <a:endParaRPr lang="ru-RU" sz="2800" dirty="0"/>
          </a:p>
        </p:txBody>
      </p:sp>
      <p:sp>
        <p:nvSpPr>
          <p:cNvPr id="3" name="Текст 2"/>
          <p:cNvSpPr>
            <a:spLocks noGrp="1"/>
          </p:cNvSpPr>
          <p:nvPr>
            <p:ph type="body" sz="quarter" idx="14"/>
          </p:nvPr>
        </p:nvSpPr>
        <p:spPr>
          <a:xfrm>
            <a:off x="666712" y="1285860"/>
            <a:ext cx="10444163" cy="5286412"/>
          </a:xfrm>
        </p:spPr>
        <p:txBody>
          <a:bodyPr>
            <a:noAutofit/>
          </a:bodyPr>
          <a:lstStyle/>
          <a:p>
            <a:endParaRPr lang="ru-RU" dirty="0" smtClean="0"/>
          </a:p>
          <a:p>
            <a:pPr>
              <a:spcBef>
                <a:spcPts val="0"/>
              </a:spcBef>
            </a:pPr>
            <a:r>
              <a:rPr lang="ru-RU" sz="1600" b="1" dirty="0" smtClean="0"/>
              <a:t>Пример 1. </a:t>
            </a:r>
          </a:p>
          <a:p>
            <a:pPr>
              <a:spcBef>
                <a:spcPts val="0"/>
              </a:spcBef>
            </a:pPr>
            <a:r>
              <a:rPr lang="ru-RU" sz="1600" dirty="0" smtClean="0"/>
              <a:t>Организация заключила договор на выполнение монтажных работ на сумму 3 068 000 руб. (в том числе НДС - 468 000 руб.). Срок действия договора - с 12.12.2013 по 20.04.2014. При этом поэтапная сдача работ договором не предусмотрена.</a:t>
            </a:r>
          </a:p>
          <a:p>
            <a:pPr>
              <a:spcBef>
                <a:spcPts val="0"/>
              </a:spcBef>
            </a:pPr>
            <a:r>
              <a:rPr lang="ru-RU" sz="1600" dirty="0" smtClean="0"/>
              <a:t>Учетной политикой организации установлено, что исчисление ежемесячных авансовых платежей производится исходя из фактически полученной прибыли. Отчетным периодом по налогу на прибыль признаются месяц, два месяца, три месяца и т.д.</a:t>
            </a:r>
          </a:p>
          <a:p>
            <a:pPr>
              <a:spcBef>
                <a:spcPts val="0"/>
              </a:spcBef>
            </a:pPr>
            <a:r>
              <a:rPr lang="ru-RU" sz="1600" dirty="0" smtClean="0"/>
              <a:t>Доходы по долгосрочным договорам признаются равномерно в течение срока действия этих договоров.</a:t>
            </a:r>
          </a:p>
          <a:p>
            <a:pPr>
              <a:spcBef>
                <a:spcPts val="0"/>
              </a:spcBef>
            </a:pPr>
            <a:r>
              <a:rPr lang="ru-RU" sz="1600" dirty="0" smtClean="0"/>
              <a:t>Продолжительность выполнения работ по договору в календарных днях составляет 130 дней (20 + 31 + 28 + 31 + 20).</a:t>
            </a:r>
          </a:p>
          <a:p>
            <a:pPr>
              <a:spcBef>
                <a:spcPts val="0"/>
              </a:spcBef>
            </a:pPr>
            <a:r>
              <a:rPr lang="ru-RU" sz="1600" dirty="0" smtClean="0"/>
              <a:t>В расчете на каждый день выполнения работ приходится доход в размере 20 000 руб. ((3 068 000 руб. - 468 000 руб.) / 130 </a:t>
            </a:r>
            <a:r>
              <a:rPr lang="ru-RU" sz="1600" dirty="0" err="1" smtClean="0"/>
              <a:t>дн</a:t>
            </a:r>
            <a:r>
              <a:rPr lang="ru-RU" sz="1600" dirty="0" smtClean="0"/>
              <a:t>.).</a:t>
            </a:r>
          </a:p>
          <a:p>
            <a:pPr>
              <a:spcBef>
                <a:spcPts val="0"/>
              </a:spcBef>
            </a:pPr>
            <a:r>
              <a:rPr lang="ru-RU" sz="1600" dirty="0" smtClean="0"/>
              <a:t>Умножая ежедневную сумму дохода (20 000 руб.) на количество дней действия договора в том или ином периоде, получим сумму дохода, относящуюся к этому периоду.</a:t>
            </a:r>
          </a:p>
          <a:p>
            <a:pPr>
              <a:spcBef>
                <a:spcPts val="0"/>
              </a:spcBef>
            </a:pPr>
            <a:r>
              <a:rPr lang="ru-RU" sz="1600" dirty="0" smtClean="0"/>
              <a:t>В декабре 2013 г. она составит 400 000 руб. (20 000 руб. </a:t>
            </a:r>
            <a:r>
              <a:rPr lang="ru-RU" sz="1600" dirty="0" err="1" smtClean="0"/>
              <a:t>x</a:t>
            </a:r>
            <a:r>
              <a:rPr lang="ru-RU" sz="1600" dirty="0" smtClean="0"/>
              <a:t> 20 </a:t>
            </a:r>
            <a:r>
              <a:rPr lang="ru-RU" sz="1600" dirty="0" err="1" smtClean="0"/>
              <a:t>дн</a:t>
            </a:r>
            <a:r>
              <a:rPr lang="ru-RU" sz="1600" dirty="0" smtClean="0"/>
              <a:t>.).</a:t>
            </a:r>
          </a:p>
          <a:p>
            <a:pPr>
              <a:spcBef>
                <a:spcPts val="0"/>
              </a:spcBef>
            </a:pPr>
            <a:endParaRPr lang="ru-RU" sz="1600" dirty="0" smtClean="0"/>
          </a:p>
          <a:p>
            <a:pPr>
              <a:spcBef>
                <a:spcPts val="0"/>
              </a:spcBef>
            </a:pPr>
            <a:r>
              <a:rPr lang="ru-RU" sz="1600" dirty="0" smtClean="0"/>
              <a:t>В 2014 г. доход будет отражаться в декларации по налогу на прибыль (нарастающим итогом):</a:t>
            </a:r>
          </a:p>
          <a:p>
            <a:pPr>
              <a:spcBef>
                <a:spcPts val="0"/>
              </a:spcBef>
            </a:pPr>
            <a:r>
              <a:rPr lang="ru-RU" sz="1600" dirty="0" smtClean="0"/>
              <a:t>- январь - 620 000 руб. (20 000 руб. </a:t>
            </a:r>
            <a:r>
              <a:rPr lang="ru-RU" sz="1600" dirty="0" err="1" smtClean="0"/>
              <a:t>x</a:t>
            </a:r>
            <a:r>
              <a:rPr lang="ru-RU" sz="1600" dirty="0" smtClean="0"/>
              <a:t> 31 </a:t>
            </a:r>
            <a:r>
              <a:rPr lang="ru-RU" sz="1600" dirty="0" err="1" smtClean="0"/>
              <a:t>дн</a:t>
            </a:r>
            <a:r>
              <a:rPr lang="ru-RU" sz="1600" dirty="0" smtClean="0"/>
              <a:t>.);</a:t>
            </a:r>
          </a:p>
          <a:p>
            <a:pPr>
              <a:spcBef>
                <a:spcPts val="0"/>
              </a:spcBef>
            </a:pPr>
            <a:r>
              <a:rPr lang="ru-RU" sz="1600" dirty="0" smtClean="0"/>
              <a:t>- с января по февраль - 1 180 000 руб. (20 000 руб. </a:t>
            </a:r>
            <a:r>
              <a:rPr lang="ru-RU" sz="1600" dirty="0" err="1" smtClean="0"/>
              <a:t>x</a:t>
            </a:r>
            <a:r>
              <a:rPr lang="ru-RU" sz="1600" dirty="0" smtClean="0"/>
              <a:t> 59 </a:t>
            </a:r>
            <a:r>
              <a:rPr lang="ru-RU" sz="1600" dirty="0" err="1" smtClean="0"/>
              <a:t>дн</a:t>
            </a:r>
            <a:r>
              <a:rPr lang="ru-RU" sz="1600" dirty="0" smtClean="0"/>
              <a:t>.);</a:t>
            </a:r>
          </a:p>
          <a:p>
            <a:pPr>
              <a:spcBef>
                <a:spcPts val="0"/>
              </a:spcBef>
            </a:pPr>
            <a:r>
              <a:rPr lang="ru-RU" sz="1600" dirty="0" smtClean="0"/>
              <a:t>- с января по март - 1 800 000 руб. (20 000 руб. </a:t>
            </a:r>
            <a:r>
              <a:rPr lang="ru-RU" sz="1600" dirty="0" err="1" smtClean="0"/>
              <a:t>x</a:t>
            </a:r>
            <a:r>
              <a:rPr lang="ru-RU" sz="1600" dirty="0" smtClean="0"/>
              <a:t> 90 </a:t>
            </a:r>
            <a:r>
              <a:rPr lang="ru-RU" sz="1600" dirty="0" err="1" smtClean="0"/>
              <a:t>дн</a:t>
            </a:r>
            <a:r>
              <a:rPr lang="ru-RU" sz="1600" dirty="0" smtClean="0"/>
              <a:t>.);</a:t>
            </a:r>
          </a:p>
          <a:p>
            <a:pPr>
              <a:spcBef>
                <a:spcPts val="0"/>
              </a:spcBef>
            </a:pPr>
            <a:r>
              <a:rPr lang="ru-RU" sz="1600" dirty="0" smtClean="0"/>
              <a:t>- с января по апрель - 2 200 000 руб. (20 000 руб. </a:t>
            </a:r>
            <a:r>
              <a:rPr lang="ru-RU" sz="1600" dirty="0" err="1" smtClean="0"/>
              <a:t>x</a:t>
            </a:r>
            <a:r>
              <a:rPr lang="ru-RU" sz="1600" dirty="0" smtClean="0"/>
              <a:t> 110 </a:t>
            </a:r>
            <a:r>
              <a:rPr lang="ru-RU" sz="1600" dirty="0" err="1" smtClean="0"/>
              <a:t>дн</a:t>
            </a:r>
            <a:r>
              <a:rPr lang="ru-RU" sz="1600" dirty="0" smtClean="0"/>
              <a:t>.).</a:t>
            </a: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9588" y="142852"/>
            <a:ext cx="10515599" cy="1325563"/>
          </a:xfrm>
        </p:spPr>
        <p:txBody>
          <a:bodyPr>
            <a:normAutofit/>
          </a:bodyPr>
          <a:lstStyle/>
          <a:p>
            <a:r>
              <a:rPr lang="ru-RU" sz="2800" dirty="0" smtClean="0"/>
              <a:t>Признание дохода с длительным производственным циклом</a:t>
            </a:r>
            <a:endParaRPr lang="ru-RU" sz="2800" dirty="0"/>
          </a:p>
        </p:txBody>
      </p:sp>
      <p:sp>
        <p:nvSpPr>
          <p:cNvPr id="3" name="Текст 2"/>
          <p:cNvSpPr>
            <a:spLocks noGrp="1"/>
          </p:cNvSpPr>
          <p:nvPr>
            <p:ph type="body" sz="quarter" idx="14"/>
          </p:nvPr>
        </p:nvSpPr>
        <p:spPr>
          <a:xfrm>
            <a:off x="380960" y="1142984"/>
            <a:ext cx="10658477" cy="5715016"/>
          </a:xfrm>
        </p:spPr>
        <p:txBody>
          <a:bodyPr>
            <a:noAutofit/>
          </a:bodyPr>
          <a:lstStyle/>
          <a:p>
            <a:pPr>
              <a:spcBef>
                <a:spcPts val="0"/>
              </a:spcBef>
            </a:pPr>
            <a:r>
              <a:rPr lang="ru-RU" sz="1600" b="1" dirty="0" smtClean="0"/>
              <a:t>Пример 2. </a:t>
            </a:r>
          </a:p>
          <a:p>
            <a:pPr>
              <a:spcBef>
                <a:spcPts val="0"/>
              </a:spcBef>
            </a:pPr>
            <a:r>
              <a:rPr lang="ru-RU" sz="1600" dirty="0" smtClean="0"/>
              <a:t>Организация заключила договор на выполнение монтажных работ на сумму 3 068 000 руб. (в том числе НДС - 468 000 руб.). Срок действия договора - с 12.12.2013 по 20.04.2014. При этом поэтапная сдача работ договором не предусмотрена.</a:t>
            </a:r>
          </a:p>
          <a:p>
            <a:pPr>
              <a:spcBef>
                <a:spcPts val="0"/>
              </a:spcBef>
            </a:pPr>
            <a:r>
              <a:rPr lang="ru-RU" sz="1600" dirty="0" smtClean="0"/>
              <a:t>Учетной политикой организации установлено, что доходы по долгосрочным договорам, не предусматривающим поэтапную сдачу работ, признаются пропорционально фактическим расходам в общем объеме расходов по этим договорам.</a:t>
            </a:r>
          </a:p>
          <a:p>
            <a:pPr>
              <a:spcBef>
                <a:spcPts val="0"/>
              </a:spcBef>
            </a:pPr>
            <a:r>
              <a:rPr lang="ru-RU" sz="1600" dirty="0" smtClean="0"/>
              <a:t>Объем общих расходов по смете составляет 2 000 000 руб.</a:t>
            </a:r>
          </a:p>
          <a:p>
            <a:pPr>
              <a:spcBef>
                <a:spcPts val="0"/>
              </a:spcBef>
            </a:pPr>
            <a:endParaRPr lang="ru-RU" sz="1600" dirty="0" smtClean="0"/>
          </a:p>
          <a:p>
            <a:pPr>
              <a:spcBef>
                <a:spcPts val="0"/>
              </a:spcBef>
            </a:pPr>
            <a:r>
              <a:rPr lang="ru-RU" sz="1600" dirty="0" smtClean="0"/>
              <a:t>Фактические расходы организации составили в декабре 2013 г. 800 000 руб., в январе 2014 г. - 400 000 руб., в феврале 2014 г. - 350 000 руб., в марте 2014 г. - 250 000 руб., в апреле 2014 г. - 200 000 руб.</a:t>
            </a:r>
          </a:p>
          <a:p>
            <a:pPr>
              <a:spcBef>
                <a:spcPts val="0"/>
              </a:spcBef>
            </a:pPr>
            <a:r>
              <a:rPr lang="ru-RU" sz="1600" dirty="0" smtClean="0"/>
              <a:t>Доход по договору составит 2 600 000 руб. (3 068 000 - 468 000).</a:t>
            </a:r>
          </a:p>
          <a:p>
            <a:pPr>
              <a:spcBef>
                <a:spcPts val="0"/>
              </a:spcBef>
            </a:pPr>
            <a:r>
              <a:rPr lang="ru-RU" sz="1600" dirty="0" smtClean="0"/>
              <a:t>Рассчитаем сумму, которую необходимо включить в доход:</a:t>
            </a:r>
          </a:p>
          <a:p>
            <a:pPr>
              <a:spcBef>
                <a:spcPts val="0"/>
              </a:spcBef>
            </a:pPr>
            <a:r>
              <a:rPr lang="ru-RU" sz="1600" dirty="0" smtClean="0"/>
              <a:t>- в декабре 2013 г. - 1 040 000 руб. (2 600 000 </a:t>
            </a:r>
            <a:r>
              <a:rPr lang="ru-RU" sz="1600" dirty="0" err="1" smtClean="0"/>
              <a:t>x</a:t>
            </a:r>
            <a:r>
              <a:rPr lang="ru-RU" sz="1600" dirty="0" smtClean="0"/>
              <a:t> 800 000 / 2 000 000);</a:t>
            </a:r>
          </a:p>
          <a:p>
            <a:pPr>
              <a:spcBef>
                <a:spcPts val="0"/>
              </a:spcBef>
            </a:pPr>
            <a:r>
              <a:rPr lang="ru-RU" sz="1600" dirty="0" smtClean="0"/>
              <a:t>- в январе 2014 г. - 520 000 руб. (2 600 000 </a:t>
            </a:r>
            <a:r>
              <a:rPr lang="ru-RU" sz="1600" dirty="0" err="1" smtClean="0"/>
              <a:t>x</a:t>
            </a:r>
            <a:r>
              <a:rPr lang="ru-RU" sz="1600" dirty="0" smtClean="0"/>
              <a:t> 400 000 / 2 000 000);</a:t>
            </a:r>
          </a:p>
          <a:p>
            <a:pPr>
              <a:spcBef>
                <a:spcPts val="0"/>
              </a:spcBef>
            </a:pPr>
            <a:r>
              <a:rPr lang="ru-RU" sz="1600" dirty="0" smtClean="0"/>
              <a:t>- в феврале 2014 г. - 455 000 руб. (2 600 000 </a:t>
            </a:r>
            <a:r>
              <a:rPr lang="ru-RU" sz="1600" dirty="0" err="1" smtClean="0"/>
              <a:t>x</a:t>
            </a:r>
            <a:r>
              <a:rPr lang="ru-RU" sz="1600" dirty="0" smtClean="0"/>
              <a:t> 350 000 / 2 000 000);</a:t>
            </a:r>
          </a:p>
          <a:p>
            <a:pPr>
              <a:spcBef>
                <a:spcPts val="0"/>
              </a:spcBef>
            </a:pPr>
            <a:r>
              <a:rPr lang="ru-RU" sz="1600" dirty="0" smtClean="0"/>
              <a:t>- в марте 2014 г. - 325 000 руб. (2 600 000 </a:t>
            </a:r>
            <a:r>
              <a:rPr lang="ru-RU" sz="1600" dirty="0" err="1" smtClean="0"/>
              <a:t>x</a:t>
            </a:r>
            <a:r>
              <a:rPr lang="ru-RU" sz="1600" dirty="0" smtClean="0"/>
              <a:t> 250 000 / 2 000 000);</a:t>
            </a:r>
          </a:p>
          <a:p>
            <a:pPr>
              <a:spcBef>
                <a:spcPts val="0"/>
              </a:spcBef>
            </a:pPr>
            <a:r>
              <a:rPr lang="ru-RU" sz="1600" dirty="0" smtClean="0"/>
              <a:t>- в апреле 2014 г. - 260 000 руб. (2 600 000 </a:t>
            </a:r>
            <a:r>
              <a:rPr lang="ru-RU" sz="1600" dirty="0" err="1" smtClean="0"/>
              <a:t>x</a:t>
            </a:r>
            <a:r>
              <a:rPr lang="ru-RU" sz="1600" dirty="0" smtClean="0"/>
              <a:t> 200 000 / 2 000 000).</a:t>
            </a:r>
          </a:p>
          <a:p>
            <a:pPr>
              <a:spcBef>
                <a:spcPts val="0"/>
              </a:spcBef>
            </a:pPr>
            <a:r>
              <a:rPr lang="ru-RU" sz="1600" dirty="0" smtClean="0"/>
              <a:t>В 2014 г. доход будет отражаться в декларации по налогу на прибыль (нарастающим итогом):</a:t>
            </a:r>
          </a:p>
          <a:p>
            <a:pPr>
              <a:spcBef>
                <a:spcPts val="0"/>
              </a:spcBef>
            </a:pPr>
            <a:r>
              <a:rPr lang="ru-RU" sz="1600" dirty="0" smtClean="0"/>
              <a:t>- январь - 520 000 руб.;</a:t>
            </a:r>
          </a:p>
          <a:p>
            <a:pPr>
              <a:spcBef>
                <a:spcPts val="0"/>
              </a:spcBef>
            </a:pPr>
            <a:r>
              <a:rPr lang="ru-RU" sz="1600" dirty="0" smtClean="0"/>
              <a:t>- с января по февраль - 975 000 руб. (520 000 + 455 000);</a:t>
            </a:r>
          </a:p>
          <a:p>
            <a:pPr>
              <a:spcBef>
                <a:spcPts val="0"/>
              </a:spcBef>
            </a:pPr>
            <a:r>
              <a:rPr lang="ru-RU" sz="1600" dirty="0" smtClean="0"/>
              <a:t>- с января по март - 1 300 000 руб. (975 000 + 325 000);</a:t>
            </a:r>
          </a:p>
          <a:p>
            <a:pPr>
              <a:spcBef>
                <a:spcPts val="0"/>
              </a:spcBef>
            </a:pPr>
            <a:r>
              <a:rPr lang="ru-RU" sz="1600" dirty="0" smtClean="0"/>
              <a:t>- с января по апрель - 1 560 000 руб. (1 300 000 + 260 000).</a:t>
            </a:r>
          </a:p>
          <a:p>
            <a:endParaRPr lang="ru-RU" sz="1100" dirty="0" smtClean="0"/>
          </a:p>
          <a:p>
            <a:endParaRPr lang="ru-RU" sz="1100" dirty="0" smtClean="0"/>
          </a:p>
          <a:p>
            <a:endParaRPr lang="ru-RU" sz="3400" dirty="0" smtClean="0"/>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150" y="0"/>
            <a:ext cx="10515599" cy="1325563"/>
          </a:xfrm>
        </p:spPr>
        <p:txBody>
          <a:bodyPr>
            <a:normAutofit/>
          </a:bodyPr>
          <a:lstStyle/>
          <a:p>
            <a:r>
              <a:rPr lang="ru-RU" sz="2800" dirty="0" err="1" smtClean="0"/>
              <a:t>Внереализационные</a:t>
            </a:r>
            <a:r>
              <a:rPr lang="ru-RU" sz="2800" dirty="0" smtClean="0"/>
              <a:t> доходы ст.250 НК РФ,ст.271 НК РФ</a:t>
            </a:r>
            <a:endParaRPr lang="ru-RU" sz="2800" dirty="0"/>
          </a:p>
        </p:txBody>
      </p:sp>
      <p:graphicFrame>
        <p:nvGraphicFramePr>
          <p:cNvPr id="4" name="Таблица 3"/>
          <p:cNvGraphicFramePr>
            <a:graphicFrameLocks noGrp="1"/>
          </p:cNvGraphicFramePr>
          <p:nvPr/>
        </p:nvGraphicFramePr>
        <p:xfrm>
          <a:off x="809588" y="1142984"/>
          <a:ext cx="10644262" cy="5015911"/>
        </p:xfrm>
        <a:graphic>
          <a:graphicData uri="http://schemas.openxmlformats.org/drawingml/2006/table">
            <a:tbl>
              <a:tblPr/>
              <a:tblGrid>
                <a:gridCol w="5322131"/>
                <a:gridCol w="5322131"/>
              </a:tblGrid>
              <a:tr h="550591">
                <a:tc>
                  <a:txBody>
                    <a:bodyPr/>
                    <a:lstStyle/>
                    <a:p>
                      <a:pPr algn="ctr">
                        <a:lnSpc>
                          <a:spcPct val="115000"/>
                        </a:lnSpc>
                        <a:spcAft>
                          <a:spcPts val="0"/>
                        </a:spcAft>
                      </a:pPr>
                      <a:r>
                        <a:rPr lang="ru-RU" sz="1600" dirty="0">
                          <a:solidFill>
                            <a:srgbClr val="025373"/>
                          </a:solidFill>
                          <a:latin typeface="Calibri"/>
                          <a:ea typeface="Calibri"/>
                          <a:cs typeface="Calibri"/>
                        </a:rPr>
                        <a:t>Вид дохода</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25373"/>
                          </a:solidFill>
                          <a:latin typeface="Calibri"/>
                          <a:ea typeface="Calibri"/>
                          <a:cs typeface="Calibri"/>
                        </a:rPr>
                        <a:t>Дата признания</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9904">
                <a:tc>
                  <a:txBody>
                    <a:bodyPr/>
                    <a:lstStyle/>
                    <a:p>
                      <a:pPr>
                        <a:lnSpc>
                          <a:spcPct val="115000"/>
                        </a:lnSpc>
                        <a:spcAft>
                          <a:spcPts val="0"/>
                        </a:spcAft>
                      </a:pPr>
                      <a:r>
                        <a:rPr lang="ru-RU" sz="1600" dirty="0">
                          <a:solidFill>
                            <a:srgbClr val="025373"/>
                          </a:solidFill>
                          <a:latin typeface="Calibri"/>
                          <a:ea typeface="Calibri"/>
                          <a:cs typeface="Calibri"/>
                        </a:rPr>
                        <a:t>Доходы в виде безвозмездно полученного имущества (работ, услуг) и иные аналогичные доходы (</a:t>
                      </a:r>
                      <a:r>
                        <a:rPr lang="ru-RU" sz="1600" u="none" strike="noStrike" dirty="0" err="1">
                          <a:solidFill>
                            <a:srgbClr val="025373"/>
                          </a:solidFill>
                          <a:latin typeface="Calibri"/>
                          <a:ea typeface="Calibri"/>
                          <a:cs typeface="Calibri"/>
                          <a:hlinkClick r:id="rId2"/>
                        </a:rPr>
                        <a:t>пп</a:t>
                      </a:r>
                      <a:r>
                        <a:rPr lang="ru-RU" sz="1600" u="none" strike="noStrike" dirty="0">
                          <a:solidFill>
                            <a:srgbClr val="025373"/>
                          </a:solidFill>
                          <a:latin typeface="Calibri"/>
                          <a:ea typeface="Calibri"/>
                          <a:cs typeface="Calibri"/>
                          <a:hlinkClick r:id="rId2"/>
                        </a:rPr>
                        <a:t>. 1 п. 4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Дата подписания акта приемки-передачи имущества (работ, услуг)</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5784">
                <a:tc>
                  <a:txBody>
                    <a:bodyPr/>
                    <a:lstStyle/>
                    <a:p>
                      <a:pPr>
                        <a:lnSpc>
                          <a:spcPct val="115000"/>
                        </a:lnSpc>
                        <a:spcAft>
                          <a:spcPts val="0"/>
                        </a:spcAft>
                      </a:pPr>
                      <a:r>
                        <a:rPr lang="ru-RU" sz="1600" dirty="0">
                          <a:solidFill>
                            <a:srgbClr val="025373"/>
                          </a:solidFill>
                          <a:latin typeface="Calibri"/>
                          <a:ea typeface="Calibri"/>
                          <a:cs typeface="Calibri"/>
                        </a:rPr>
                        <a:t>Доходы в виде:</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дивидендов от долевого участия в деятельности других организаций;</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безвозмездно полученных денежных средств;</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сумм возврата ранее уплаченных некоммерческим организациям взносов, которые были включены в состав расходов;</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процентов, начисляемых на сумму требований конкурсного кредитора в соответствии с Федеральным </a:t>
                      </a:r>
                      <a:r>
                        <a:rPr lang="ru-RU" sz="1600" u="none" strike="noStrike" dirty="0">
                          <a:solidFill>
                            <a:srgbClr val="025373"/>
                          </a:solidFill>
                          <a:latin typeface="Calibri"/>
                          <a:ea typeface="Calibri"/>
                          <a:cs typeface="Calibri"/>
                          <a:hlinkClick r:id="rId3"/>
                        </a:rPr>
                        <a:t>законом</a:t>
                      </a:r>
                      <a:r>
                        <a:rPr lang="ru-RU" sz="1600" dirty="0">
                          <a:solidFill>
                            <a:srgbClr val="025373"/>
                          </a:solidFill>
                          <a:latin typeface="Calibri"/>
                          <a:ea typeface="Calibri"/>
                          <a:cs typeface="Calibri"/>
                        </a:rPr>
                        <a:t> от 26.10.2002 N 127-ФЗ "О несостоятельности (банкротстве)";</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иные аналогичные доходы (</a:t>
                      </a:r>
                      <a:r>
                        <a:rPr lang="ru-RU" sz="1600" u="none" strike="noStrike" dirty="0" err="1">
                          <a:solidFill>
                            <a:srgbClr val="025373"/>
                          </a:solidFill>
                          <a:latin typeface="Calibri"/>
                          <a:ea typeface="Calibri"/>
                          <a:cs typeface="Calibri"/>
                          <a:hlinkClick r:id="rId4"/>
                        </a:rPr>
                        <a:t>пп</a:t>
                      </a:r>
                      <a:r>
                        <a:rPr lang="ru-RU" sz="1600" u="none" strike="noStrike" dirty="0">
                          <a:solidFill>
                            <a:srgbClr val="025373"/>
                          </a:solidFill>
                          <a:latin typeface="Calibri"/>
                          <a:ea typeface="Calibri"/>
                          <a:cs typeface="Calibri"/>
                          <a:hlinkClick r:id="rId4"/>
                        </a:rPr>
                        <a:t>. 2 п. 4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Дата поступления денежных средств на расчетный счет (в кассу)</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150" y="0"/>
            <a:ext cx="10515599" cy="1325563"/>
          </a:xfrm>
        </p:spPr>
        <p:txBody>
          <a:bodyPr>
            <a:normAutofit/>
          </a:bodyPr>
          <a:lstStyle/>
          <a:p>
            <a:r>
              <a:rPr lang="ru-RU" sz="2800" dirty="0" err="1" smtClean="0"/>
              <a:t>Внереализационные</a:t>
            </a:r>
            <a:r>
              <a:rPr lang="ru-RU" sz="2800" dirty="0" smtClean="0"/>
              <a:t> доходы ст.250 НК РФ,ст.271 НК РФ </a:t>
            </a:r>
            <a:endParaRPr lang="ru-RU" sz="2800" dirty="0"/>
          </a:p>
        </p:txBody>
      </p:sp>
      <p:graphicFrame>
        <p:nvGraphicFramePr>
          <p:cNvPr id="5" name="Таблица 4"/>
          <p:cNvGraphicFramePr>
            <a:graphicFrameLocks noGrp="1"/>
          </p:cNvGraphicFramePr>
          <p:nvPr/>
        </p:nvGraphicFramePr>
        <p:xfrm>
          <a:off x="738150" y="1285860"/>
          <a:ext cx="10858576" cy="4551134"/>
        </p:xfrm>
        <a:graphic>
          <a:graphicData uri="http://schemas.openxmlformats.org/drawingml/2006/table">
            <a:tbl>
              <a:tblPr/>
              <a:tblGrid>
                <a:gridCol w="5429288"/>
                <a:gridCol w="5429288"/>
              </a:tblGrid>
              <a:tr h="1428760">
                <a:tc>
                  <a:txBody>
                    <a:bodyPr/>
                    <a:lstStyle/>
                    <a:p>
                      <a:pPr>
                        <a:lnSpc>
                          <a:spcPct val="115000"/>
                        </a:lnSpc>
                        <a:spcAft>
                          <a:spcPts val="0"/>
                        </a:spcAft>
                      </a:pPr>
                      <a:r>
                        <a:rPr lang="ru-RU" sz="1600" dirty="0">
                          <a:solidFill>
                            <a:srgbClr val="025373"/>
                          </a:solidFill>
                          <a:latin typeface="Calibri"/>
                          <a:ea typeface="Calibri"/>
                          <a:cs typeface="Calibri"/>
                        </a:rPr>
                        <a:t>Доходы в виде дивидендов, полученных в </a:t>
                      </a:r>
                      <a:r>
                        <a:rPr lang="ru-RU" sz="1600" dirty="0" err="1">
                          <a:solidFill>
                            <a:srgbClr val="025373"/>
                          </a:solidFill>
                          <a:latin typeface="Calibri"/>
                          <a:ea typeface="Calibri"/>
                          <a:cs typeface="Calibri"/>
                        </a:rPr>
                        <a:t>неденежной</a:t>
                      </a:r>
                      <a:r>
                        <a:rPr lang="ru-RU" sz="1600" dirty="0">
                          <a:solidFill>
                            <a:srgbClr val="025373"/>
                          </a:solidFill>
                          <a:latin typeface="Calibri"/>
                          <a:ea typeface="Calibri"/>
                          <a:cs typeface="Calibri"/>
                        </a:rPr>
                        <a:t> форме (</a:t>
                      </a:r>
                      <a:r>
                        <a:rPr lang="ru-RU" sz="1600" u="none" strike="noStrike" dirty="0" err="1">
                          <a:solidFill>
                            <a:srgbClr val="025373"/>
                          </a:solidFill>
                          <a:latin typeface="Calibri"/>
                          <a:ea typeface="Calibri"/>
                          <a:cs typeface="Calibri"/>
                          <a:hlinkClick r:id="rId2"/>
                        </a:rPr>
                        <a:t>пп</a:t>
                      </a:r>
                      <a:r>
                        <a:rPr lang="ru-RU" sz="1600" u="none" strike="noStrike" dirty="0">
                          <a:solidFill>
                            <a:srgbClr val="025373"/>
                          </a:solidFill>
                          <a:latin typeface="Calibri"/>
                          <a:ea typeface="Calibri"/>
                          <a:cs typeface="Calibri"/>
                          <a:hlinkClick r:id="rId2"/>
                        </a:rPr>
                        <a:t>. 2.1 п. 4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Одна из следующих дат:</a:t>
                      </a:r>
                      <a:endParaRPr lang="ru-RU" sz="1600">
                        <a:solidFill>
                          <a:srgbClr val="025373"/>
                        </a:solidFill>
                        <a:latin typeface="Calibri"/>
                        <a:ea typeface="Calibri"/>
                        <a:cs typeface="Times New Roman"/>
                      </a:endParaRPr>
                    </a:p>
                    <a:p>
                      <a:pPr>
                        <a:lnSpc>
                          <a:spcPct val="115000"/>
                        </a:lnSpc>
                        <a:spcAft>
                          <a:spcPts val="0"/>
                        </a:spcAft>
                      </a:pPr>
                      <a:r>
                        <a:rPr lang="ru-RU" sz="1600">
                          <a:solidFill>
                            <a:srgbClr val="025373"/>
                          </a:solidFill>
                          <a:latin typeface="Calibri"/>
                          <a:ea typeface="Calibri"/>
                          <a:cs typeface="Calibri"/>
                        </a:rPr>
                        <a:t>- дата получения недвижимости по передаточному акту или иному документу, подтверждающему передачу;</a:t>
                      </a:r>
                      <a:endParaRPr lang="ru-RU" sz="1600">
                        <a:solidFill>
                          <a:srgbClr val="025373"/>
                        </a:solidFill>
                        <a:latin typeface="Calibri"/>
                        <a:ea typeface="Calibri"/>
                        <a:cs typeface="Times New Roman"/>
                      </a:endParaRPr>
                    </a:p>
                    <a:p>
                      <a:pPr>
                        <a:lnSpc>
                          <a:spcPct val="115000"/>
                        </a:lnSpc>
                        <a:spcAft>
                          <a:spcPts val="0"/>
                        </a:spcAft>
                      </a:pPr>
                      <a:r>
                        <a:rPr lang="ru-RU" sz="1600">
                          <a:solidFill>
                            <a:srgbClr val="025373"/>
                          </a:solidFill>
                          <a:latin typeface="Calibri"/>
                          <a:ea typeface="Calibri"/>
                          <a:cs typeface="Calibri"/>
                        </a:rPr>
                        <a:t>- дата перехода права собственности на имущество, не являющееся недвижимым (включая ценные бумаги)</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0699">
                <a:tc>
                  <a:txBody>
                    <a:bodyPr/>
                    <a:lstStyle/>
                    <a:p>
                      <a:pPr>
                        <a:lnSpc>
                          <a:spcPct val="115000"/>
                        </a:lnSpc>
                        <a:spcAft>
                          <a:spcPts val="0"/>
                        </a:spcAft>
                      </a:pPr>
                      <a:r>
                        <a:rPr lang="ru-RU" sz="1600" dirty="0">
                          <a:solidFill>
                            <a:srgbClr val="025373"/>
                          </a:solidFill>
                          <a:latin typeface="Calibri"/>
                          <a:ea typeface="Calibri"/>
                          <a:cs typeface="Calibri"/>
                        </a:rPr>
                        <a:t>Доходы от сдачи имущества в аренду.</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Лицензионные платежи (включая роялти) за пользование объектами интеллектуальной собственности.</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Иные аналогичные доходы (</a:t>
                      </a:r>
                      <a:r>
                        <a:rPr lang="ru-RU" sz="1600" u="none" strike="noStrike" dirty="0" err="1">
                          <a:solidFill>
                            <a:srgbClr val="025373"/>
                          </a:solidFill>
                          <a:latin typeface="Calibri"/>
                          <a:ea typeface="Calibri"/>
                          <a:cs typeface="Calibri"/>
                          <a:hlinkClick r:id="rId3"/>
                        </a:rPr>
                        <a:t>пп</a:t>
                      </a:r>
                      <a:r>
                        <a:rPr lang="ru-RU" sz="1600" u="none" strike="noStrike" dirty="0">
                          <a:solidFill>
                            <a:srgbClr val="025373"/>
                          </a:solidFill>
                          <a:latin typeface="Calibri"/>
                          <a:ea typeface="Calibri"/>
                          <a:cs typeface="Calibri"/>
                          <a:hlinkClick r:id="rId3"/>
                        </a:rPr>
                        <a:t>. 3 п. 4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Одна из следующих дат:</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дата расчетов по договору;</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дата предъявления документов для расчетов;</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последний день отчетного (налогового) периода</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8815">
                <a:tc>
                  <a:txBody>
                    <a:bodyPr/>
                    <a:lstStyle/>
                    <a:p>
                      <a:pPr>
                        <a:lnSpc>
                          <a:spcPct val="115000"/>
                        </a:lnSpc>
                        <a:spcAft>
                          <a:spcPts val="0"/>
                        </a:spcAft>
                      </a:pPr>
                      <a:r>
                        <a:rPr lang="ru-RU" sz="1600">
                          <a:solidFill>
                            <a:srgbClr val="025373"/>
                          </a:solidFill>
                          <a:latin typeface="Calibri"/>
                          <a:ea typeface="Calibri"/>
                          <a:cs typeface="Calibri"/>
                        </a:rPr>
                        <a:t>Штрафы, пени, иные санкции за нарушение обязательств.</a:t>
                      </a:r>
                      <a:endParaRPr lang="ru-RU" sz="1600">
                        <a:solidFill>
                          <a:srgbClr val="025373"/>
                        </a:solidFill>
                        <a:latin typeface="Calibri"/>
                        <a:ea typeface="Calibri"/>
                        <a:cs typeface="Times New Roman"/>
                      </a:endParaRPr>
                    </a:p>
                    <a:p>
                      <a:pPr>
                        <a:lnSpc>
                          <a:spcPct val="115000"/>
                        </a:lnSpc>
                        <a:spcAft>
                          <a:spcPts val="0"/>
                        </a:spcAft>
                      </a:pPr>
                      <a:r>
                        <a:rPr lang="ru-RU" sz="1600">
                          <a:solidFill>
                            <a:srgbClr val="025373"/>
                          </a:solidFill>
                          <a:latin typeface="Calibri"/>
                          <a:ea typeface="Calibri"/>
                          <a:cs typeface="Calibri"/>
                        </a:rPr>
                        <a:t>Суммы возмещения убытков (ущерба) (</a:t>
                      </a:r>
                      <a:r>
                        <a:rPr lang="ru-RU" sz="1600" u="none" strike="noStrike">
                          <a:solidFill>
                            <a:srgbClr val="025373"/>
                          </a:solidFill>
                          <a:latin typeface="Calibri"/>
                          <a:ea typeface="Calibri"/>
                          <a:cs typeface="Calibri"/>
                          <a:hlinkClick r:id="rId4"/>
                        </a:rPr>
                        <a:t>пп. 4 п. 4 ст. 271</a:t>
                      </a:r>
                      <a:r>
                        <a:rPr lang="ru-RU" sz="1600">
                          <a:solidFill>
                            <a:srgbClr val="025373"/>
                          </a:solidFill>
                          <a:latin typeface="Calibri"/>
                          <a:ea typeface="Calibri"/>
                          <a:cs typeface="Calibri"/>
                        </a:rPr>
                        <a:t> НК РФ)</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Одна из следующих дат:</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дата признания должником сумм штрафных санкций;</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дата вступления в законную силу решения суда </a:t>
                      </a:r>
                      <a:r>
                        <a:rPr lang="ru-RU" sz="1600" u="none" strike="noStrike" dirty="0">
                          <a:solidFill>
                            <a:srgbClr val="025373"/>
                          </a:solidFill>
                          <a:latin typeface="Calibri"/>
                          <a:ea typeface="Calibri"/>
                          <a:cs typeface="Calibri"/>
                          <a:hlinkClick r:id="rId5"/>
                        </a:rPr>
                        <a:t>&lt;*&gt;</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150" y="0"/>
            <a:ext cx="10515599" cy="1325563"/>
          </a:xfrm>
        </p:spPr>
        <p:txBody>
          <a:bodyPr>
            <a:normAutofit/>
          </a:bodyPr>
          <a:lstStyle/>
          <a:p>
            <a:r>
              <a:rPr lang="ru-RU" sz="2800" dirty="0" err="1" smtClean="0"/>
              <a:t>Внереализационные</a:t>
            </a:r>
            <a:r>
              <a:rPr lang="ru-RU" sz="2800" dirty="0" smtClean="0"/>
              <a:t> доходы ст.250 НК РФ,ст.271 НК РФ</a:t>
            </a:r>
            <a:endParaRPr lang="ru-RU" sz="2800" dirty="0"/>
          </a:p>
        </p:txBody>
      </p:sp>
      <p:graphicFrame>
        <p:nvGraphicFramePr>
          <p:cNvPr id="3" name="Таблица 2"/>
          <p:cNvGraphicFramePr>
            <a:graphicFrameLocks noGrp="1"/>
          </p:cNvGraphicFramePr>
          <p:nvPr/>
        </p:nvGraphicFramePr>
        <p:xfrm>
          <a:off x="666712" y="1071546"/>
          <a:ext cx="10715700" cy="4594860"/>
        </p:xfrm>
        <a:graphic>
          <a:graphicData uri="http://schemas.openxmlformats.org/drawingml/2006/table">
            <a:tbl>
              <a:tblPr/>
              <a:tblGrid>
                <a:gridCol w="5357850"/>
                <a:gridCol w="5357850"/>
              </a:tblGrid>
              <a:tr h="0">
                <a:tc>
                  <a:txBody>
                    <a:bodyPr/>
                    <a:lstStyle/>
                    <a:p>
                      <a:pPr>
                        <a:lnSpc>
                          <a:spcPct val="115000"/>
                        </a:lnSpc>
                        <a:spcAft>
                          <a:spcPts val="0"/>
                        </a:spcAft>
                      </a:pPr>
                      <a:r>
                        <a:rPr lang="ru-RU" sz="1600" dirty="0">
                          <a:solidFill>
                            <a:srgbClr val="025373"/>
                          </a:solidFill>
                          <a:latin typeface="Calibri"/>
                          <a:ea typeface="Calibri"/>
                          <a:cs typeface="Calibri"/>
                        </a:rPr>
                        <a:t>Суммы восстановленных резервов и иные аналогичные доходы.</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Доход от участия в простом товариществе.</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Доход от доверительного управления имуществом.</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Иные аналогичные доходы (</a:t>
                      </a:r>
                      <a:r>
                        <a:rPr lang="ru-RU" sz="1600" u="none" strike="noStrike" dirty="0" err="1">
                          <a:solidFill>
                            <a:srgbClr val="025373"/>
                          </a:solidFill>
                          <a:latin typeface="Calibri"/>
                          <a:ea typeface="Calibri"/>
                          <a:cs typeface="Calibri"/>
                          <a:hlinkClick r:id="rId2"/>
                        </a:rPr>
                        <a:t>пп</a:t>
                      </a:r>
                      <a:r>
                        <a:rPr lang="ru-RU" sz="1600" u="none" strike="noStrike" dirty="0">
                          <a:solidFill>
                            <a:srgbClr val="025373"/>
                          </a:solidFill>
                          <a:latin typeface="Calibri"/>
                          <a:ea typeface="Calibri"/>
                          <a:cs typeface="Calibri"/>
                          <a:hlinkClick r:id="rId2"/>
                        </a:rPr>
                        <a:t>. 5 п. 4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Последний день отчетного (налогового) периода</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Доходы прошлых лет, выявленные в отчетном (налоговом) периоде (</a:t>
                      </a:r>
                      <a:r>
                        <a:rPr lang="ru-RU" sz="1600" u="none" strike="noStrike" dirty="0" err="1">
                          <a:solidFill>
                            <a:srgbClr val="025373"/>
                          </a:solidFill>
                          <a:latin typeface="Calibri"/>
                          <a:ea typeface="Calibri"/>
                          <a:cs typeface="Calibri"/>
                          <a:hlinkClick r:id="rId3"/>
                        </a:rPr>
                        <a:t>пп</a:t>
                      </a:r>
                      <a:r>
                        <a:rPr lang="ru-RU" sz="1600" u="none" strike="noStrike" dirty="0">
                          <a:solidFill>
                            <a:srgbClr val="025373"/>
                          </a:solidFill>
                          <a:latin typeface="Calibri"/>
                          <a:ea typeface="Calibri"/>
                          <a:cs typeface="Calibri"/>
                          <a:hlinkClick r:id="rId3"/>
                        </a:rPr>
                        <a:t>. 6 п. 4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Дата выявления дохода (получения или обнаружения документов, подтверждающих наличие дохода)</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Доходы в виде (</a:t>
                      </a:r>
                      <a:r>
                        <a:rPr lang="ru-RU" sz="1600" u="none" strike="noStrike" dirty="0" err="1">
                          <a:solidFill>
                            <a:srgbClr val="025373"/>
                          </a:solidFill>
                          <a:latin typeface="Calibri"/>
                          <a:ea typeface="Calibri"/>
                          <a:cs typeface="Calibri"/>
                          <a:hlinkClick r:id="rId4"/>
                        </a:rPr>
                        <a:t>пп</a:t>
                      </a:r>
                      <a:r>
                        <a:rPr lang="ru-RU" sz="1600" u="none" strike="noStrike" dirty="0">
                          <a:solidFill>
                            <a:srgbClr val="025373"/>
                          </a:solidFill>
                          <a:latin typeface="Calibri"/>
                          <a:ea typeface="Calibri"/>
                          <a:cs typeface="Calibri"/>
                          <a:hlinkClick r:id="rId4"/>
                        </a:rPr>
                        <a:t>. 7 п. 4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положительной курсовой разницы по имуществу и требованиям (обязательствам), стоимость которых выражена в иностранной валюте </a:t>
                      </a:r>
                      <a:r>
                        <a:rPr lang="ru-RU" sz="1600" u="none" strike="noStrike" dirty="0" smtClean="0">
                          <a:solidFill>
                            <a:srgbClr val="025373"/>
                          </a:solidFill>
                          <a:latin typeface="Calibri"/>
                          <a:ea typeface="Calibri"/>
                          <a:cs typeface="Calibri"/>
                          <a:hlinkClick r:id="rId5"/>
                        </a:rPr>
                        <a:t>&lt;*&gt;</a:t>
                      </a:r>
                      <a:r>
                        <a:rPr lang="ru-RU" sz="1600" dirty="0" smtClean="0">
                          <a:solidFill>
                            <a:srgbClr val="025373"/>
                          </a:solidFill>
                          <a:latin typeface="Calibri"/>
                          <a:ea typeface="Calibri"/>
                          <a:cs typeface="Calibri"/>
                        </a:rPr>
                        <a:t>;</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положительной переоценки стоимости драгоценных металлов;</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положительной переоценки требований (обязательств), выраженных в драгоценных металлах. </a:t>
                      </a:r>
                      <a:r>
                        <a:rPr lang="ru-RU" sz="1600" dirty="0" smtClean="0">
                          <a:solidFill>
                            <a:srgbClr val="025373"/>
                          </a:solidFill>
                          <a:latin typeface="Calibri"/>
                          <a:ea typeface="Calibri"/>
                          <a:cs typeface="Calibri"/>
                        </a:rPr>
                        <a:t>**</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Одна из следующих дат:</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дата перехода права собственности на иностранную валюту и драгоценные </a:t>
                      </a:r>
                      <a:r>
                        <a:rPr lang="ru-RU" sz="1600" dirty="0" smtClean="0">
                          <a:solidFill>
                            <a:srgbClr val="025373"/>
                          </a:solidFill>
                          <a:latin typeface="Calibri"/>
                          <a:ea typeface="Calibri"/>
                          <a:cs typeface="Calibri"/>
                        </a:rPr>
                        <a:t>металлы</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последнее число текущего месяца</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595274" y="5715016"/>
            <a:ext cx="10858576" cy="646331"/>
          </a:xfrm>
          <a:prstGeom prst="rect">
            <a:avLst/>
          </a:prstGeom>
        </p:spPr>
        <p:txBody>
          <a:bodyPr wrap="square">
            <a:spAutoFit/>
          </a:bodyPr>
          <a:lstStyle/>
          <a:p>
            <a:r>
              <a:rPr lang="ru-RU" dirty="0" smtClean="0">
                <a:solidFill>
                  <a:srgbClr val="025373"/>
                </a:solidFill>
                <a:ea typeface="Calibri"/>
                <a:cs typeface="Calibri"/>
                <a:hlinkClick r:id="rId5"/>
              </a:rPr>
              <a:t>* </a:t>
            </a:r>
            <a:r>
              <a:rPr lang="ru-RU" dirty="0" smtClean="0">
                <a:solidFill>
                  <a:srgbClr val="025373"/>
                </a:solidFill>
              </a:rPr>
              <a:t>Не учитываются в составе доходов результаты переоценки выданных и полученных авансов в иностранной валюте (</a:t>
            </a:r>
            <a:r>
              <a:rPr lang="ru-RU" dirty="0" smtClean="0">
                <a:solidFill>
                  <a:srgbClr val="025373"/>
                </a:solidFill>
                <a:hlinkClick r:id="rId6"/>
              </a:rPr>
              <a:t>п. 11 ст. 250 НК РФ).</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150" y="142852"/>
            <a:ext cx="10515599" cy="1325563"/>
          </a:xfrm>
        </p:spPr>
        <p:txBody>
          <a:bodyPr>
            <a:normAutofit/>
          </a:bodyPr>
          <a:lstStyle/>
          <a:p>
            <a:r>
              <a:rPr lang="ru-RU" sz="2800" dirty="0" err="1" smtClean="0"/>
              <a:t>Внереализационные</a:t>
            </a:r>
            <a:r>
              <a:rPr lang="ru-RU" sz="2800" dirty="0" smtClean="0"/>
              <a:t> </a:t>
            </a:r>
            <a:r>
              <a:rPr lang="ru-RU" sz="2800" dirty="0" err="1" smtClean="0"/>
              <a:t>доходы.Курсовые</a:t>
            </a:r>
            <a:r>
              <a:rPr lang="ru-RU" sz="2800" dirty="0" smtClean="0"/>
              <a:t> разницы 2022 -2024гг.</a:t>
            </a:r>
            <a:endParaRPr lang="ru-RU" sz="2800" dirty="0"/>
          </a:p>
        </p:txBody>
      </p:sp>
      <p:sp>
        <p:nvSpPr>
          <p:cNvPr id="3" name="Прямоугольник 2"/>
          <p:cNvSpPr/>
          <p:nvPr/>
        </p:nvSpPr>
        <p:spPr>
          <a:xfrm>
            <a:off x="452398" y="1071546"/>
            <a:ext cx="415498" cy="369332"/>
          </a:xfrm>
          <a:prstGeom prst="rect">
            <a:avLst/>
          </a:prstGeom>
        </p:spPr>
        <p:txBody>
          <a:bodyPr wrap="none">
            <a:spAutoFit/>
          </a:bodyPr>
          <a:lstStyle/>
          <a:p>
            <a:r>
              <a:rPr lang="ru-RU" dirty="0" smtClean="0">
                <a:solidFill>
                  <a:srgbClr val="025373"/>
                </a:solidFill>
                <a:ea typeface="Calibri"/>
                <a:cs typeface="Calibri"/>
              </a:rPr>
              <a:t>**</a:t>
            </a:r>
            <a:endParaRPr lang="ru-RU" dirty="0"/>
          </a:p>
        </p:txBody>
      </p:sp>
      <p:sp>
        <p:nvSpPr>
          <p:cNvPr id="4" name="Прямоугольник 3"/>
          <p:cNvSpPr/>
          <p:nvPr/>
        </p:nvSpPr>
        <p:spPr>
          <a:xfrm>
            <a:off x="738150" y="1428736"/>
            <a:ext cx="10429948" cy="2308324"/>
          </a:xfrm>
          <a:prstGeom prst="rect">
            <a:avLst/>
          </a:prstGeom>
        </p:spPr>
        <p:txBody>
          <a:bodyPr wrap="square">
            <a:spAutoFit/>
          </a:bodyPr>
          <a:lstStyle/>
          <a:p>
            <a:endParaRPr lang="ru-RU" dirty="0" smtClean="0"/>
          </a:p>
          <a:p>
            <a:r>
              <a:rPr lang="ru-RU" dirty="0" smtClean="0">
                <a:solidFill>
                  <a:srgbClr val="025373"/>
                </a:solidFill>
              </a:rPr>
              <a:t>Для положительных и отрицательных курсовых </a:t>
            </a:r>
            <a:r>
              <a:rPr lang="ru-RU" dirty="0" err="1" smtClean="0">
                <a:solidFill>
                  <a:srgbClr val="025373"/>
                </a:solidFill>
              </a:rPr>
              <a:t>разниц</a:t>
            </a:r>
            <a:r>
              <a:rPr lang="ru-RU" dirty="0" smtClean="0">
                <a:solidFill>
                  <a:srgbClr val="025373"/>
                </a:solidFill>
              </a:rPr>
              <a:t> по обязательствам и требованиям в иностранной валюте установили особый порядок: их нужно признавать в доходах и расходах на дату прекращения или исполнения требования либо обязательства (</a:t>
            </a:r>
            <a:r>
              <a:rPr lang="ru-RU" dirty="0" smtClean="0">
                <a:solidFill>
                  <a:srgbClr val="025373"/>
                </a:solidFill>
                <a:hlinkClick r:id="rId2"/>
              </a:rPr>
              <a:t>п. п. 12 и </a:t>
            </a:r>
            <a:r>
              <a:rPr lang="ru-RU" dirty="0" smtClean="0">
                <a:solidFill>
                  <a:srgbClr val="025373"/>
                </a:solidFill>
                <a:hlinkClick r:id="rId3"/>
              </a:rPr>
              <a:t>13 ст. 2 закона 67-ФЗ от 26.03.2022). Это касается положительных курсовых </a:t>
            </a:r>
            <a:r>
              <a:rPr lang="ru-RU" dirty="0" err="1" smtClean="0">
                <a:solidFill>
                  <a:srgbClr val="025373"/>
                </a:solidFill>
                <a:hlinkClick r:id="rId3"/>
              </a:rPr>
              <a:t>разниц</a:t>
            </a:r>
            <a:r>
              <a:rPr lang="ru-RU" dirty="0" smtClean="0">
                <a:solidFill>
                  <a:srgbClr val="025373"/>
                </a:solidFill>
                <a:hlinkClick r:id="rId3"/>
              </a:rPr>
              <a:t>, которые возникли в 2022 - 2024 годах, и отрицательных, возникших в 2023 - 2024 годах.</a:t>
            </a:r>
          </a:p>
          <a:p>
            <a:r>
              <a:rPr lang="ru-RU" dirty="0" smtClean="0">
                <a:solidFill>
                  <a:srgbClr val="025373"/>
                </a:solidFill>
              </a:rPr>
              <a:t>Правило для положительных </a:t>
            </a:r>
            <a:r>
              <a:rPr lang="ru-RU" dirty="0" err="1" smtClean="0">
                <a:solidFill>
                  <a:srgbClr val="025373"/>
                </a:solidFill>
              </a:rPr>
              <a:t>разниц</a:t>
            </a:r>
            <a:r>
              <a:rPr lang="ru-RU" dirty="0" smtClean="0">
                <a:solidFill>
                  <a:srgbClr val="025373"/>
                </a:solidFill>
              </a:rPr>
              <a:t> распространили на правоотношения с 1 января 2022 года. Для отрицательных оно вступит в силу только 1 января 2023 года (</a:t>
            </a:r>
            <a:r>
              <a:rPr lang="ru-RU" dirty="0" smtClean="0">
                <a:solidFill>
                  <a:srgbClr val="025373"/>
                </a:solidFill>
                <a:hlinkClick r:id="rId4"/>
              </a:rPr>
              <a:t>ч. ч. 2 и </a:t>
            </a:r>
            <a:r>
              <a:rPr lang="ru-RU" dirty="0" smtClean="0">
                <a:solidFill>
                  <a:srgbClr val="025373"/>
                </a:solidFill>
                <a:hlinkClick r:id="rId5"/>
              </a:rPr>
              <a:t>4 ст. 5 закона 67-ФЗ от 26.03.2022).</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150" y="0"/>
            <a:ext cx="10515599" cy="1325563"/>
          </a:xfrm>
        </p:spPr>
        <p:txBody>
          <a:bodyPr>
            <a:normAutofit/>
          </a:bodyPr>
          <a:lstStyle/>
          <a:p>
            <a:r>
              <a:rPr lang="ru-RU" sz="2800" dirty="0" err="1" smtClean="0"/>
              <a:t>Внереализационные</a:t>
            </a:r>
            <a:r>
              <a:rPr lang="ru-RU" sz="2800" dirty="0" smtClean="0"/>
              <a:t> доходы</a:t>
            </a:r>
            <a:endParaRPr lang="ru-RU" sz="2800" dirty="0"/>
          </a:p>
        </p:txBody>
      </p:sp>
      <p:graphicFrame>
        <p:nvGraphicFramePr>
          <p:cNvPr id="3" name="Таблица 2"/>
          <p:cNvGraphicFramePr>
            <a:graphicFrameLocks noGrp="1"/>
          </p:cNvGraphicFramePr>
          <p:nvPr/>
        </p:nvGraphicFramePr>
        <p:xfrm>
          <a:off x="595274" y="1214422"/>
          <a:ext cx="10930014" cy="4204906"/>
        </p:xfrm>
        <a:graphic>
          <a:graphicData uri="http://schemas.openxmlformats.org/drawingml/2006/table">
            <a:tbl>
              <a:tblPr/>
              <a:tblGrid>
                <a:gridCol w="5465007"/>
                <a:gridCol w="5465007"/>
              </a:tblGrid>
              <a:tr h="628870">
                <a:tc>
                  <a:txBody>
                    <a:bodyPr/>
                    <a:lstStyle/>
                    <a:p>
                      <a:pPr>
                        <a:lnSpc>
                          <a:spcPct val="115000"/>
                        </a:lnSpc>
                        <a:spcAft>
                          <a:spcPts val="0"/>
                        </a:spcAft>
                      </a:pPr>
                      <a:r>
                        <a:rPr lang="ru-RU" sz="1600" dirty="0">
                          <a:solidFill>
                            <a:srgbClr val="025373"/>
                          </a:solidFill>
                          <a:latin typeface="Calibri"/>
                          <a:ea typeface="Calibri"/>
                          <a:cs typeface="Calibri"/>
                        </a:rPr>
                        <a:t>Доходы от продажи (покупки) иностранной валюты (</a:t>
                      </a:r>
                      <a:r>
                        <a:rPr lang="ru-RU" sz="1600" u="none" strike="noStrike" dirty="0" err="1">
                          <a:solidFill>
                            <a:srgbClr val="025373"/>
                          </a:solidFill>
                          <a:latin typeface="Calibri"/>
                          <a:ea typeface="Calibri"/>
                          <a:cs typeface="Calibri"/>
                          <a:hlinkClick r:id="rId2"/>
                        </a:rPr>
                        <a:t>пп</a:t>
                      </a:r>
                      <a:r>
                        <a:rPr lang="ru-RU" sz="1600" u="none" strike="noStrike" dirty="0">
                          <a:solidFill>
                            <a:srgbClr val="025373"/>
                          </a:solidFill>
                          <a:latin typeface="Calibri"/>
                          <a:ea typeface="Calibri"/>
                          <a:cs typeface="Calibri"/>
                          <a:hlinkClick r:id="rId2"/>
                        </a:rPr>
                        <a:t>. 10 п. 4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Дата перехода права собственности на иностранную валюту</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002">
                <a:tc>
                  <a:txBody>
                    <a:bodyPr/>
                    <a:lstStyle/>
                    <a:p>
                      <a:pPr>
                        <a:lnSpc>
                          <a:spcPct val="115000"/>
                        </a:lnSpc>
                        <a:spcAft>
                          <a:spcPts val="0"/>
                        </a:spcAft>
                      </a:pPr>
                      <a:r>
                        <a:rPr lang="ru-RU" sz="1600" dirty="0">
                          <a:solidFill>
                            <a:srgbClr val="025373"/>
                          </a:solidFill>
                          <a:latin typeface="Calibri"/>
                          <a:ea typeface="Calibri"/>
                          <a:cs typeface="Calibri"/>
                        </a:rPr>
                        <a:t>Доходы в виде полученных материалов или иного имущества при ликвидации выводимого из эксплуатации амортизируемого имущества (</a:t>
                      </a:r>
                      <a:r>
                        <a:rPr lang="ru-RU" sz="1600" u="none" strike="noStrike" dirty="0" err="1">
                          <a:solidFill>
                            <a:srgbClr val="025373"/>
                          </a:solidFill>
                          <a:latin typeface="Calibri"/>
                          <a:ea typeface="Calibri"/>
                          <a:cs typeface="Calibri"/>
                          <a:hlinkClick r:id="rId3"/>
                        </a:rPr>
                        <a:t>пп</a:t>
                      </a:r>
                      <a:r>
                        <a:rPr lang="ru-RU" sz="1600" u="none" strike="noStrike" dirty="0">
                          <a:solidFill>
                            <a:srgbClr val="025373"/>
                          </a:solidFill>
                          <a:latin typeface="Calibri"/>
                          <a:ea typeface="Calibri"/>
                          <a:cs typeface="Calibri"/>
                          <a:hlinkClick r:id="rId3"/>
                        </a:rPr>
                        <a:t>. 8 п. 4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Дата составления акта ликвидации амортизируемого имущества</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9532">
                <a:tc>
                  <a:txBody>
                    <a:bodyPr/>
                    <a:lstStyle/>
                    <a:p>
                      <a:pPr>
                        <a:lnSpc>
                          <a:spcPct val="115000"/>
                        </a:lnSpc>
                        <a:spcAft>
                          <a:spcPts val="0"/>
                        </a:spcAft>
                      </a:pPr>
                      <a:r>
                        <a:rPr lang="ru-RU" sz="1600" dirty="0">
                          <a:solidFill>
                            <a:srgbClr val="025373"/>
                          </a:solidFill>
                          <a:latin typeface="Calibri"/>
                          <a:ea typeface="Calibri"/>
                          <a:cs typeface="Calibri"/>
                        </a:rPr>
                        <a:t>Доходы в виде:</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имущества, полученного в рамках благотворительной деятельности, целевых поступлений, целевого финансирования (</a:t>
                      </a:r>
                      <a:r>
                        <a:rPr lang="ru-RU" sz="1600" u="none" strike="noStrike" dirty="0" err="1">
                          <a:solidFill>
                            <a:srgbClr val="025373"/>
                          </a:solidFill>
                          <a:latin typeface="Calibri"/>
                          <a:ea typeface="Calibri"/>
                          <a:cs typeface="Calibri"/>
                          <a:hlinkClick r:id="rId4"/>
                        </a:rPr>
                        <a:t>пп</a:t>
                      </a:r>
                      <a:r>
                        <a:rPr lang="ru-RU" sz="1600" u="none" strike="noStrike" dirty="0">
                          <a:solidFill>
                            <a:srgbClr val="025373"/>
                          </a:solidFill>
                          <a:latin typeface="Calibri"/>
                          <a:ea typeface="Calibri"/>
                          <a:cs typeface="Calibri"/>
                          <a:hlinkClick r:id="rId4"/>
                        </a:rPr>
                        <a:t>. 14 ст. 250</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средств, предназначенных для формирования резервов по обеспечению безопасности особо </a:t>
                      </a:r>
                      <a:r>
                        <a:rPr lang="ru-RU" sz="1600" dirty="0" err="1">
                          <a:solidFill>
                            <a:srgbClr val="025373"/>
                          </a:solidFill>
                          <a:latin typeface="Calibri"/>
                          <a:ea typeface="Calibri"/>
                          <a:cs typeface="Calibri"/>
                        </a:rPr>
                        <a:t>радиационно</a:t>
                      </a:r>
                      <a:r>
                        <a:rPr lang="ru-RU" sz="1600" dirty="0">
                          <a:solidFill>
                            <a:srgbClr val="025373"/>
                          </a:solidFill>
                          <a:latin typeface="Calibri"/>
                          <a:ea typeface="Calibri"/>
                          <a:cs typeface="Calibri"/>
                        </a:rPr>
                        <a:t> и </a:t>
                      </a:r>
                      <a:r>
                        <a:rPr lang="ru-RU" sz="1600" dirty="0" err="1">
                          <a:solidFill>
                            <a:srgbClr val="025373"/>
                          </a:solidFill>
                          <a:latin typeface="Calibri"/>
                          <a:ea typeface="Calibri"/>
                          <a:cs typeface="Calibri"/>
                        </a:rPr>
                        <a:t>ядерно</a:t>
                      </a:r>
                      <a:r>
                        <a:rPr lang="ru-RU" sz="1600" dirty="0">
                          <a:solidFill>
                            <a:srgbClr val="025373"/>
                          </a:solidFill>
                          <a:latin typeface="Calibri"/>
                          <a:ea typeface="Calibri"/>
                          <a:cs typeface="Calibri"/>
                        </a:rPr>
                        <a:t> опасных производств и объектов (</a:t>
                      </a:r>
                      <a:r>
                        <a:rPr lang="ru-RU" sz="1600" u="none" strike="noStrike" dirty="0" err="1">
                          <a:solidFill>
                            <a:srgbClr val="025373"/>
                          </a:solidFill>
                          <a:latin typeface="Calibri"/>
                          <a:ea typeface="Calibri"/>
                          <a:cs typeface="Calibri"/>
                          <a:hlinkClick r:id="rId5"/>
                        </a:rPr>
                        <a:t>пп</a:t>
                      </a:r>
                      <a:r>
                        <a:rPr lang="ru-RU" sz="1600" u="none" strike="noStrike" dirty="0">
                          <a:solidFill>
                            <a:srgbClr val="025373"/>
                          </a:solidFill>
                          <a:latin typeface="Calibri"/>
                          <a:ea typeface="Calibri"/>
                          <a:cs typeface="Calibri"/>
                          <a:hlinkClick r:id="rId5"/>
                        </a:rPr>
                        <a:t>. 15 ст. 250</a:t>
                      </a:r>
                      <a:r>
                        <a:rPr lang="ru-RU" sz="1600" dirty="0">
                          <a:solidFill>
                            <a:srgbClr val="025373"/>
                          </a:solidFill>
                          <a:latin typeface="Calibri"/>
                          <a:ea typeface="Calibri"/>
                          <a:cs typeface="Calibri"/>
                        </a:rPr>
                        <a:t> НК РФ) (</a:t>
                      </a:r>
                      <a:r>
                        <a:rPr lang="ru-RU" sz="1600" u="none" strike="noStrike" dirty="0" err="1">
                          <a:solidFill>
                            <a:srgbClr val="025373"/>
                          </a:solidFill>
                          <a:latin typeface="Calibri"/>
                          <a:ea typeface="Calibri"/>
                          <a:cs typeface="Calibri"/>
                          <a:hlinkClick r:id="rId6"/>
                        </a:rPr>
                        <a:t>пп</a:t>
                      </a:r>
                      <a:r>
                        <a:rPr lang="ru-RU" sz="1600" u="none" strike="noStrike" dirty="0">
                          <a:solidFill>
                            <a:srgbClr val="025373"/>
                          </a:solidFill>
                          <a:latin typeface="Calibri"/>
                          <a:ea typeface="Calibri"/>
                          <a:cs typeface="Calibri"/>
                          <a:hlinkClick r:id="rId6"/>
                        </a:rPr>
                        <a:t>. 9 п. 4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Одна из следующих дат:</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дата, когда получатель имущества использовал имущество не по целевому назначению;</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дата нарушения условий, на которых предоставлялось соответствующее имущество</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150" y="0"/>
            <a:ext cx="10515599" cy="1325563"/>
          </a:xfrm>
        </p:spPr>
        <p:txBody>
          <a:bodyPr>
            <a:normAutofit/>
          </a:bodyPr>
          <a:lstStyle/>
          <a:p>
            <a:r>
              <a:rPr lang="ru-RU" sz="2800" dirty="0" err="1" smtClean="0"/>
              <a:t>Внереализационные</a:t>
            </a:r>
            <a:r>
              <a:rPr lang="ru-RU" sz="2800" dirty="0" smtClean="0"/>
              <a:t> доходы</a:t>
            </a:r>
            <a:endParaRPr lang="ru-RU" sz="2800" dirty="0"/>
          </a:p>
        </p:txBody>
      </p:sp>
      <p:graphicFrame>
        <p:nvGraphicFramePr>
          <p:cNvPr id="4" name="Таблица 3"/>
          <p:cNvGraphicFramePr>
            <a:graphicFrameLocks noGrp="1"/>
          </p:cNvGraphicFramePr>
          <p:nvPr/>
        </p:nvGraphicFramePr>
        <p:xfrm>
          <a:off x="809588" y="1357298"/>
          <a:ext cx="10287072" cy="4184904"/>
        </p:xfrm>
        <a:graphic>
          <a:graphicData uri="http://schemas.openxmlformats.org/drawingml/2006/table">
            <a:tbl>
              <a:tblPr/>
              <a:tblGrid>
                <a:gridCol w="5143536"/>
                <a:gridCol w="5143536"/>
              </a:tblGrid>
              <a:tr h="1285884">
                <a:tc>
                  <a:txBody>
                    <a:bodyPr/>
                    <a:lstStyle/>
                    <a:p>
                      <a:pPr>
                        <a:lnSpc>
                          <a:spcPct val="115000"/>
                        </a:lnSpc>
                        <a:spcAft>
                          <a:spcPts val="0"/>
                        </a:spcAft>
                      </a:pPr>
                      <a:r>
                        <a:rPr lang="ru-RU" sz="1600" dirty="0">
                          <a:solidFill>
                            <a:srgbClr val="025373"/>
                          </a:solidFill>
                          <a:latin typeface="Calibri"/>
                          <a:ea typeface="Calibri"/>
                          <a:cs typeface="Calibri"/>
                        </a:rPr>
                        <a:t>Доходы по договорам займа или иным аналогичным договорам (включая долговые обязательства, оформленные ценными бумагами), срок действия которых приходится более чем на один отчетный (налоговый) период (кроме процентов, начисляемых на сумму требований конкурсного кредитора) (</a:t>
                      </a:r>
                      <a:r>
                        <a:rPr lang="ru-RU" sz="1600" u="none" strike="noStrike" dirty="0" err="1">
                          <a:solidFill>
                            <a:srgbClr val="025373"/>
                          </a:solidFill>
                          <a:latin typeface="Calibri"/>
                          <a:ea typeface="Calibri"/>
                          <a:cs typeface="Calibri"/>
                          <a:hlinkClick r:id="rId2"/>
                        </a:rPr>
                        <a:t>абз</a:t>
                      </a:r>
                      <a:r>
                        <a:rPr lang="ru-RU" sz="1600" u="none" strike="noStrike" dirty="0">
                          <a:solidFill>
                            <a:srgbClr val="025373"/>
                          </a:solidFill>
                          <a:latin typeface="Calibri"/>
                          <a:ea typeface="Calibri"/>
                          <a:cs typeface="Calibri"/>
                          <a:hlinkClick r:id="rId2"/>
                        </a:rPr>
                        <a:t>. 1</a:t>
                      </a:r>
                      <a:r>
                        <a:rPr lang="ru-RU" sz="1600" dirty="0">
                          <a:solidFill>
                            <a:srgbClr val="025373"/>
                          </a:solidFill>
                          <a:latin typeface="Calibri"/>
                          <a:ea typeface="Calibri"/>
                          <a:cs typeface="Calibri"/>
                        </a:rPr>
                        <a:t>, </a:t>
                      </a:r>
                      <a:r>
                        <a:rPr lang="ru-RU" sz="1600" u="none" strike="noStrike" dirty="0">
                          <a:solidFill>
                            <a:srgbClr val="025373"/>
                          </a:solidFill>
                          <a:latin typeface="Calibri"/>
                          <a:ea typeface="Calibri"/>
                          <a:cs typeface="Calibri"/>
                          <a:hlinkClick r:id="rId3"/>
                        </a:rPr>
                        <a:t>3</a:t>
                      </a:r>
                      <a:r>
                        <a:rPr lang="ru-RU" sz="1600" dirty="0">
                          <a:solidFill>
                            <a:srgbClr val="025373"/>
                          </a:solidFill>
                          <a:latin typeface="Calibri"/>
                          <a:ea typeface="Calibri"/>
                          <a:cs typeface="Calibri"/>
                        </a:rPr>
                        <a:t>, </a:t>
                      </a:r>
                      <a:r>
                        <a:rPr lang="ru-RU" sz="1600" u="none" strike="noStrike" dirty="0">
                          <a:solidFill>
                            <a:srgbClr val="025373"/>
                          </a:solidFill>
                          <a:latin typeface="Calibri"/>
                          <a:ea typeface="Calibri"/>
                          <a:cs typeface="Calibri"/>
                          <a:hlinkClick r:id="rId4"/>
                        </a:rPr>
                        <a:t>4 п. 6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Одна из следующих дат:</a:t>
                      </a:r>
                      <a:endParaRPr lang="ru-RU" sz="1600">
                        <a:solidFill>
                          <a:srgbClr val="025373"/>
                        </a:solidFill>
                        <a:latin typeface="Calibri"/>
                        <a:ea typeface="Calibri"/>
                        <a:cs typeface="Times New Roman"/>
                      </a:endParaRPr>
                    </a:p>
                    <a:p>
                      <a:pPr>
                        <a:lnSpc>
                          <a:spcPct val="115000"/>
                        </a:lnSpc>
                        <a:spcAft>
                          <a:spcPts val="0"/>
                        </a:spcAft>
                      </a:pPr>
                      <a:r>
                        <a:rPr lang="ru-RU" sz="1600">
                          <a:solidFill>
                            <a:srgbClr val="025373"/>
                          </a:solidFill>
                          <a:latin typeface="Calibri"/>
                          <a:ea typeface="Calibri"/>
                          <a:cs typeface="Calibri"/>
                        </a:rPr>
                        <a:t>- последнее число каждого месяца действия долгового обязательства </a:t>
                      </a:r>
                      <a:r>
                        <a:rPr lang="ru-RU" sz="1600" u="none" strike="noStrike">
                          <a:solidFill>
                            <a:srgbClr val="025373"/>
                          </a:solidFill>
                          <a:latin typeface="Calibri"/>
                          <a:ea typeface="Calibri"/>
                          <a:cs typeface="Calibri"/>
                          <a:hlinkClick r:id="rId5"/>
                        </a:rPr>
                        <a:t>&lt;***&gt;</a:t>
                      </a:r>
                      <a:r>
                        <a:rPr lang="ru-RU" sz="1600">
                          <a:solidFill>
                            <a:srgbClr val="025373"/>
                          </a:solidFill>
                          <a:latin typeface="Calibri"/>
                          <a:ea typeface="Calibri"/>
                          <a:cs typeface="Calibri"/>
                        </a:rPr>
                        <a:t>;</a:t>
                      </a:r>
                      <a:endParaRPr lang="ru-RU" sz="1600">
                        <a:solidFill>
                          <a:srgbClr val="025373"/>
                        </a:solidFill>
                        <a:latin typeface="Calibri"/>
                        <a:ea typeface="Calibri"/>
                        <a:cs typeface="Times New Roman"/>
                      </a:endParaRPr>
                    </a:p>
                    <a:p>
                      <a:pPr>
                        <a:lnSpc>
                          <a:spcPct val="115000"/>
                        </a:lnSpc>
                        <a:spcAft>
                          <a:spcPts val="0"/>
                        </a:spcAft>
                      </a:pPr>
                      <a:r>
                        <a:rPr lang="ru-RU" sz="1600">
                          <a:solidFill>
                            <a:srgbClr val="025373"/>
                          </a:solidFill>
                          <a:latin typeface="Calibri"/>
                          <a:ea typeface="Calibri"/>
                          <a:cs typeface="Calibri"/>
                        </a:rPr>
                        <a:t>- дата прекращения действия договора (погашения долгового обязательства).</a:t>
                      </a:r>
                      <a:endParaRPr lang="ru-RU" sz="1600">
                        <a:solidFill>
                          <a:srgbClr val="025373"/>
                        </a:solidFill>
                        <a:latin typeface="Calibri"/>
                        <a:ea typeface="Calibri"/>
                        <a:cs typeface="Times New Roman"/>
                      </a:endParaRPr>
                    </a:p>
                    <a:p>
                      <a:pPr>
                        <a:lnSpc>
                          <a:spcPct val="115000"/>
                        </a:lnSpc>
                        <a:spcAft>
                          <a:spcPts val="0"/>
                        </a:spcAft>
                      </a:pPr>
                      <a:r>
                        <a:rPr lang="ru-RU" sz="1600">
                          <a:solidFill>
                            <a:srgbClr val="025373"/>
                          </a:solidFill>
                          <a:latin typeface="Calibri"/>
                          <a:ea typeface="Calibri"/>
                          <a:cs typeface="Calibri"/>
                        </a:rPr>
                        <a:t>В аналитическом учете такие доходы отражаются ежемесячно</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Доходы по договорам займа или иным аналогичным договорам (включая долговые обязательства, оформленные ценными бумагами), исполнение обязательств по которым зависит от стоимости (или иного значения) базового актива с начислением в период действия договора фиксированной процентной ставки (</a:t>
                      </a:r>
                      <a:r>
                        <a:rPr lang="ru-RU" sz="1600" u="none" strike="noStrike" dirty="0">
                          <a:solidFill>
                            <a:srgbClr val="025373"/>
                          </a:solidFill>
                          <a:latin typeface="Calibri"/>
                          <a:ea typeface="Calibri"/>
                          <a:cs typeface="Calibri"/>
                          <a:hlinkClick r:id="rId6"/>
                        </a:rPr>
                        <a:t>п. 6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Доходы, начисленные исходя из фиксированной ставки, - на последнее число каждого месяца.</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Доходы, фактически полученные исходя из сложившейся стоимости (или иного значения) базового актива, - на дату исполнения обязательств по договору</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372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Учет расходов, связанных с производством и реализацией. Метод начисления ст.272 НК РФ.</a:t>
            </a:r>
            <a:endParaRPr lang="ru-RU" sz="2800" dirty="0"/>
          </a:p>
        </p:txBody>
      </p:sp>
      <p:graphicFrame>
        <p:nvGraphicFramePr>
          <p:cNvPr id="4" name="Таблица 3"/>
          <p:cNvGraphicFramePr>
            <a:graphicFrameLocks noGrp="1"/>
          </p:cNvGraphicFramePr>
          <p:nvPr/>
        </p:nvGraphicFramePr>
        <p:xfrm>
          <a:off x="809588" y="1785926"/>
          <a:ext cx="10287074" cy="3451860"/>
        </p:xfrm>
        <a:graphic>
          <a:graphicData uri="http://schemas.openxmlformats.org/drawingml/2006/table">
            <a:tbl>
              <a:tblPr/>
              <a:tblGrid>
                <a:gridCol w="5143537"/>
                <a:gridCol w="5143537"/>
              </a:tblGrid>
              <a:tr h="0">
                <a:tc>
                  <a:txBody>
                    <a:bodyPr/>
                    <a:lstStyle/>
                    <a:p>
                      <a:pPr algn="ctr">
                        <a:lnSpc>
                          <a:spcPct val="115000"/>
                        </a:lnSpc>
                        <a:spcAft>
                          <a:spcPts val="0"/>
                        </a:spcAft>
                      </a:pPr>
                      <a:r>
                        <a:rPr lang="ru-RU" sz="1600" dirty="0">
                          <a:solidFill>
                            <a:srgbClr val="025373"/>
                          </a:solidFill>
                          <a:latin typeface="Calibri"/>
                          <a:ea typeface="Calibri"/>
                          <a:cs typeface="Calibri"/>
                        </a:rPr>
                        <a:t>Вид расхода</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25373"/>
                          </a:solidFill>
                          <a:latin typeface="Calibri"/>
                          <a:ea typeface="Calibri"/>
                          <a:cs typeface="Calibri"/>
                        </a:rPr>
                        <a:t>Дата признания</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Расходы по приобретению сырья и материалов, приходящихся на произведенные товары (работы, услуги) (</a:t>
                      </a:r>
                      <a:r>
                        <a:rPr lang="ru-RU" sz="1600" u="none" strike="noStrike" dirty="0" err="1">
                          <a:solidFill>
                            <a:srgbClr val="025373"/>
                          </a:solidFill>
                          <a:latin typeface="Calibri"/>
                          <a:ea typeface="Calibri"/>
                          <a:cs typeface="Calibri"/>
                          <a:hlinkClick r:id="rId2"/>
                        </a:rPr>
                        <a:t>абз</a:t>
                      </a:r>
                      <a:r>
                        <a:rPr lang="ru-RU" sz="1600" u="none" strike="noStrike" dirty="0">
                          <a:solidFill>
                            <a:srgbClr val="025373"/>
                          </a:solidFill>
                          <a:latin typeface="Calibri"/>
                          <a:ea typeface="Calibri"/>
                          <a:cs typeface="Calibri"/>
                          <a:hlinkClick r:id="rId2"/>
                        </a:rPr>
                        <a:t>. 2 п. 2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Дата передачи в производство сырья и материалов</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Если такие расходы организация относит к прямым расходам (</a:t>
                      </a:r>
                      <a:r>
                        <a:rPr lang="ru-RU" sz="1600" u="none" strike="noStrike" dirty="0" err="1">
                          <a:solidFill>
                            <a:srgbClr val="025373"/>
                          </a:solidFill>
                          <a:latin typeface="Calibri"/>
                          <a:ea typeface="Calibri"/>
                          <a:cs typeface="Calibri"/>
                          <a:hlinkClick r:id="rId3"/>
                        </a:rPr>
                        <a:t>абз</a:t>
                      </a:r>
                      <a:r>
                        <a:rPr lang="ru-RU" sz="1600" u="none" strike="noStrike" dirty="0">
                          <a:solidFill>
                            <a:srgbClr val="025373"/>
                          </a:solidFill>
                          <a:latin typeface="Calibri"/>
                          <a:ea typeface="Calibri"/>
                          <a:cs typeface="Calibri"/>
                          <a:hlinkClick r:id="rId3"/>
                        </a:rPr>
                        <a:t>. 6 п. 1</a:t>
                      </a:r>
                      <a:r>
                        <a:rPr lang="ru-RU" sz="1600" dirty="0">
                          <a:solidFill>
                            <a:srgbClr val="025373"/>
                          </a:solidFill>
                          <a:latin typeface="Calibri"/>
                          <a:ea typeface="Calibri"/>
                          <a:cs typeface="Calibri"/>
                        </a:rPr>
                        <a:t>, </a:t>
                      </a:r>
                      <a:r>
                        <a:rPr lang="ru-RU" sz="1600" u="none" strike="noStrike" dirty="0" err="1">
                          <a:solidFill>
                            <a:srgbClr val="025373"/>
                          </a:solidFill>
                          <a:latin typeface="Calibri"/>
                          <a:ea typeface="Calibri"/>
                          <a:cs typeface="Calibri"/>
                          <a:hlinkClick r:id="rId4"/>
                        </a:rPr>
                        <a:t>абз</a:t>
                      </a:r>
                      <a:r>
                        <a:rPr lang="ru-RU" sz="1600" u="none" strike="noStrike" dirty="0">
                          <a:solidFill>
                            <a:srgbClr val="025373"/>
                          </a:solidFill>
                          <a:latin typeface="Calibri"/>
                          <a:ea typeface="Calibri"/>
                          <a:cs typeface="Calibri"/>
                          <a:hlinkClick r:id="rId4"/>
                        </a:rPr>
                        <a:t>. 2 п. 2 ст. 318</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По мере реализации продукции, работ, услуг</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a:solidFill>
                            <a:srgbClr val="025373"/>
                          </a:solidFill>
                          <a:latin typeface="Calibri"/>
                          <a:ea typeface="Calibri"/>
                          <a:cs typeface="Calibri"/>
                        </a:rPr>
                        <a:t>Расходы торговых организаций по приобретению покупных товаров (</a:t>
                      </a:r>
                      <a:r>
                        <a:rPr lang="ru-RU" sz="1600" u="none" strike="noStrike">
                          <a:solidFill>
                            <a:srgbClr val="025373"/>
                          </a:solidFill>
                          <a:latin typeface="Calibri"/>
                          <a:ea typeface="Calibri"/>
                          <a:cs typeface="Calibri"/>
                          <a:hlinkClick r:id="rId5"/>
                        </a:rPr>
                        <a:t>ст. 320</a:t>
                      </a:r>
                      <a:r>
                        <a:rPr lang="ru-RU" sz="1600">
                          <a:solidFill>
                            <a:srgbClr val="025373"/>
                          </a:solidFill>
                          <a:latin typeface="Calibri"/>
                          <a:ea typeface="Calibri"/>
                          <a:cs typeface="Calibri"/>
                        </a:rPr>
                        <a:t> НК РФ)</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Дата реализации этих товаров</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a:solidFill>
                            <a:srgbClr val="025373"/>
                          </a:solidFill>
                          <a:latin typeface="Calibri"/>
                          <a:ea typeface="Calibri"/>
                          <a:cs typeface="Calibri"/>
                        </a:rPr>
                        <a:t>Расходы, связанные с выполнением работ, услуг производственного характера (</a:t>
                      </a:r>
                      <a:r>
                        <a:rPr lang="ru-RU" sz="1600" u="none" strike="noStrike">
                          <a:solidFill>
                            <a:srgbClr val="025373"/>
                          </a:solidFill>
                          <a:latin typeface="Calibri"/>
                          <a:ea typeface="Calibri"/>
                          <a:cs typeface="Calibri"/>
                          <a:hlinkClick r:id="rId6"/>
                        </a:rPr>
                        <a:t>абз. 3 п. 2 ст. 272</a:t>
                      </a:r>
                      <a:r>
                        <a:rPr lang="ru-RU" sz="1600">
                          <a:solidFill>
                            <a:srgbClr val="025373"/>
                          </a:solidFill>
                          <a:latin typeface="Calibri"/>
                          <a:ea typeface="Calibri"/>
                          <a:cs typeface="Calibri"/>
                        </a:rPr>
                        <a:t> НК РФ)</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Дата подписания акта приемки-передачи работ (услуг)</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a:extLst>
              <a:ext uri="{FF2B5EF4-FFF2-40B4-BE49-F238E27FC236}">
                <a16:creationId xmlns="" xmlns:a16="http://schemas.microsoft.com/office/drawing/2014/main" id="{6EBEE38A-889E-43DA-9A7F-9FE70556D041}"/>
              </a:ext>
            </a:extLst>
          </p:cNvPr>
          <p:cNvSpPr>
            <a:spLocks noGrp="1"/>
          </p:cNvSpPr>
          <p:nvPr>
            <p:ph type="body" sz="quarter" idx="14"/>
          </p:nvPr>
        </p:nvSpPr>
        <p:spPr>
          <a:xfrm>
            <a:off x="606000" y="594000"/>
            <a:ext cx="10535681" cy="5984650"/>
          </a:xfrm>
        </p:spPr>
        <p:txBody>
          <a:bodyPr>
            <a:normAutofit fontScale="92500" lnSpcReduction="10000"/>
          </a:bodyPr>
          <a:lstStyle/>
          <a:p>
            <a:pPr>
              <a:buFont typeface="Georgia" panose="02040502050405020303" pitchFamily="18" charset="0"/>
              <a:buNone/>
            </a:pPr>
            <a:r>
              <a:rPr lang="ru-RU" altLang="ru-RU" sz="2200" b="1" dirty="0"/>
              <a:t>Пример. Распределение расходов на прямые и косвенные</a:t>
            </a:r>
            <a:endParaRPr lang="ru-RU" altLang="ru-RU" sz="2200" dirty="0"/>
          </a:p>
          <a:p>
            <a:pPr algn="just">
              <a:buFont typeface="Georgia" panose="02040502050405020303" pitchFamily="18" charset="0"/>
              <a:buNone/>
            </a:pPr>
            <a:r>
              <a:rPr lang="ru-RU" altLang="ru-RU" sz="1700" dirty="0"/>
              <a:t>Организация (общий режим налогообложения) выполняет ремонтные и отделочные работы в помещениях, используя свои материалы и оборудование. Доходы и расходы в целях налогообложения прибыли определяются по методу начисления. </a:t>
            </a:r>
          </a:p>
          <a:p>
            <a:pPr algn="just">
              <a:buFont typeface="Georgia" panose="02040502050405020303" pitchFamily="18" charset="0"/>
              <a:buNone/>
            </a:pPr>
            <a:r>
              <a:rPr lang="ru-RU" altLang="ru-RU" sz="1700" dirty="0"/>
              <a:t>Расходы, учитываемые в целях налогообложения прибыли, по итогам апреля 2020 года составили:</a:t>
            </a:r>
          </a:p>
          <a:p>
            <a:pPr algn="just">
              <a:buFont typeface="Georgia" panose="02040502050405020303" pitchFamily="18" charset="0"/>
              <a:buNone/>
            </a:pPr>
            <a:r>
              <a:rPr lang="ru-RU" altLang="ru-RU" sz="1700" dirty="0"/>
              <a:t>- Заработная плата мастеров, непосредственно выполняющих работы - 210 000 руб.; </a:t>
            </a:r>
          </a:p>
          <a:p>
            <a:pPr algn="just">
              <a:buFont typeface="Georgia" panose="02040502050405020303" pitchFamily="18" charset="0"/>
              <a:buNone/>
            </a:pPr>
            <a:r>
              <a:rPr lang="ru-RU" altLang="ru-RU" sz="1700" dirty="0"/>
              <a:t>- Заработная плата администрации - 300 000 руб.;</a:t>
            </a:r>
          </a:p>
          <a:p>
            <a:pPr algn="just">
              <a:buFont typeface="Georgia" panose="02040502050405020303" pitchFamily="18" charset="0"/>
              <a:buNone/>
            </a:pPr>
            <a:r>
              <a:rPr lang="ru-RU" altLang="ru-RU" sz="1700" dirty="0"/>
              <a:t>- Сумма начисленной амортизации основных средств, используемых при выполнении работ – 40 000 руб.;</a:t>
            </a:r>
          </a:p>
          <a:p>
            <a:pPr algn="just">
              <a:buFont typeface="Georgia" panose="02040502050405020303" pitchFamily="18" charset="0"/>
              <a:buNone/>
            </a:pPr>
            <a:r>
              <a:rPr lang="ru-RU" altLang="ru-RU" sz="1700" dirty="0"/>
              <a:t>- Сумма начисленной амортизации по прочим основным средствам - 90 000 руб.;</a:t>
            </a:r>
          </a:p>
          <a:p>
            <a:pPr algn="just">
              <a:buFont typeface="Georgia" panose="02040502050405020303" pitchFamily="18" charset="0"/>
              <a:buNone/>
            </a:pPr>
            <a:r>
              <a:rPr lang="ru-RU" altLang="ru-RU" sz="1700" dirty="0"/>
              <a:t>- Расходы на приобретение материалов, используемых при выполнении работ, - 190 000 руб.;                              </a:t>
            </a:r>
          </a:p>
          <a:p>
            <a:pPr algn="just">
              <a:buFont typeface="Georgia" panose="02040502050405020303" pitchFamily="18" charset="0"/>
              <a:buNone/>
            </a:pPr>
            <a:r>
              <a:rPr lang="ru-RU" altLang="ru-RU" sz="1700" dirty="0"/>
              <a:t>- Расходы на приобретение прочих материалов  - 25 000 руб.;                                                                                   </a:t>
            </a:r>
          </a:p>
          <a:p>
            <a:pPr algn="just">
              <a:buFont typeface="Georgia" panose="02040502050405020303" pitchFamily="18" charset="0"/>
              <a:buNone/>
            </a:pPr>
            <a:r>
              <a:rPr lang="ru-RU" altLang="ru-RU" sz="1700" dirty="0"/>
              <a:t>- Прочие расходы, связанные с производством и реализацией – 170 000 руб.;</a:t>
            </a:r>
          </a:p>
          <a:p>
            <a:pPr algn="just">
              <a:buFont typeface="Georgia" panose="02040502050405020303" pitchFamily="18" charset="0"/>
              <a:buNone/>
            </a:pPr>
            <a:r>
              <a:rPr lang="ru-RU" altLang="ru-RU" sz="1700" dirty="0"/>
              <a:t>- Внереализационные расходы – 30 000 руб.;</a:t>
            </a:r>
          </a:p>
          <a:p>
            <a:pPr algn="just">
              <a:buFont typeface="Georgia" panose="02040502050405020303" pitchFamily="18" charset="0"/>
              <a:buNone/>
            </a:pPr>
            <a:r>
              <a:rPr lang="ru-RU" altLang="ru-RU" sz="1700" dirty="0"/>
              <a:t>- Незавершенное производство по итогам марта составило 90 000 руб.;</a:t>
            </a:r>
          </a:p>
          <a:p>
            <a:pPr algn="just">
              <a:buFont typeface="Georgia" panose="02040502050405020303" pitchFamily="18" charset="0"/>
              <a:buNone/>
            </a:pPr>
            <a:r>
              <a:rPr lang="ru-RU" altLang="ru-RU" sz="1700" dirty="0"/>
              <a:t>- Количество заказов в апреле 2020 г. – 20, из них не было завершено на конец апреля- 4.</a:t>
            </a:r>
          </a:p>
          <a:p>
            <a:pPr algn="just">
              <a:buFont typeface="Georgia" panose="02040502050405020303" pitchFamily="18" charset="0"/>
              <a:buNone/>
            </a:pPr>
            <a:r>
              <a:rPr lang="ru-RU" altLang="ru-RU" sz="1700" dirty="0"/>
              <a:t>Организация признает расходы прямыми в соответствии с п.1 ст.318 НК РФ, и сумма прямых расходов распределяется на остатки НЗП пропорционально доле незавершенных заказов на выполнение работ в общем объеме выполняемых в течение месяца заказов.</a:t>
            </a:r>
          </a:p>
          <a:p>
            <a:pPr algn="just">
              <a:buFont typeface="Georgia" panose="02040502050405020303" pitchFamily="18" charset="0"/>
              <a:buNone/>
            </a:pPr>
            <a:r>
              <a:rPr lang="ru-RU" altLang="ru-RU" sz="1700" dirty="0"/>
              <a:t>  Определите сумму прямых,  косвенных расходов и общую сумму расходов, уменьшающих налоговую базу по налогу на прибыль в апреле 2020 г.</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Налогоплательщики</a:t>
            </a:r>
            <a:endParaRPr lang="ru-RU" sz="2800" dirty="0"/>
          </a:p>
        </p:txBody>
      </p:sp>
      <p:graphicFrame>
        <p:nvGraphicFramePr>
          <p:cNvPr id="4" name="Таблица 3"/>
          <p:cNvGraphicFramePr>
            <a:graphicFrameLocks noGrp="1"/>
          </p:cNvGraphicFramePr>
          <p:nvPr/>
        </p:nvGraphicFramePr>
        <p:xfrm>
          <a:off x="952464" y="1714488"/>
          <a:ext cx="9858446" cy="4023360"/>
        </p:xfrm>
        <a:graphic>
          <a:graphicData uri="http://schemas.openxmlformats.org/drawingml/2006/table">
            <a:tbl>
              <a:tblPr/>
              <a:tblGrid>
                <a:gridCol w="4929223"/>
                <a:gridCol w="4929223"/>
              </a:tblGrid>
              <a:tr h="713079">
                <a:tc>
                  <a:txBody>
                    <a:bodyPr/>
                    <a:lstStyle/>
                    <a:p>
                      <a:pPr algn="ctr">
                        <a:lnSpc>
                          <a:spcPct val="115000"/>
                        </a:lnSpc>
                        <a:spcAft>
                          <a:spcPts val="0"/>
                        </a:spcAft>
                      </a:pPr>
                      <a:r>
                        <a:rPr lang="ru-RU" sz="2000" dirty="0">
                          <a:solidFill>
                            <a:srgbClr val="025373"/>
                          </a:solidFill>
                          <a:latin typeface="Calibri"/>
                          <a:ea typeface="Calibri"/>
                          <a:cs typeface="Calibri"/>
                        </a:rPr>
                        <a:t>Налогоплательщики</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solidFill>
                            <a:srgbClr val="025373"/>
                          </a:solidFill>
                          <a:latin typeface="Calibri"/>
                          <a:ea typeface="Calibri"/>
                          <a:cs typeface="Calibri"/>
                        </a:rPr>
                        <a:t>Что такое прибыль для целей налогообложения</a:t>
                      </a:r>
                      <a:endParaRPr lang="ru-RU" sz="20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689">
                <a:tc>
                  <a:txBody>
                    <a:bodyPr/>
                    <a:lstStyle/>
                    <a:p>
                      <a:pPr>
                        <a:lnSpc>
                          <a:spcPct val="115000"/>
                        </a:lnSpc>
                        <a:spcAft>
                          <a:spcPts val="0"/>
                        </a:spcAft>
                      </a:pPr>
                      <a:r>
                        <a:rPr lang="ru-RU" sz="2000" dirty="0">
                          <a:solidFill>
                            <a:srgbClr val="025373"/>
                          </a:solidFill>
                          <a:latin typeface="Calibri"/>
                          <a:ea typeface="Calibri"/>
                          <a:cs typeface="Calibri"/>
                        </a:rPr>
                        <a:t>Российские организации</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solidFill>
                            <a:srgbClr val="025373"/>
                          </a:solidFill>
                          <a:latin typeface="Calibri"/>
                          <a:ea typeface="Calibri"/>
                          <a:cs typeface="Calibri"/>
                        </a:rPr>
                        <a:t>Доходы, уменьшенные на расходы (</a:t>
                      </a:r>
                      <a:r>
                        <a:rPr lang="ru-RU" sz="2000" u="none" strike="noStrike" dirty="0">
                          <a:solidFill>
                            <a:srgbClr val="025373"/>
                          </a:solidFill>
                          <a:latin typeface="Calibri"/>
                          <a:ea typeface="Calibri"/>
                          <a:cs typeface="Calibri"/>
                          <a:hlinkClick r:id="rId2"/>
                        </a:rPr>
                        <a:t>п. 1 ст. 247</a:t>
                      </a:r>
                      <a:r>
                        <a:rPr lang="ru-RU" sz="2000" dirty="0">
                          <a:solidFill>
                            <a:srgbClr val="025373"/>
                          </a:solidFill>
                          <a:latin typeface="Calibri"/>
                          <a:ea typeface="Calibri"/>
                          <a:cs typeface="Calibri"/>
                        </a:rPr>
                        <a:t> НК РФ)</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942">
                <a:tc>
                  <a:txBody>
                    <a:bodyPr/>
                    <a:lstStyle/>
                    <a:p>
                      <a:pPr>
                        <a:lnSpc>
                          <a:spcPct val="115000"/>
                        </a:lnSpc>
                        <a:spcAft>
                          <a:spcPts val="0"/>
                        </a:spcAft>
                      </a:pPr>
                      <a:r>
                        <a:rPr lang="ru-RU" sz="2000" dirty="0">
                          <a:solidFill>
                            <a:srgbClr val="025373"/>
                          </a:solidFill>
                          <a:latin typeface="Calibri"/>
                          <a:ea typeface="Calibri"/>
                          <a:cs typeface="Calibri"/>
                        </a:rPr>
                        <a:t>Иностранные организации, осуществляющие деятельность в РФ через постоянное представительство</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solidFill>
                            <a:srgbClr val="025373"/>
                          </a:solidFill>
                          <a:latin typeface="Calibri"/>
                          <a:ea typeface="Calibri"/>
                          <a:cs typeface="Calibri"/>
                        </a:rPr>
                        <a:t>Доходы представительства, уменьшенные на расходы представительства (</a:t>
                      </a:r>
                      <a:r>
                        <a:rPr lang="ru-RU" sz="2000" u="none" strike="noStrike" dirty="0">
                          <a:solidFill>
                            <a:srgbClr val="025373"/>
                          </a:solidFill>
                          <a:latin typeface="Calibri"/>
                          <a:ea typeface="Calibri"/>
                          <a:cs typeface="Calibri"/>
                          <a:hlinkClick r:id="rId3"/>
                        </a:rPr>
                        <a:t>п. 2 ст. 247</a:t>
                      </a:r>
                      <a:r>
                        <a:rPr lang="ru-RU" sz="2000" dirty="0">
                          <a:solidFill>
                            <a:srgbClr val="025373"/>
                          </a:solidFill>
                          <a:latin typeface="Calibri"/>
                          <a:ea typeface="Calibri"/>
                          <a:cs typeface="Calibri"/>
                        </a:rPr>
                        <a:t> НК РФ)</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942">
                <a:tc>
                  <a:txBody>
                    <a:bodyPr/>
                    <a:lstStyle/>
                    <a:p>
                      <a:pPr>
                        <a:lnSpc>
                          <a:spcPct val="115000"/>
                        </a:lnSpc>
                        <a:spcAft>
                          <a:spcPts val="0"/>
                        </a:spcAft>
                      </a:pPr>
                      <a:r>
                        <a:rPr lang="ru-RU" sz="2000">
                          <a:solidFill>
                            <a:srgbClr val="025373"/>
                          </a:solidFill>
                          <a:latin typeface="Calibri"/>
                          <a:ea typeface="Calibri"/>
                          <a:cs typeface="Calibri"/>
                        </a:rPr>
                        <a:t>Иные иностранные организации</a:t>
                      </a:r>
                      <a:endParaRPr lang="ru-RU" sz="20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solidFill>
                            <a:srgbClr val="025373"/>
                          </a:solidFill>
                          <a:latin typeface="Calibri"/>
                          <a:ea typeface="Calibri"/>
                          <a:cs typeface="Calibri"/>
                        </a:rPr>
                        <a:t>Доходы, полученные в РФ.</a:t>
                      </a:r>
                      <a:endParaRPr lang="ru-RU" sz="2000" dirty="0">
                        <a:solidFill>
                          <a:srgbClr val="025373"/>
                        </a:solidFill>
                        <a:latin typeface="Calibri"/>
                        <a:ea typeface="Calibri"/>
                        <a:cs typeface="Times New Roman"/>
                      </a:endParaRPr>
                    </a:p>
                    <a:p>
                      <a:pPr>
                        <a:lnSpc>
                          <a:spcPct val="115000"/>
                        </a:lnSpc>
                        <a:spcAft>
                          <a:spcPts val="0"/>
                        </a:spcAft>
                      </a:pPr>
                      <a:r>
                        <a:rPr lang="ru-RU" sz="2000" dirty="0">
                          <a:solidFill>
                            <a:srgbClr val="025373"/>
                          </a:solidFill>
                          <a:latin typeface="Calibri"/>
                          <a:ea typeface="Calibri"/>
                          <a:cs typeface="Calibri"/>
                        </a:rPr>
                        <a:t>Перечень таких доходов установлен </a:t>
                      </a:r>
                      <a:r>
                        <a:rPr lang="ru-RU" sz="2000" u="none" strike="noStrike" dirty="0">
                          <a:solidFill>
                            <a:srgbClr val="025373"/>
                          </a:solidFill>
                          <a:latin typeface="Calibri"/>
                          <a:ea typeface="Calibri"/>
                          <a:cs typeface="Calibri"/>
                          <a:hlinkClick r:id="rId4"/>
                        </a:rPr>
                        <a:t>ст. 309</a:t>
                      </a:r>
                      <a:r>
                        <a:rPr lang="ru-RU" sz="2000" dirty="0">
                          <a:solidFill>
                            <a:srgbClr val="025373"/>
                          </a:solidFill>
                          <a:latin typeface="Calibri"/>
                          <a:ea typeface="Calibri"/>
                          <a:cs typeface="Calibri"/>
                        </a:rPr>
                        <a:t> НК РФ (</a:t>
                      </a:r>
                      <a:r>
                        <a:rPr lang="ru-RU" sz="2000" u="none" strike="noStrike" dirty="0">
                          <a:solidFill>
                            <a:srgbClr val="025373"/>
                          </a:solidFill>
                          <a:latin typeface="Calibri"/>
                          <a:ea typeface="Calibri"/>
                          <a:cs typeface="Calibri"/>
                          <a:hlinkClick r:id="rId5"/>
                        </a:rPr>
                        <a:t>п. 3 ст. 247</a:t>
                      </a:r>
                      <a:r>
                        <a:rPr lang="ru-RU" sz="2000" dirty="0">
                          <a:solidFill>
                            <a:srgbClr val="025373"/>
                          </a:solidFill>
                          <a:latin typeface="Calibri"/>
                          <a:ea typeface="Calibri"/>
                          <a:cs typeface="Calibri"/>
                        </a:rPr>
                        <a:t> НК РФ)</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a:extLst>
              <a:ext uri="{FF2B5EF4-FFF2-40B4-BE49-F238E27FC236}">
                <a16:creationId xmlns="" xmlns:a16="http://schemas.microsoft.com/office/drawing/2014/main" id="{E48757A9-542B-4C3A-9FDB-75FB89CE98E3}"/>
              </a:ext>
            </a:extLst>
          </p:cNvPr>
          <p:cNvSpPr>
            <a:spLocks noGrp="1"/>
          </p:cNvSpPr>
          <p:nvPr>
            <p:ph type="body" sz="quarter" idx="14"/>
          </p:nvPr>
        </p:nvSpPr>
        <p:spPr>
          <a:xfrm>
            <a:off x="873918" y="639000"/>
            <a:ext cx="10444163" cy="5309300"/>
          </a:xfrm>
        </p:spPr>
        <p:txBody>
          <a:bodyPr>
            <a:noAutofit/>
          </a:bodyPr>
          <a:lstStyle/>
          <a:p>
            <a:pPr algn="just">
              <a:buFont typeface="Georgia" panose="02040502050405020303" pitchFamily="18" charset="0"/>
              <a:buNone/>
            </a:pPr>
            <a:r>
              <a:rPr lang="ru-RU" altLang="ru-RU" sz="2000" b="1" u="sng" dirty="0"/>
              <a:t>РЕШЕНИЕ</a:t>
            </a:r>
            <a:endParaRPr lang="ru-RU" altLang="ru-RU" sz="2000" dirty="0"/>
          </a:p>
          <a:p>
            <a:pPr algn="just">
              <a:buFont typeface="Georgia" panose="02040502050405020303" pitchFamily="18" charset="0"/>
              <a:buNone/>
            </a:pPr>
            <a:r>
              <a:rPr lang="ru-RU" altLang="ru-RU" sz="1800" b="1" u="sng" dirty="0"/>
              <a:t>Прямые расходы: </a:t>
            </a:r>
            <a:r>
              <a:rPr lang="ru-RU" altLang="ru-RU" sz="1800" b="1" dirty="0"/>
              <a:t>593 000 руб.</a:t>
            </a:r>
            <a:endParaRPr lang="ru-RU" altLang="ru-RU" sz="1800" dirty="0"/>
          </a:p>
          <a:p>
            <a:pPr algn="just">
              <a:buFont typeface="Georgia" panose="02040502050405020303" pitchFamily="18" charset="0"/>
              <a:buNone/>
            </a:pPr>
            <a:r>
              <a:rPr lang="ru-RU" altLang="ru-RU" sz="1800" dirty="0"/>
              <a:t>210 000 руб.+210 000 </a:t>
            </a:r>
            <a:r>
              <a:rPr lang="en-US" altLang="ru-RU" sz="1800" dirty="0"/>
              <a:t>x</a:t>
            </a:r>
            <a:r>
              <a:rPr lang="ru-RU" altLang="ru-RU" sz="1800" dirty="0"/>
              <a:t> 30% ( зарплата + взносы)</a:t>
            </a:r>
          </a:p>
          <a:p>
            <a:pPr algn="just">
              <a:buFont typeface="Georgia" panose="02040502050405020303" pitchFamily="18" charset="0"/>
              <a:buNone/>
            </a:pPr>
            <a:r>
              <a:rPr lang="ru-RU" altLang="ru-RU" sz="1800" dirty="0"/>
              <a:t>40 000 руб.(амортизация)</a:t>
            </a:r>
          </a:p>
          <a:p>
            <a:pPr algn="just">
              <a:buFont typeface="Georgia" panose="02040502050405020303" pitchFamily="18" charset="0"/>
              <a:buNone/>
            </a:pPr>
            <a:r>
              <a:rPr lang="ru-RU" altLang="ru-RU" sz="1800" dirty="0"/>
              <a:t>190 000 руб.(материалы)</a:t>
            </a:r>
          </a:p>
          <a:p>
            <a:pPr algn="just">
              <a:buFont typeface="Georgia" panose="02040502050405020303" pitchFamily="18" charset="0"/>
              <a:buNone/>
            </a:pPr>
            <a:r>
              <a:rPr lang="ru-RU" altLang="ru-RU" sz="1800" u="sng" dirty="0"/>
              <a:t>90 000 руб.(</a:t>
            </a:r>
            <a:r>
              <a:rPr lang="ru-RU" altLang="ru-RU" sz="1800" u="sng" dirty="0" err="1"/>
              <a:t>незавершенка</a:t>
            </a:r>
            <a:r>
              <a:rPr lang="ru-RU" altLang="ru-RU" sz="1800" u="sng" dirty="0"/>
              <a:t>) п.1.ст.319 НК РФ)</a:t>
            </a:r>
            <a:endParaRPr lang="ru-RU" altLang="ru-RU" sz="1800" dirty="0"/>
          </a:p>
          <a:p>
            <a:pPr algn="just">
              <a:buFont typeface="Georgia" panose="02040502050405020303" pitchFamily="18" charset="0"/>
              <a:buNone/>
            </a:pPr>
            <a:r>
              <a:rPr lang="ru-RU" altLang="ru-RU" sz="1800" b="1" dirty="0"/>
              <a:t>НЗП  118 600 руб.</a:t>
            </a:r>
            <a:r>
              <a:rPr lang="ru-RU" altLang="ru-RU" sz="1800" dirty="0"/>
              <a:t> (593 000 руб.</a:t>
            </a:r>
            <a:r>
              <a:rPr lang="en-US" altLang="ru-RU" sz="1800" dirty="0"/>
              <a:t>x</a:t>
            </a:r>
            <a:r>
              <a:rPr lang="ru-RU" altLang="ru-RU" sz="1800" dirty="0"/>
              <a:t>4/20) </a:t>
            </a:r>
          </a:p>
          <a:p>
            <a:pPr algn="just">
              <a:buFont typeface="Georgia" panose="02040502050405020303" pitchFamily="18" charset="0"/>
              <a:buNone/>
            </a:pPr>
            <a:r>
              <a:rPr lang="ru-RU" altLang="ru-RU" sz="1800" b="1" u="sng" dirty="0"/>
              <a:t>Косвенные: 675 000 руб.</a:t>
            </a:r>
            <a:endParaRPr lang="ru-RU" altLang="ru-RU" sz="1800" dirty="0"/>
          </a:p>
          <a:p>
            <a:pPr algn="just">
              <a:buFont typeface="Georgia" panose="02040502050405020303" pitchFamily="18" charset="0"/>
              <a:buNone/>
            </a:pPr>
            <a:r>
              <a:rPr lang="ru-RU" altLang="ru-RU" sz="1800" dirty="0"/>
              <a:t>300000 руб. + 300000 </a:t>
            </a:r>
            <a:r>
              <a:rPr lang="en-US" altLang="ru-RU" sz="1800" dirty="0"/>
              <a:t>x</a:t>
            </a:r>
            <a:r>
              <a:rPr lang="ru-RU" altLang="ru-RU" sz="1800" dirty="0"/>
              <a:t> 30% ( зарплата администрации + взносы)</a:t>
            </a:r>
          </a:p>
          <a:p>
            <a:pPr algn="just">
              <a:buFont typeface="Georgia" panose="02040502050405020303" pitchFamily="18" charset="0"/>
              <a:buNone/>
            </a:pPr>
            <a:r>
              <a:rPr lang="ru-RU" altLang="ru-RU" sz="1800" dirty="0"/>
              <a:t>90 000 руб.(амортизация прочая)</a:t>
            </a:r>
          </a:p>
          <a:p>
            <a:pPr algn="just">
              <a:buFont typeface="Georgia" panose="02040502050405020303" pitchFamily="18" charset="0"/>
              <a:buNone/>
            </a:pPr>
            <a:r>
              <a:rPr lang="ru-RU" altLang="ru-RU" sz="1800" dirty="0"/>
              <a:t>25 000 руб.( прочие материалы)</a:t>
            </a:r>
          </a:p>
          <a:p>
            <a:pPr algn="just">
              <a:buFont typeface="Georgia" panose="02040502050405020303" pitchFamily="18" charset="0"/>
              <a:buNone/>
            </a:pPr>
            <a:r>
              <a:rPr lang="ru-RU" altLang="ru-RU" sz="1800" dirty="0"/>
              <a:t>170 000 руб.(прочие расходы)</a:t>
            </a:r>
          </a:p>
          <a:p>
            <a:pPr algn="just">
              <a:buFont typeface="Georgia" panose="02040502050405020303" pitchFamily="18" charset="0"/>
              <a:buNone/>
            </a:pPr>
            <a:r>
              <a:rPr lang="ru-RU" altLang="ru-RU" sz="1800" b="1" u="sng" dirty="0"/>
              <a:t>Внереализационные расходы: 30 000 руб.</a:t>
            </a:r>
            <a:endParaRPr lang="ru-RU" altLang="ru-RU" sz="1800" dirty="0"/>
          </a:p>
          <a:p>
            <a:pPr algn="just">
              <a:buFont typeface="Georgia" panose="02040502050405020303" pitchFamily="18" charset="0"/>
              <a:buNone/>
            </a:pPr>
            <a:r>
              <a:rPr lang="ru-RU" altLang="ru-RU" sz="1800" b="1" u="sng" dirty="0"/>
              <a:t>Сумма прямых расходов, уменьшающая налоговую базу:  1 179 400 руб.</a:t>
            </a:r>
            <a:endParaRPr lang="ru-RU" altLang="ru-RU" sz="1800" dirty="0"/>
          </a:p>
          <a:p>
            <a:pPr algn="just">
              <a:buFont typeface="Georgia" panose="02040502050405020303" pitchFamily="18" charset="0"/>
              <a:buNone/>
            </a:pPr>
            <a:r>
              <a:rPr lang="ru-RU" altLang="ru-RU" sz="1800" b="1" u="sng" dirty="0"/>
              <a:t>593 000 руб. - 118 600 руб. +  675 000 руб. + 30 000 руб.</a:t>
            </a:r>
            <a:endParaRPr lang="ru-RU" altLang="ru-RU" sz="1800" dirty="0"/>
          </a:p>
          <a:p>
            <a:pPr algn="just">
              <a:buFont typeface="Georgia" panose="02040502050405020303" pitchFamily="18" charset="0"/>
              <a:buNone/>
            </a:pPr>
            <a:endParaRPr lang="ru-RU" altLang="ru-RU" sz="1800" dirty="0"/>
          </a:p>
          <a:p>
            <a:pPr algn="just"/>
            <a:endParaRPr lang="ru-RU" altLang="ru-RU" sz="1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Учет расходов, связанных с производством и реализацией. Метод начисления ст.272 НК РФ.</a:t>
            </a:r>
            <a:endParaRPr lang="ru-RU" sz="2800" dirty="0"/>
          </a:p>
        </p:txBody>
      </p:sp>
      <p:graphicFrame>
        <p:nvGraphicFramePr>
          <p:cNvPr id="5" name="Таблица 4"/>
          <p:cNvGraphicFramePr>
            <a:graphicFrameLocks noGrp="1"/>
          </p:cNvGraphicFramePr>
          <p:nvPr/>
        </p:nvGraphicFramePr>
        <p:xfrm>
          <a:off x="738150" y="2071678"/>
          <a:ext cx="10429950" cy="2912364"/>
        </p:xfrm>
        <a:graphic>
          <a:graphicData uri="http://schemas.openxmlformats.org/drawingml/2006/table">
            <a:tbl>
              <a:tblPr/>
              <a:tblGrid>
                <a:gridCol w="5214975"/>
                <a:gridCol w="5214975"/>
              </a:tblGrid>
              <a:tr h="0">
                <a:tc>
                  <a:txBody>
                    <a:bodyPr/>
                    <a:lstStyle/>
                    <a:p>
                      <a:pPr>
                        <a:lnSpc>
                          <a:spcPct val="115000"/>
                        </a:lnSpc>
                        <a:spcAft>
                          <a:spcPts val="0"/>
                        </a:spcAft>
                      </a:pPr>
                      <a:r>
                        <a:rPr lang="ru-RU" sz="1600" dirty="0">
                          <a:solidFill>
                            <a:srgbClr val="025373"/>
                          </a:solidFill>
                          <a:latin typeface="Calibri"/>
                          <a:ea typeface="Calibri"/>
                          <a:cs typeface="Calibri"/>
                        </a:rPr>
                        <a:t>Амортизационные отчисления (</a:t>
                      </a:r>
                      <a:r>
                        <a:rPr lang="ru-RU" sz="1600" u="none" strike="noStrike" dirty="0">
                          <a:solidFill>
                            <a:srgbClr val="025373"/>
                          </a:solidFill>
                          <a:latin typeface="Calibri"/>
                          <a:ea typeface="Calibri"/>
                          <a:cs typeface="Calibri"/>
                          <a:hlinkClick r:id="rId2"/>
                        </a:rPr>
                        <a:t>п. 3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Ежемесячно</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Если амортизационные отчисления по основным средствам, используемым в производстве, организация относит к прямым расходам (</a:t>
                      </a:r>
                      <a:r>
                        <a:rPr lang="ru-RU" sz="1600" u="none" strike="noStrike" dirty="0" err="1">
                          <a:solidFill>
                            <a:srgbClr val="025373"/>
                          </a:solidFill>
                          <a:latin typeface="Calibri"/>
                          <a:ea typeface="Calibri"/>
                          <a:cs typeface="Calibri"/>
                          <a:hlinkClick r:id="rId3"/>
                        </a:rPr>
                        <a:t>абз</a:t>
                      </a:r>
                      <a:r>
                        <a:rPr lang="ru-RU" sz="1600" u="none" strike="noStrike" dirty="0">
                          <a:solidFill>
                            <a:srgbClr val="025373"/>
                          </a:solidFill>
                          <a:latin typeface="Calibri"/>
                          <a:ea typeface="Calibri"/>
                          <a:cs typeface="Calibri"/>
                          <a:hlinkClick r:id="rId3"/>
                        </a:rPr>
                        <a:t>. 8 п. 1</a:t>
                      </a:r>
                      <a:r>
                        <a:rPr lang="ru-RU" sz="1600" dirty="0">
                          <a:solidFill>
                            <a:srgbClr val="025373"/>
                          </a:solidFill>
                          <a:latin typeface="Calibri"/>
                          <a:ea typeface="Calibri"/>
                          <a:cs typeface="Calibri"/>
                        </a:rPr>
                        <a:t>, </a:t>
                      </a:r>
                      <a:r>
                        <a:rPr lang="ru-RU" sz="1600" u="none" strike="noStrike" dirty="0" err="1">
                          <a:solidFill>
                            <a:srgbClr val="025373"/>
                          </a:solidFill>
                          <a:latin typeface="Calibri"/>
                          <a:ea typeface="Calibri"/>
                          <a:cs typeface="Calibri"/>
                          <a:hlinkClick r:id="rId4"/>
                        </a:rPr>
                        <a:t>абз</a:t>
                      </a:r>
                      <a:r>
                        <a:rPr lang="ru-RU" sz="1600" u="none" strike="noStrike" dirty="0">
                          <a:solidFill>
                            <a:srgbClr val="025373"/>
                          </a:solidFill>
                          <a:latin typeface="Calibri"/>
                          <a:ea typeface="Calibri"/>
                          <a:cs typeface="Calibri"/>
                          <a:hlinkClick r:id="rId4"/>
                        </a:rPr>
                        <a:t>. 2 п. 2 ст. 318</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По мере реализации продукции, работ, услуг</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Амортизационная премия (</a:t>
                      </a:r>
                      <a:r>
                        <a:rPr lang="ru-RU" sz="1600" u="none" strike="noStrike" dirty="0" err="1">
                          <a:solidFill>
                            <a:srgbClr val="025373"/>
                          </a:solidFill>
                          <a:latin typeface="Calibri"/>
                          <a:ea typeface="Calibri"/>
                          <a:cs typeface="Calibri"/>
                          <a:hlinkClick r:id="rId5"/>
                        </a:rPr>
                        <a:t>абз</a:t>
                      </a:r>
                      <a:r>
                        <a:rPr lang="ru-RU" sz="1600" u="none" strike="noStrike" dirty="0">
                          <a:solidFill>
                            <a:srgbClr val="025373"/>
                          </a:solidFill>
                          <a:latin typeface="Calibri"/>
                          <a:ea typeface="Calibri"/>
                          <a:cs typeface="Calibri"/>
                          <a:hlinkClick r:id="rId5"/>
                        </a:rPr>
                        <a:t>. 2 п. 3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Дата начала амортизации (дата изменения первоначальной стоимости) основных средств, в отношении которых были осуществлены капитальные вложения</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Учет расходов, связанных с производством и реализацией. Метод начисления ст.272 НК РФ.</a:t>
            </a:r>
            <a:endParaRPr lang="ru-RU" sz="2800" dirty="0"/>
          </a:p>
        </p:txBody>
      </p:sp>
      <p:graphicFrame>
        <p:nvGraphicFramePr>
          <p:cNvPr id="3" name="Таблица 2"/>
          <p:cNvGraphicFramePr>
            <a:graphicFrameLocks noGrp="1"/>
          </p:cNvGraphicFramePr>
          <p:nvPr/>
        </p:nvGraphicFramePr>
        <p:xfrm>
          <a:off x="738150" y="1714488"/>
          <a:ext cx="10644264" cy="3732276"/>
        </p:xfrm>
        <a:graphic>
          <a:graphicData uri="http://schemas.openxmlformats.org/drawingml/2006/table">
            <a:tbl>
              <a:tblPr/>
              <a:tblGrid>
                <a:gridCol w="5322132"/>
                <a:gridCol w="5322132"/>
              </a:tblGrid>
              <a:tr h="0">
                <a:tc>
                  <a:txBody>
                    <a:bodyPr/>
                    <a:lstStyle/>
                    <a:p>
                      <a:pPr>
                        <a:lnSpc>
                          <a:spcPct val="115000"/>
                        </a:lnSpc>
                        <a:spcAft>
                          <a:spcPts val="0"/>
                        </a:spcAft>
                      </a:pPr>
                      <a:r>
                        <a:rPr lang="ru-RU" sz="1600" dirty="0">
                          <a:solidFill>
                            <a:srgbClr val="025373"/>
                          </a:solidFill>
                          <a:latin typeface="Calibri"/>
                          <a:ea typeface="Calibri"/>
                          <a:cs typeface="Calibri"/>
                        </a:rPr>
                        <a:t>Расходы на оплату труда (</a:t>
                      </a:r>
                      <a:r>
                        <a:rPr lang="ru-RU" sz="1600" u="none" strike="noStrike" dirty="0">
                          <a:solidFill>
                            <a:srgbClr val="025373"/>
                          </a:solidFill>
                          <a:latin typeface="Calibri"/>
                          <a:ea typeface="Calibri"/>
                          <a:cs typeface="Calibri"/>
                          <a:hlinkClick r:id="rId2"/>
                        </a:rPr>
                        <a:t>п. 4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15000"/>
                        </a:lnSpc>
                        <a:spcAft>
                          <a:spcPts val="0"/>
                        </a:spcAft>
                      </a:pPr>
                      <a:r>
                        <a:rPr lang="ru-RU" sz="1600" dirty="0" smtClean="0">
                          <a:solidFill>
                            <a:srgbClr val="025373"/>
                          </a:solidFill>
                          <a:latin typeface="Calibri"/>
                          <a:ea typeface="Calibri"/>
                          <a:cs typeface="Calibri"/>
                        </a:rPr>
                        <a:t>Ежемесячно</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Если расходы на оплату труда работников, участвующих в процессе производства, организация относит к прямым расходам (</a:t>
                      </a:r>
                      <a:r>
                        <a:rPr lang="ru-RU" sz="1600" u="none" strike="noStrike" dirty="0" err="1">
                          <a:solidFill>
                            <a:srgbClr val="025373"/>
                          </a:solidFill>
                          <a:latin typeface="Calibri"/>
                          <a:ea typeface="Calibri"/>
                          <a:cs typeface="Calibri"/>
                          <a:hlinkClick r:id="rId3"/>
                        </a:rPr>
                        <a:t>абз</a:t>
                      </a:r>
                      <a:r>
                        <a:rPr lang="ru-RU" sz="1600" u="none" strike="noStrike" dirty="0">
                          <a:solidFill>
                            <a:srgbClr val="025373"/>
                          </a:solidFill>
                          <a:latin typeface="Calibri"/>
                          <a:ea typeface="Calibri"/>
                          <a:cs typeface="Calibri"/>
                          <a:hlinkClick r:id="rId3"/>
                        </a:rPr>
                        <a:t>. 7 п. 1</a:t>
                      </a:r>
                      <a:r>
                        <a:rPr lang="ru-RU" sz="1600" dirty="0">
                          <a:solidFill>
                            <a:srgbClr val="025373"/>
                          </a:solidFill>
                          <a:latin typeface="Calibri"/>
                          <a:ea typeface="Calibri"/>
                          <a:cs typeface="Calibri"/>
                        </a:rPr>
                        <a:t>, </a:t>
                      </a:r>
                      <a:r>
                        <a:rPr lang="ru-RU" sz="1600" u="none" strike="noStrike" dirty="0" err="1">
                          <a:solidFill>
                            <a:srgbClr val="025373"/>
                          </a:solidFill>
                          <a:latin typeface="Calibri"/>
                          <a:ea typeface="Calibri"/>
                          <a:cs typeface="Calibri"/>
                          <a:hlinkClick r:id="rId4"/>
                        </a:rPr>
                        <a:t>абз</a:t>
                      </a:r>
                      <a:r>
                        <a:rPr lang="ru-RU" sz="1600" u="none" strike="noStrike" dirty="0">
                          <a:solidFill>
                            <a:srgbClr val="025373"/>
                          </a:solidFill>
                          <a:latin typeface="Calibri"/>
                          <a:ea typeface="Calibri"/>
                          <a:cs typeface="Calibri"/>
                          <a:hlinkClick r:id="rId4"/>
                        </a:rPr>
                        <a:t>. 2 п. 2 ст. 318</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По мере реализации продукции, работ, услуг</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Расходы на ремонт основных средств (</a:t>
                      </a:r>
                      <a:r>
                        <a:rPr lang="ru-RU" sz="1600" u="none" strike="noStrike" dirty="0">
                          <a:solidFill>
                            <a:srgbClr val="025373"/>
                          </a:solidFill>
                          <a:latin typeface="Calibri"/>
                          <a:ea typeface="Calibri"/>
                          <a:cs typeface="Calibri"/>
                          <a:hlinkClick r:id="rId5"/>
                        </a:rPr>
                        <a:t>п. 5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В отчетном периоде, в котором они были осуществлены</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Расходы по обязательному и добровольному страхованию (негосударственному пенсионному обеспечению) (</a:t>
                      </a:r>
                      <a:r>
                        <a:rPr lang="ru-RU" sz="1600" u="none" strike="noStrike" dirty="0">
                          <a:solidFill>
                            <a:srgbClr val="025373"/>
                          </a:solidFill>
                          <a:latin typeface="Calibri"/>
                          <a:ea typeface="Calibri"/>
                          <a:cs typeface="Calibri"/>
                          <a:hlinkClick r:id="rId6"/>
                        </a:rPr>
                        <a:t>п. 6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В том отчетном (налоговом) периоде, в котором перечислены денежные средства на оплату страховых (пенсионных) взносов</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По договорам, заключенным на срок более одного отчетного периода, при оплате страхового взноса разовым платежом (в рассрочку)</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Равномерно в течение срока действия договора (периода, за который вносится платеж) </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Учет прочих и </a:t>
            </a:r>
            <a:r>
              <a:rPr lang="ru-RU" sz="2800" dirty="0" err="1" smtClean="0"/>
              <a:t>внереализационных</a:t>
            </a:r>
            <a:r>
              <a:rPr lang="ru-RU" sz="2800" dirty="0" smtClean="0"/>
              <a:t> расходов. Метод начисления ст.272 НК РФ.</a:t>
            </a:r>
            <a:endParaRPr lang="ru-RU" sz="2800" dirty="0"/>
          </a:p>
        </p:txBody>
      </p:sp>
      <p:graphicFrame>
        <p:nvGraphicFramePr>
          <p:cNvPr id="4" name="Таблица 3"/>
          <p:cNvGraphicFramePr>
            <a:graphicFrameLocks noGrp="1"/>
          </p:cNvGraphicFramePr>
          <p:nvPr/>
        </p:nvGraphicFramePr>
        <p:xfrm>
          <a:off x="380960" y="1571612"/>
          <a:ext cx="11144328" cy="5004816"/>
        </p:xfrm>
        <a:graphic>
          <a:graphicData uri="http://schemas.openxmlformats.org/drawingml/2006/table">
            <a:tbl>
              <a:tblPr/>
              <a:tblGrid>
                <a:gridCol w="5572164"/>
                <a:gridCol w="5572164"/>
              </a:tblGrid>
              <a:tr h="0">
                <a:tc>
                  <a:txBody>
                    <a:bodyPr/>
                    <a:lstStyle/>
                    <a:p>
                      <a:pPr algn="ctr">
                        <a:lnSpc>
                          <a:spcPct val="115000"/>
                        </a:lnSpc>
                        <a:spcAft>
                          <a:spcPts val="0"/>
                        </a:spcAft>
                      </a:pPr>
                      <a:r>
                        <a:rPr lang="ru-RU" sz="1600" dirty="0">
                          <a:solidFill>
                            <a:srgbClr val="025373"/>
                          </a:solidFill>
                          <a:latin typeface="Calibri"/>
                          <a:ea typeface="Calibri"/>
                          <a:cs typeface="Calibri"/>
                        </a:rPr>
                        <a:t>Вид расхода</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25373"/>
                          </a:solidFill>
                          <a:latin typeface="Calibri"/>
                          <a:ea typeface="Calibri"/>
                          <a:cs typeface="Calibri"/>
                        </a:rPr>
                        <a:t>Дата признания</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Расходы в виде сумм налогов (авансовых платежей по налогам), сборов и иных обязательных платежей (</a:t>
                      </a:r>
                      <a:r>
                        <a:rPr lang="ru-RU" sz="1600" u="none" strike="noStrike" dirty="0" err="1">
                          <a:solidFill>
                            <a:srgbClr val="025373"/>
                          </a:solidFill>
                          <a:latin typeface="Calibri"/>
                          <a:ea typeface="Calibri"/>
                          <a:cs typeface="Calibri"/>
                          <a:hlinkClick r:id="rId2"/>
                        </a:rPr>
                        <a:t>пп</a:t>
                      </a:r>
                      <a:r>
                        <a:rPr lang="ru-RU" sz="1600" u="none" strike="noStrike" dirty="0">
                          <a:solidFill>
                            <a:srgbClr val="025373"/>
                          </a:solidFill>
                          <a:latin typeface="Calibri"/>
                          <a:ea typeface="Calibri"/>
                          <a:cs typeface="Calibri"/>
                          <a:hlinkClick r:id="rId2"/>
                        </a:rPr>
                        <a:t>. 1 п. 7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Дата начисления налогов (сборов) </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Суммы отчислений в резервы (</a:t>
                      </a:r>
                      <a:r>
                        <a:rPr lang="ru-RU" sz="1600" u="none" strike="noStrike" dirty="0" err="1">
                          <a:solidFill>
                            <a:srgbClr val="025373"/>
                          </a:solidFill>
                          <a:latin typeface="Calibri"/>
                          <a:ea typeface="Calibri"/>
                          <a:cs typeface="Calibri"/>
                          <a:hlinkClick r:id="rId3"/>
                        </a:rPr>
                        <a:t>пп</a:t>
                      </a:r>
                      <a:r>
                        <a:rPr lang="ru-RU" sz="1600" u="none" strike="noStrike" dirty="0">
                          <a:solidFill>
                            <a:srgbClr val="025373"/>
                          </a:solidFill>
                          <a:latin typeface="Calibri"/>
                          <a:ea typeface="Calibri"/>
                          <a:cs typeface="Calibri"/>
                          <a:hlinkClick r:id="rId3"/>
                        </a:rPr>
                        <a:t>. 2 п. 7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Дата начисления суммы отчислений в резерв</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Расходы в виде (</a:t>
                      </a:r>
                      <a:r>
                        <a:rPr lang="ru-RU" sz="1600" u="none" strike="noStrike" dirty="0" err="1">
                          <a:solidFill>
                            <a:srgbClr val="025373"/>
                          </a:solidFill>
                          <a:latin typeface="Calibri"/>
                          <a:ea typeface="Calibri"/>
                          <a:cs typeface="Calibri"/>
                          <a:hlinkClick r:id="rId4"/>
                        </a:rPr>
                        <a:t>пп</a:t>
                      </a:r>
                      <a:r>
                        <a:rPr lang="ru-RU" sz="1600" u="none" strike="noStrike" dirty="0">
                          <a:solidFill>
                            <a:srgbClr val="025373"/>
                          </a:solidFill>
                          <a:latin typeface="Calibri"/>
                          <a:ea typeface="Calibri"/>
                          <a:cs typeface="Calibri"/>
                          <a:hlinkClick r:id="rId4"/>
                        </a:rPr>
                        <a:t>. 3 п. 7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сумм комиссионных сборов;</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оплаты сторонним организациям за выполненные ими работы (предоставленные услуги);</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арендных (лизинговых) платежей за арендуемое (принятое в лизинг) имущество;</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иных подобных расходов</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Одна из следующих дат:</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дата расчетов в соответствии с условиями заключенных договоров;</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дата предъявления документов, служащих основанием для произведения расчетов. Под этой датой, по мнению Минфина России, следует понимать дату составления указанных документов (</a:t>
                      </a:r>
                      <a:r>
                        <a:rPr lang="ru-RU" sz="1600" u="none" strike="noStrike" dirty="0">
                          <a:solidFill>
                            <a:srgbClr val="025373"/>
                          </a:solidFill>
                          <a:latin typeface="Calibri"/>
                          <a:ea typeface="Calibri"/>
                          <a:cs typeface="Calibri"/>
                          <a:hlinkClick r:id="rId5"/>
                        </a:rPr>
                        <a:t>Письмо</a:t>
                      </a:r>
                      <a:r>
                        <a:rPr lang="ru-RU" sz="1600" dirty="0">
                          <a:solidFill>
                            <a:srgbClr val="025373"/>
                          </a:solidFill>
                          <a:latin typeface="Calibri"/>
                          <a:ea typeface="Calibri"/>
                          <a:cs typeface="Calibri"/>
                        </a:rPr>
                        <a:t> от 03.11.2015 N 03-03-06/1/63478) В судебной практике встречается как такой же подход, так и позиция, согласно которой датой предъявления документов считается фактическая дата поступления документов налогоплательщику </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Учет прочих и </a:t>
            </a:r>
            <a:r>
              <a:rPr lang="ru-RU" sz="2800" dirty="0" err="1" smtClean="0"/>
              <a:t>внереализационных</a:t>
            </a:r>
            <a:r>
              <a:rPr lang="ru-RU" sz="2800" dirty="0" smtClean="0"/>
              <a:t> расходов. Метод начисления ст.272 НК РФ.</a:t>
            </a:r>
            <a:endParaRPr lang="ru-RU" sz="2800" dirty="0"/>
          </a:p>
        </p:txBody>
      </p:sp>
      <p:graphicFrame>
        <p:nvGraphicFramePr>
          <p:cNvPr id="3" name="Таблица 2"/>
          <p:cNvGraphicFramePr>
            <a:graphicFrameLocks noGrp="1"/>
          </p:cNvGraphicFramePr>
          <p:nvPr/>
        </p:nvGraphicFramePr>
        <p:xfrm>
          <a:off x="809585" y="1757171"/>
          <a:ext cx="10358512" cy="3904488"/>
        </p:xfrm>
        <a:graphic>
          <a:graphicData uri="http://schemas.openxmlformats.org/drawingml/2006/table">
            <a:tbl>
              <a:tblPr/>
              <a:tblGrid>
                <a:gridCol w="5179256"/>
                <a:gridCol w="5179256"/>
              </a:tblGrid>
              <a:tr h="0">
                <a:tc>
                  <a:txBody>
                    <a:bodyPr/>
                    <a:lstStyle/>
                    <a:p>
                      <a:pPr>
                        <a:lnSpc>
                          <a:spcPct val="115000"/>
                        </a:lnSpc>
                        <a:spcAft>
                          <a:spcPts val="0"/>
                        </a:spcAft>
                      </a:pPr>
                      <a:r>
                        <a:rPr lang="ru-RU" sz="1600" dirty="0">
                          <a:solidFill>
                            <a:srgbClr val="025373"/>
                          </a:solidFill>
                          <a:latin typeface="Calibri"/>
                          <a:ea typeface="Calibri"/>
                          <a:cs typeface="Calibri"/>
                        </a:rPr>
                        <a:t>Расходы в виде:</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выплаченных подъемных;</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компенсации за использование для служебных поездок личных легковых автомобилей и мотоциклов;</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процентов, начисляемых на сумму требований конкурсного кредитора в соответствии с Федеральным </a:t>
                      </a:r>
                      <a:r>
                        <a:rPr lang="ru-RU" sz="1600" u="none" strike="noStrike" dirty="0">
                          <a:solidFill>
                            <a:srgbClr val="025373"/>
                          </a:solidFill>
                          <a:latin typeface="Calibri"/>
                          <a:ea typeface="Calibri"/>
                          <a:cs typeface="Calibri"/>
                          <a:hlinkClick r:id="rId2"/>
                        </a:rPr>
                        <a:t>законом</a:t>
                      </a:r>
                      <a:r>
                        <a:rPr lang="ru-RU" sz="1600" dirty="0">
                          <a:solidFill>
                            <a:srgbClr val="025373"/>
                          </a:solidFill>
                          <a:latin typeface="Calibri"/>
                          <a:ea typeface="Calibri"/>
                          <a:cs typeface="Calibri"/>
                        </a:rPr>
                        <a:t> от 26.10.2002 N 127-ФЗ "О несостоятельности (банкротстве)" (</a:t>
                      </a:r>
                      <a:r>
                        <a:rPr lang="ru-RU" sz="1600" u="none" strike="noStrike" dirty="0" err="1">
                          <a:solidFill>
                            <a:srgbClr val="025373"/>
                          </a:solidFill>
                          <a:latin typeface="Calibri"/>
                          <a:ea typeface="Calibri"/>
                          <a:cs typeface="Calibri"/>
                          <a:hlinkClick r:id="rId3"/>
                        </a:rPr>
                        <a:t>пп</a:t>
                      </a:r>
                      <a:r>
                        <a:rPr lang="ru-RU" sz="1600" u="none" strike="noStrike" dirty="0">
                          <a:solidFill>
                            <a:srgbClr val="025373"/>
                          </a:solidFill>
                          <a:latin typeface="Calibri"/>
                          <a:ea typeface="Calibri"/>
                          <a:cs typeface="Calibri"/>
                          <a:hlinkClick r:id="rId3"/>
                        </a:rPr>
                        <a:t>. 4 п. 7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Дата перечисления денежных средств с расчетного счета (выплаты из кассы)</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Расходы:</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на командировки;</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на содержание служебного транспорта;</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представительские;</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иные подобные расходы (</a:t>
                      </a:r>
                      <a:r>
                        <a:rPr lang="ru-RU" sz="1600" u="none" strike="noStrike" dirty="0" err="1">
                          <a:solidFill>
                            <a:srgbClr val="025373"/>
                          </a:solidFill>
                          <a:latin typeface="Calibri"/>
                          <a:ea typeface="Calibri"/>
                          <a:cs typeface="Calibri"/>
                          <a:hlinkClick r:id="rId4"/>
                        </a:rPr>
                        <a:t>пп</a:t>
                      </a:r>
                      <a:r>
                        <a:rPr lang="ru-RU" sz="1600" u="none" strike="noStrike" dirty="0">
                          <a:solidFill>
                            <a:srgbClr val="025373"/>
                          </a:solidFill>
                          <a:latin typeface="Calibri"/>
                          <a:ea typeface="Calibri"/>
                          <a:cs typeface="Calibri"/>
                          <a:hlinkClick r:id="rId4"/>
                        </a:rPr>
                        <a:t>. 5 п. 7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Дата утверждения авансового отчета</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Учет прочих и </a:t>
            </a:r>
            <a:r>
              <a:rPr lang="ru-RU" sz="2800" dirty="0" err="1" smtClean="0"/>
              <a:t>внереализационных</a:t>
            </a:r>
            <a:r>
              <a:rPr lang="ru-RU" sz="2800" dirty="0" smtClean="0"/>
              <a:t> расходов. Метод начисления ст.272 НК РФ.</a:t>
            </a:r>
            <a:endParaRPr lang="ru-RU" sz="2800" dirty="0"/>
          </a:p>
        </p:txBody>
      </p:sp>
      <p:graphicFrame>
        <p:nvGraphicFramePr>
          <p:cNvPr id="3" name="Таблица 2"/>
          <p:cNvGraphicFramePr>
            <a:graphicFrameLocks noGrp="1"/>
          </p:cNvGraphicFramePr>
          <p:nvPr/>
        </p:nvGraphicFramePr>
        <p:xfrm>
          <a:off x="738147" y="1531238"/>
          <a:ext cx="10501388" cy="4443984"/>
        </p:xfrm>
        <a:graphic>
          <a:graphicData uri="http://schemas.openxmlformats.org/drawingml/2006/table">
            <a:tbl>
              <a:tblPr/>
              <a:tblGrid>
                <a:gridCol w="5250694"/>
                <a:gridCol w="5250694"/>
              </a:tblGrid>
              <a:tr h="0">
                <a:tc>
                  <a:txBody>
                    <a:bodyPr/>
                    <a:lstStyle/>
                    <a:p>
                      <a:pPr>
                        <a:lnSpc>
                          <a:spcPct val="115000"/>
                        </a:lnSpc>
                        <a:spcAft>
                          <a:spcPts val="0"/>
                        </a:spcAft>
                      </a:pPr>
                      <a:r>
                        <a:rPr lang="ru-RU" sz="1600" dirty="0">
                          <a:solidFill>
                            <a:srgbClr val="025373"/>
                          </a:solidFill>
                          <a:latin typeface="Calibri"/>
                          <a:ea typeface="Calibri"/>
                          <a:cs typeface="Calibri"/>
                        </a:rPr>
                        <a:t>Расходы, связанные с приобретением ценных бумаг, включая их стоимость (</a:t>
                      </a:r>
                      <a:r>
                        <a:rPr lang="ru-RU" sz="1600" u="none" strike="noStrike" dirty="0" err="1">
                          <a:solidFill>
                            <a:srgbClr val="025373"/>
                          </a:solidFill>
                          <a:latin typeface="Calibri"/>
                          <a:ea typeface="Calibri"/>
                          <a:cs typeface="Calibri"/>
                          <a:hlinkClick r:id="rId2"/>
                        </a:rPr>
                        <a:t>пп</a:t>
                      </a:r>
                      <a:r>
                        <a:rPr lang="ru-RU" sz="1600" u="none" strike="noStrike" dirty="0">
                          <a:solidFill>
                            <a:srgbClr val="025373"/>
                          </a:solidFill>
                          <a:latin typeface="Calibri"/>
                          <a:ea typeface="Calibri"/>
                          <a:cs typeface="Calibri"/>
                          <a:hlinkClick r:id="rId2"/>
                        </a:rPr>
                        <a:t>. 7 п. 7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Дата реализации или иного выбытия ценных бумаг (в том числе предусмотренного условиями выпуска частичного погашения номинальной стоимости ценной бумаги в период ее обращения), дата прекращения обязательств по их передаче зачетом встречных однородных требований </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Расходы, связанные с нарушением договорных или долговых обязательств, в виде:</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сумм штрафов, пеней и (или) иных санкций;</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сумм возмещения убытков (ущерба) (</a:t>
                      </a:r>
                      <a:r>
                        <a:rPr lang="ru-RU" sz="1600" u="none" strike="noStrike" dirty="0" err="1">
                          <a:solidFill>
                            <a:srgbClr val="025373"/>
                          </a:solidFill>
                          <a:latin typeface="Calibri"/>
                          <a:ea typeface="Calibri"/>
                          <a:cs typeface="Calibri"/>
                          <a:hlinkClick r:id="rId3"/>
                        </a:rPr>
                        <a:t>пп</a:t>
                      </a:r>
                      <a:r>
                        <a:rPr lang="ru-RU" sz="1600" u="none" strike="noStrike" dirty="0">
                          <a:solidFill>
                            <a:srgbClr val="025373"/>
                          </a:solidFill>
                          <a:latin typeface="Calibri"/>
                          <a:ea typeface="Calibri"/>
                          <a:cs typeface="Calibri"/>
                          <a:hlinkClick r:id="rId3"/>
                        </a:rPr>
                        <a:t>. 8 п. 7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Одна из следующих дат:</a:t>
                      </a:r>
                      <a:endParaRPr lang="ru-RU" sz="1600">
                        <a:solidFill>
                          <a:srgbClr val="025373"/>
                        </a:solidFill>
                        <a:latin typeface="Calibri"/>
                        <a:ea typeface="Calibri"/>
                        <a:cs typeface="Times New Roman"/>
                      </a:endParaRPr>
                    </a:p>
                    <a:p>
                      <a:pPr>
                        <a:lnSpc>
                          <a:spcPct val="115000"/>
                        </a:lnSpc>
                        <a:spcAft>
                          <a:spcPts val="0"/>
                        </a:spcAft>
                      </a:pPr>
                      <a:r>
                        <a:rPr lang="ru-RU" sz="1600">
                          <a:solidFill>
                            <a:srgbClr val="025373"/>
                          </a:solidFill>
                          <a:latin typeface="Calibri"/>
                          <a:ea typeface="Calibri"/>
                          <a:cs typeface="Calibri"/>
                        </a:rPr>
                        <a:t>- дата признания должником;</a:t>
                      </a:r>
                      <a:endParaRPr lang="ru-RU" sz="1600">
                        <a:solidFill>
                          <a:srgbClr val="025373"/>
                        </a:solidFill>
                        <a:latin typeface="Calibri"/>
                        <a:ea typeface="Calibri"/>
                        <a:cs typeface="Times New Roman"/>
                      </a:endParaRPr>
                    </a:p>
                    <a:p>
                      <a:pPr>
                        <a:lnSpc>
                          <a:spcPct val="115000"/>
                        </a:lnSpc>
                        <a:spcAft>
                          <a:spcPts val="0"/>
                        </a:spcAft>
                      </a:pPr>
                      <a:r>
                        <a:rPr lang="ru-RU" sz="1600">
                          <a:solidFill>
                            <a:srgbClr val="025373"/>
                          </a:solidFill>
                          <a:latin typeface="Calibri"/>
                          <a:ea typeface="Calibri"/>
                          <a:cs typeface="Calibri"/>
                        </a:rPr>
                        <a:t>- дата вступления в законную силу решения суда </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Расходы от продажи (покупки) иностранной валюты (</a:t>
                      </a:r>
                      <a:r>
                        <a:rPr lang="ru-RU" sz="1600" u="none" strike="noStrike" dirty="0" err="1">
                          <a:solidFill>
                            <a:srgbClr val="025373"/>
                          </a:solidFill>
                          <a:latin typeface="Calibri"/>
                          <a:ea typeface="Calibri"/>
                          <a:cs typeface="Calibri"/>
                          <a:hlinkClick r:id="rId4"/>
                        </a:rPr>
                        <a:t>пп</a:t>
                      </a:r>
                      <a:r>
                        <a:rPr lang="ru-RU" sz="1600" u="none" strike="noStrike" dirty="0">
                          <a:solidFill>
                            <a:srgbClr val="025373"/>
                          </a:solidFill>
                          <a:latin typeface="Calibri"/>
                          <a:ea typeface="Calibri"/>
                          <a:cs typeface="Calibri"/>
                          <a:hlinkClick r:id="rId4"/>
                        </a:rPr>
                        <a:t>. 9 п. 7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Дата перехода права собственности на иностранную валюту</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Расходы в виде стоимости приобретения долей, паев (</a:t>
                      </a:r>
                      <a:r>
                        <a:rPr lang="ru-RU" sz="1600" u="none" strike="noStrike" dirty="0" err="1">
                          <a:solidFill>
                            <a:srgbClr val="025373"/>
                          </a:solidFill>
                          <a:latin typeface="Calibri"/>
                          <a:ea typeface="Calibri"/>
                          <a:cs typeface="Calibri"/>
                          <a:hlinkClick r:id="rId5"/>
                        </a:rPr>
                        <a:t>пп</a:t>
                      </a:r>
                      <a:r>
                        <a:rPr lang="ru-RU" sz="1600" u="none" strike="noStrike" dirty="0">
                          <a:solidFill>
                            <a:srgbClr val="025373"/>
                          </a:solidFill>
                          <a:latin typeface="Calibri"/>
                          <a:ea typeface="Calibri"/>
                          <a:cs typeface="Calibri"/>
                          <a:hlinkClick r:id="rId5"/>
                        </a:rPr>
                        <a:t>. 10 п. 7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Дата реализации</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Учет прочих и </a:t>
            </a:r>
            <a:r>
              <a:rPr lang="ru-RU" sz="2800" dirty="0" err="1" smtClean="0"/>
              <a:t>внереализационных</a:t>
            </a:r>
            <a:r>
              <a:rPr lang="ru-RU" sz="2800" dirty="0" smtClean="0"/>
              <a:t> расходов. Метод начисления ст.272 НК РФ.</a:t>
            </a:r>
            <a:endParaRPr lang="ru-RU" sz="2800" dirty="0"/>
          </a:p>
        </p:txBody>
      </p:sp>
      <p:graphicFrame>
        <p:nvGraphicFramePr>
          <p:cNvPr id="5" name="Таблица 4"/>
          <p:cNvGraphicFramePr>
            <a:graphicFrameLocks noGrp="1"/>
          </p:cNvGraphicFramePr>
          <p:nvPr/>
        </p:nvGraphicFramePr>
        <p:xfrm>
          <a:off x="738150" y="1571612"/>
          <a:ext cx="10715700" cy="5004816"/>
        </p:xfrm>
        <a:graphic>
          <a:graphicData uri="http://schemas.openxmlformats.org/drawingml/2006/table">
            <a:tbl>
              <a:tblPr/>
              <a:tblGrid>
                <a:gridCol w="5357850"/>
                <a:gridCol w="5357850"/>
              </a:tblGrid>
              <a:tr h="0">
                <a:tc>
                  <a:txBody>
                    <a:bodyPr/>
                    <a:lstStyle/>
                    <a:p>
                      <a:pPr>
                        <a:lnSpc>
                          <a:spcPct val="115000"/>
                        </a:lnSpc>
                        <a:spcAft>
                          <a:spcPts val="0"/>
                        </a:spcAft>
                      </a:pPr>
                      <a:r>
                        <a:rPr lang="ru-RU" sz="1600" dirty="0">
                          <a:solidFill>
                            <a:srgbClr val="025373"/>
                          </a:solidFill>
                          <a:latin typeface="Calibri"/>
                          <a:ea typeface="Calibri"/>
                          <a:cs typeface="Calibri"/>
                        </a:rPr>
                        <a:t>Расходы по договорам займа или иным аналогичным договорам (включая долговые обязательства, оформленные ценными бумагами), срок действия которых приходится более чем на один отчетный (налоговый) период (</a:t>
                      </a:r>
                      <a:r>
                        <a:rPr lang="ru-RU" sz="1600" u="none" strike="noStrike" dirty="0">
                          <a:solidFill>
                            <a:srgbClr val="025373"/>
                          </a:solidFill>
                          <a:latin typeface="Calibri"/>
                          <a:ea typeface="Calibri"/>
                          <a:cs typeface="Calibri"/>
                          <a:hlinkClick r:id="rId2"/>
                        </a:rPr>
                        <a:t>п. 8 ст. 272</a:t>
                      </a:r>
                      <a:r>
                        <a:rPr lang="ru-RU" sz="1600" dirty="0">
                          <a:solidFill>
                            <a:srgbClr val="025373"/>
                          </a:solidFill>
                          <a:latin typeface="Calibri"/>
                          <a:ea typeface="Calibri"/>
                          <a:cs typeface="Calibri"/>
                        </a:rPr>
                        <a:t> НК РФ) </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Одна из следующих дат:</a:t>
                      </a:r>
                      <a:endParaRPr lang="ru-RU" sz="1600">
                        <a:solidFill>
                          <a:srgbClr val="025373"/>
                        </a:solidFill>
                        <a:latin typeface="Calibri"/>
                        <a:ea typeface="Calibri"/>
                        <a:cs typeface="Times New Roman"/>
                      </a:endParaRPr>
                    </a:p>
                    <a:p>
                      <a:pPr>
                        <a:lnSpc>
                          <a:spcPct val="115000"/>
                        </a:lnSpc>
                        <a:spcAft>
                          <a:spcPts val="0"/>
                        </a:spcAft>
                      </a:pPr>
                      <a:r>
                        <a:rPr lang="ru-RU" sz="1600">
                          <a:solidFill>
                            <a:srgbClr val="025373"/>
                          </a:solidFill>
                          <a:latin typeface="Calibri"/>
                          <a:ea typeface="Calibri"/>
                          <a:cs typeface="Calibri"/>
                        </a:rPr>
                        <a:t>- последнее число каждого месяца действия долгового обязательства;</a:t>
                      </a:r>
                      <a:endParaRPr lang="ru-RU" sz="1600">
                        <a:solidFill>
                          <a:srgbClr val="025373"/>
                        </a:solidFill>
                        <a:latin typeface="Calibri"/>
                        <a:ea typeface="Calibri"/>
                        <a:cs typeface="Times New Roman"/>
                      </a:endParaRPr>
                    </a:p>
                    <a:p>
                      <a:pPr>
                        <a:lnSpc>
                          <a:spcPct val="115000"/>
                        </a:lnSpc>
                        <a:spcAft>
                          <a:spcPts val="0"/>
                        </a:spcAft>
                      </a:pPr>
                      <a:r>
                        <a:rPr lang="ru-RU" sz="1600">
                          <a:solidFill>
                            <a:srgbClr val="025373"/>
                          </a:solidFill>
                          <a:latin typeface="Calibri"/>
                          <a:ea typeface="Calibri"/>
                          <a:cs typeface="Calibri"/>
                        </a:rPr>
                        <a:t>- дата прекращения действия договора (погашения долгового обязательства)</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Расходы по договорам займа или иным аналогичным договорам (включая долговые обязательства, оформленные ценными бумагами), исполнение обязательств по которым зависит от стоимости (или иного значения) базового актива с начислением в период действия договора фиксированной процентной ставки (</a:t>
                      </a:r>
                      <a:r>
                        <a:rPr lang="ru-RU" sz="1600" u="none" strike="noStrike" dirty="0">
                          <a:solidFill>
                            <a:srgbClr val="025373"/>
                          </a:solidFill>
                          <a:latin typeface="Calibri"/>
                          <a:ea typeface="Calibri"/>
                          <a:cs typeface="Calibri"/>
                          <a:hlinkClick r:id="rId3"/>
                        </a:rPr>
                        <a:t>п. 8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Расходы, начисленные исходя из фиксированной ставки, - на последнее число каждого месяца.</a:t>
                      </a:r>
                      <a:endParaRPr lang="ru-RU" sz="1600">
                        <a:solidFill>
                          <a:srgbClr val="025373"/>
                        </a:solidFill>
                        <a:latin typeface="Calibri"/>
                        <a:ea typeface="Calibri"/>
                        <a:cs typeface="Times New Roman"/>
                      </a:endParaRPr>
                    </a:p>
                    <a:p>
                      <a:pPr>
                        <a:lnSpc>
                          <a:spcPct val="115000"/>
                        </a:lnSpc>
                        <a:spcAft>
                          <a:spcPts val="0"/>
                        </a:spcAft>
                      </a:pPr>
                      <a:r>
                        <a:rPr lang="ru-RU" sz="1600">
                          <a:solidFill>
                            <a:srgbClr val="025373"/>
                          </a:solidFill>
                          <a:latin typeface="Calibri"/>
                          <a:ea typeface="Calibri"/>
                          <a:cs typeface="Calibri"/>
                        </a:rPr>
                        <a:t>Расходы, фактически понесенные исходя из сложившейся стоимости (или иного значения) базового актива, - на дату исполнения обязательства по договору</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dirty="0">
                          <a:solidFill>
                            <a:srgbClr val="025373"/>
                          </a:solidFill>
                          <a:latin typeface="Calibri"/>
                          <a:ea typeface="Calibri"/>
                          <a:cs typeface="Calibri"/>
                        </a:rPr>
                        <a:t>Расходы по приобретению переданного в лизинг имущества (</a:t>
                      </a:r>
                      <a:r>
                        <a:rPr lang="ru-RU" sz="1600" u="none" strike="noStrike" dirty="0">
                          <a:solidFill>
                            <a:srgbClr val="025373"/>
                          </a:solidFill>
                          <a:latin typeface="Calibri"/>
                          <a:ea typeface="Calibri"/>
                          <a:cs typeface="Calibri"/>
                          <a:hlinkClick r:id="rId4"/>
                        </a:rPr>
                        <a:t>п. 8.1 ст. 272</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В тех отчетных (налоговых) периодах, в которых в соответствии с условиями договора предусмотрены арендные (лизинговые) платежи</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ru-RU" sz="1600">
                          <a:solidFill>
                            <a:srgbClr val="025373"/>
                          </a:solidFill>
                          <a:latin typeface="Calibri"/>
                          <a:ea typeface="Calibri"/>
                          <a:cs typeface="Calibri"/>
                        </a:rPr>
                        <a:t>Расходы по уплате взносов на обязательное социальное страхование (</a:t>
                      </a:r>
                      <a:r>
                        <a:rPr lang="ru-RU" sz="1600" u="none" strike="noStrike">
                          <a:solidFill>
                            <a:srgbClr val="025373"/>
                          </a:solidFill>
                          <a:latin typeface="Calibri"/>
                          <a:ea typeface="Calibri"/>
                          <a:cs typeface="Calibri"/>
                          <a:hlinkClick r:id="rId5"/>
                        </a:rPr>
                        <a:t>пп. 1 п. 7 ст. 272</a:t>
                      </a:r>
                      <a:r>
                        <a:rPr lang="ru-RU" sz="1600">
                          <a:solidFill>
                            <a:srgbClr val="025373"/>
                          </a:solidFill>
                          <a:latin typeface="Calibri"/>
                          <a:ea typeface="Calibri"/>
                          <a:cs typeface="Calibri"/>
                        </a:rPr>
                        <a:t> НК РФ)</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На дату начисления взносов</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 xmlns:a16="http://schemas.microsoft.com/office/drawing/2014/main" id="{478E8407-ED9D-4C7A-8570-F80CB3EE9640}"/>
              </a:ext>
            </a:extLst>
          </p:cNvPr>
          <p:cNvSpPr>
            <a:spLocks noChangeArrowheads="1"/>
          </p:cNvSpPr>
          <p:nvPr/>
        </p:nvSpPr>
        <p:spPr bwMode="auto">
          <a:xfrm>
            <a:off x="741000" y="1536174"/>
            <a:ext cx="10485000" cy="3785652"/>
          </a:xfrm>
          <a:prstGeom prst="rect">
            <a:avLst/>
          </a:prstGeom>
          <a:noFill/>
          <a:ln w="9525">
            <a:noFill/>
            <a:miter lim="800000"/>
            <a:headEnd/>
            <a:tailEnd/>
          </a:ln>
          <a:effectLst/>
        </p:spPr>
        <p:txBody>
          <a:bodyPr wrap="square" anchor="ctr">
            <a:spAutoFit/>
          </a:bodyPr>
          <a:lstStyle/>
          <a:p>
            <a:pPr indent="342900" algn="just" eaLnBrk="0" fontAlgn="base" hangingPunct="0">
              <a:spcBef>
                <a:spcPct val="0"/>
              </a:spcBef>
              <a:spcAft>
                <a:spcPct val="0"/>
              </a:spcAft>
              <a:defRPr/>
            </a:pPr>
            <a:r>
              <a:rPr lang="ru-RU" sz="1600" dirty="0">
                <a:solidFill>
                  <a:srgbClr val="025373"/>
                </a:solidFill>
              </a:rPr>
              <a:t>Организация (общий режим налогообложения, метод начисления) формирует  резерв по сомнительным долгам. Отчетными периодами по налогу на прибыль для организации являются квартал, полугодие и 9 месяцев. При инвентаризации расчетов за </a:t>
            </a:r>
            <a:r>
              <a:rPr lang="en-US" sz="1600" dirty="0">
                <a:solidFill>
                  <a:srgbClr val="025373"/>
                </a:solidFill>
              </a:rPr>
              <a:t>I</a:t>
            </a:r>
            <a:r>
              <a:rPr lang="ru-RU" sz="1600" dirty="0">
                <a:solidFill>
                  <a:srgbClr val="025373"/>
                </a:solidFill>
              </a:rPr>
              <a:t> квартал 2020 г. выявлено сомнительных долгов:</a:t>
            </a:r>
          </a:p>
          <a:p>
            <a:pPr indent="342900" algn="just" eaLnBrk="0" fontAlgn="base" hangingPunct="0">
              <a:spcBef>
                <a:spcPct val="0"/>
              </a:spcBef>
              <a:spcAft>
                <a:spcPct val="0"/>
              </a:spcAft>
              <a:defRPr/>
            </a:pPr>
            <a:r>
              <a:rPr lang="ru-RU" sz="1600" dirty="0">
                <a:solidFill>
                  <a:srgbClr val="025373"/>
                </a:solidFill>
              </a:rPr>
              <a:t>- Со сроком возникновения свыше 90 дней – на сумму 230 000 руб.;</a:t>
            </a:r>
          </a:p>
          <a:p>
            <a:pPr indent="342900" algn="just" eaLnBrk="0" fontAlgn="base" hangingPunct="0">
              <a:spcBef>
                <a:spcPct val="0"/>
              </a:spcBef>
              <a:spcAft>
                <a:spcPct val="0"/>
              </a:spcAft>
              <a:defRPr/>
            </a:pPr>
            <a:r>
              <a:rPr lang="ru-RU" sz="1600" dirty="0">
                <a:solidFill>
                  <a:srgbClr val="025373"/>
                </a:solidFill>
              </a:rPr>
              <a:t>- Со сроком возникновения от 45 до 90 дней – на сумму 200 000 руб.;</a:t>
            </a:r>
          </a:p>
          <a:p>
            <a:pPr indent="342900" algn="just" eaLnBrk="0" fontAlgn="base" hangingPunct="0">
              <a:spcBef>
                <a:spcPct val="0"/>
              </a:spcBef>
              <a:spcAft>
                <a:spcPct val="0"/>
              </a:spcAft>
              <a:defRPr/>
            </a:pPr>
            <a:r>
              <a:rPr lang="ru-RU" sz="1600" dirty="0">
                <a:solidFill>
                  <a:srgbClr val="025373"/>
                </a:solidFill>
              </a:rPr>
              <a:t>- Со сроком возникновения до 45 дней – на сумму 120 000 руб.</a:t>
            </a:r>
          </a:p>
          <a:p>
            <a:pPr indent="342900" algn="just" eaLnBrk="0" fontAlgn="base" hangingPunct="0">
              <a:spcBef>
                <a:spcPct val="0"/>
              </a:spcBef>
              <a:spcAft>
                <a:spcPct val="0"/>
              </a:spcAft>
              <a:defRPr/>
            </a:pPr>
            <a:r>
              <a:rPr lang="ru-RU" sz="1600" dirty="0">
                <a:solidFill>
                  <a:srgbClr val="025373"/>
                </a:solidFill>
              </a:rPr>
              <a:t>Выручка от реализации за </a:t>
            </a:r>
            <a:r>
              <a:rPr lang="en-US" sz="1600" dirty="0">
                <a:solidFill>
                  <a:srgbClr val="025373"/>
                </a:solidFill>
              </a:rPr>
              <a:t>I</a:t>
            </a:r>
            <a:r>
              <a:rPr lang="ru-RU" sz="1600" dirty="0">
                <a:solidFill>
                  <a:srgbClr val="025373"/>
                </a:solidFill>
              </a:rPr>
              <a:t> квартал года составила 3 млн. руб.</a:t>
            </a:r>
          </a:p>
          <a:p>
            <a:pPr indent="342900" algn="just" eaLnBrk="0" fontAlgn="base" hangingPunct="0">
              <a:spcBef>
                <a:spcPct val="0"/>
              </a:spcBef>
              <a:spcAft>
                <a:spcPct val="0"/>
              </a:spcAft>
              <a:defRPr/>
            </a:pPr>
            <a:r>
              <a:rPr lang="ru-RU" sz="1600" dirty="0">
                <a:solidFill>
                  <a:srgbClr val="025373"/>
                </a:solidFill>
              </a:rPr>
              <a:t>В апреле 2020 г. за счет резерва был списан безнадежный долг – 40 000 руб. Выручка за полугодие – 4 млн. руб. По результатам инвентаризации по состоянию на 30 июня 2020 г. выявлено:</a:t>
            </a:r>
          </a:p>
          <a:p>
            <a:pPr indent="342900" algn="just" eaLnBrk="0" fontAlgn="base" hangingPunct="0">
              <a:spcBef>
                <a:spcPct val="0"/>
              </a:spcBef>
              <a:spcAft>
                <a:spcPct val="0"/>
              </a:spcAft>
              <a:defRPr/>
            </a:pPr>
            <a:r>
              <a:rPr lang="ru-RU" sz="1600" dirty="0">
                <a:solidFill>
                  <a:srgbClr val="025373"/>
                </a:solidFill>
              </a:rPr>
              <a:t>- Задолженность со сроком возникновения менее 45 дней отсутствует;</a:t>
            </a:r>
          </a:p>
          <a:p>
            <a:pPr indent="342900" algn="just" eaLnBrk="0" fontAlgn="base" hangingPunct="0">
              <a:spcBef>
                <a:spcPct val="0"/>
              </a:spcBef>
              <a:spcAft>
                <a:spcPct val="0"/>
              </a:spcAft>
              <a:defRPr/>
            </a:pPr>
            <a:r>
              <a:rPr lang="ru-RU" sz="1600" dirty="0">
                <a:solidFill>
                  <a:srgbClr val="025373"/>
                </a:solidFill>
              </a:rPr>
              <a:t>- Задолженность со сроком возникновения от 45 до 90 дней - 120 000 руб. </a:t>
            </a:r>
          </a:p>
          <a:p>
            <a:pPr indent="342900" algn="just" eaLnBrk="0" fontAlgn="base" hangingPunct="0">
              <a:spcBef>
                <a:spcPct val="0"/>
              </a:spcBef>
              <a:spcAft>
                <a:spcPct val="0"/>
              </a:spcAft>
              <a:defRPr/>
            </a:pPr>
            <a:r>
              <a:rPr lang="ru-RU" sz="1600" dirty="0">
                <a:solidFill>
                  <a:srgbClr val="025373"/>
                </a:solidFill>
              </a:rPr>
              <a:t>- Задолженность со сроком возникновения свыше 90 дней - 390 000 руб.</a:t>
            </a:r>
          </a:p>
          <a:p>
            <a:pPr indent="342900" algn="just" eaLnBrk="0" fontAlgn="base" hangingPunct="0">
              <a:spcBef>
                <a:spcPct val="0"/>
              </a:spcBef>
              <a:spcAft>
                <a:spcPct val="0"/>
              </a:spcAft>
              <a:defRPr/>
            </a:pPr>
            <a:endParaRPr lang="ru-RU" sz="1600" dirty="0">
              <a:solidFill>
                <a:srgbClr val="025373"/>
              </a:solidFill>
            </a:endParaRPr>
          </a:p>
          <a:p>
            <a:pPr indent="342900" algn="just" eaLnBrk="0" fontAlgn="base" hangingPunct="0">
              <a:spcBef>
                <a:spcPct val="0"/>
              </a:spcBef>
              <a:spcAft>
                <a:spcPct val="0"/>
              </a:spcAft>
              <a:defRPr/>
            </a:pPr>
            <a:r>
              <a:rPr lang="ru-RU" sz="1600" dirty="0">
                <a:solidFill>
                  <a:srgbClr val="025373"/>
                </a:solidFill>
              </a:rPr>
              <a:t>Какую сумму отчислений в резерв для целей налогообложения прибыли организация включит в состав </a:t>
            </a:r>
            <a:r>
              <a:rPr lang="ru-RU" sz="1600" dirty="0" err="1">
                <a:solidFill>
                  <a:srgbClr val="025373"/>
                </a:solidFill>
              </a:rPr>
              <a:t>внереализационных</a:t>
            </a:r>
            <a:r>
              <a:rPr lang="ru-RU" sz="1600" dirty="0">
                <a:solidFill>
                  <a:srgbClr val="025373"/>
                </a:solidFill>
              </a:rPr>
              <a:t> расходов 30 июня 2020 г.?</a:t>
            </a:r>
          </a:p>
        </p:txBody>
      </p:sp>
      <p:sp>
        <p:nvSpPr>
          <p:cNvPr id="8195" name="Прямоугольник 2">
            <a:extLst>
              <a:ext uri="{FF2B5EF4-FFF2-40B4-BE49-F238E27FC236}">
                <a16:creationId xmlns="" xmlns:a16="http://schemas.microsoft.com/office/drawing/2014/main" id="{6477AA65-3008-4A63-9C40-9935968AAEEF}"/>
              </a:ext>
            </a:extLst>
          </p:cNvPr>
          <p:cNvSpPr>
            <a:spLocks noChangeArrowheads="1"/>
          </p:cNvSpPr>
          <p:nvPr/>
        </p:nvSpPr>
        <p:spPr bwMode="auto">
          <a:xfrm>
            <a:off x="1236000" y="684000"/>
            <a:ext cx="77866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ru-RU" altLang="ru-RU" b="1" dirty="0">
                <a:solidFill>
                  <a:srgbClr val="025373"/>
                </a:solidFill>
                <a:latin typeface="+mn-lt"/>
              </a:rPr>
              <a:t>ПРИМЕР расчета резерва по сомнительным долгам</a:t>
            </a:r>
            <a:endParaRPr lang="ru-RU" altLang="ru-RU" dirty="0">
              <a:solidFill>
                <a:srgbClr val="025373"/>
              </a:solidFill>
              <a:latin typeface="+mn-l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 xmlns:a16="http://schemas.microsoft.com/office/drawing/2014/main" id="{5437D304-3621-480A-AA46-B932AA414B02}"/>
              </a:ext>
            </a:extLst>
          </p:cNvPr>
          <p:cNvSpPr>
            <a:spLocks noChangeArrowheads="1"/>
          </p:cNvSpPr>
          <p:nvPr/>
        </p:nvSpPr>
        <p:spPr bwMode="auto">
          <a:xfrm>
            <a:off x="718500" y="729000"/>
            <a:ext cx="10755000" cy="5078313"/>
          </a:xfrm>
          <a:prstGeom prst="rect">
            <a:avLst/>
          </a:prstGeom>
          <a:noFill/>
          <a:ln w="9525">
            <a:noFill/>
            <a:miter lim="800000"/>
            <a:headEnd/>
            <a:tailEnd/>
          </a:ln>
          <a:effectLst/>
        </p:spPr>
        <p:txBody>
          <a:bodyPr wrap="square" anchor="ctr">
            <a:spAutoFit/>
          </a:bodyPr>
          <a:lstStyle/>
          <a:p>
            <a:pPr indent="342900" algn="just" eaLnBrk="0" fontAlgn="base" hangingPunct="0">
              <a:spcBef>
                <a:spcPct val="0"/>
              </a:spcBef>
              <a:spcAft>
                <a:spcPct val="0"/>
              </a:spcAft>
              <a:defRPr/>
            </a:pPr>
            <a:r>
              <a:rPr lang="ru-RU" sz="2000" dirty="0">
                <a:solidFill>
                  <a:srgbClr val="025373"/>
                </a:solidFill>
              </a:rPr>
              <a:t>РЕШЕНИЕ:</a:t>
            </a:r>
          </a:p>
          <a:p>
            <a:pPr indent="342900" algn="just" eaLnBrk="0" fontAlgn="base" hangingPunct="0">
              <a:spcBef>
                <a:spcPct val="0"/>
              </a:spcBef>
              <a:spcAft>
                <a:spcPct val="0"/>
              </a:spcAft>
              <a:defRPr/>
            </a:pPr>
            <a:r>
              <a:rPr lang="ru-RU" dirty="0">
                <a:solidFill>
                  <a:srgbClr val="025373"/>
                </a:solidFill>
              </a:rPr>
              <a:t>Резерв за 1 кв.: 300 000 руб.</a:t>
            </a:r>
          </a:p>
          <a:p>
            <a:pPr indent="342900" algn="just" eaLnBrk="0" fontAlgn="base" hangingPunct="0">
              <a:spcBef>
                <a:spcPct val="0"/>
              </a:spcBef>
              <a:spcAft>
                <a:spcPct val="0"/>
              </a:spcAft>
              <a:defRPr/>
            </a:pPr>
            <a:r>
              <a:rPr lang="ru-RU" dirty="0">
                <a:solidFill>
                  <a:srgbClr val="025373"/>
                </a:solidFill>
              </a:rPr>
              <a:t>Лимит: 10% выручки о реализации ( п.4.ст.266 НК РФ)</a:t>
            </a:r>
          </a:p>
          <a:p>
            <a:pPr indent="342900" algn="just" eaLnBrk="0" fontAlgn="base" hangingPunct="0">
              <a:spcBef>
                <a:spcPct val="0"/>
              </a:spcBef>
              <a:spcAft>
                <a:spcPct val="0"/>
              </a:spcAft>
              <a:defRPr/>
            </a:pPr>
            <a:r>
              <a:rPr lang="ru-RU" dirty="0">
                <a:solidFill>
                  <a:srgbClr val="025373"/>
                </a:solidFill>
              </a:rPr>
              <a:t>300 000 руб. (3 000 000 </a:t>
            </a:r>
            <a:r>
              <a:rPr lang="en-US" dirty="0">
                <a:solidFill>
                  <a:srgbClr val="025373"/>
                </a:solidFill>
              </a:rPr>
              <a:t>x</a:t>
            </a:r>
            <a:r>
              <a:rPr lang="ru-RU" dirty="0">
                <a:solidFill>
                  <a:srgbClr val="025373"/>
                </a:solidFill>
              </a:rPr>
              <a:t> 10%)</a:t>
            </a:r>
          </a:p>
          <a:p>
            <a:pPr indent="342900" algn="just" eaLnBrk="0" fontAlgn="base" hangingPunct="0">
              <a:spcBef>
                <a:spcPct val="0"/>
              </a:spcBef>
              <a:spcAft>
                <a:spcPct val="0"/>
              </a:spcAft>
              <a:defRPr/>
            </a:pPr>
            <a:r>
              <a:rPr lang="ru-RU" dirty="0">
                <a:solidFill>
                  <a:srgbClr val="025373"/>
                </a:solidFill>
              </a:rPr>
              <a:t>Сомнительная задолженность, подлежащая включению в резерв : 330 000 руб.</a:t>
            </a:r>
          </a:p>
          <a:p>
            <a:pPr indent="342900" algn="just" eaLnBrk="0" fontAlgn="base" hangingPunct="0">
              <a:spcBef>
                <a:spcPct val="0"/>
              </a:spcBef>
              <a:spcAft>
                <a:spcPct val="0"/>
              </a:spcAft>
              <a:defRPr/>
            </a:pPr>
            <a:r>
              <a:rPr lang="ru-RU" dirty="0">
                <a:solidFill>
                  <a:srgbClr val="025373"/>
                </a:solidFill>
              </a:rPr>
              <a:t>230 000 руб. + 200 000 руб. </a:t>
            </a:r>
            <a:r>
              <a:rPr lang="en-US" dirty="0">
                <a:solidFill>
                  <a:srgbClr val="025373"/>
                </a:solidFill>
              </a:rPr>
              <a:t>x</a:t>
            </a:r>
            <a:r>
              <a:rPr lang="ru-RU" dirty="0">
                <a:solidFill>
                  <a:srgbClr val="025373"/>
                </a:solidFill>
              </a:rPr>
              <a:t> 50%</a:t>
            </a:r>
          </a:p>
          <a:p>
            <a:pPr indent="342900" algn="just" eaLnBrk="0" fontAlgn="base" hangingPunct="0">
              <a:spcBef>
                <a:spcPct val="0"/>
              </a:spcBef>
              <a:spcAft>
                <a:spcPct val="0"/>
              </a:spcAft>
              <a:defRPr/>
            </a:pPr>
            <a:r>
              <a:rPr lang="ru-RU" dirty="0">
                <a:solidFill>
                  <a:srgbClr val="025373"/>
                </a:solidFill>
              </a:rPr>
              <a:t>300 000 руб. &lt; 330</a:t>
            </a:r>
            <a:r>
              <a:rPr lang="en-US" dirty="0">
                <a:solidFill>
                  <a:srgbClr val="025373"/>
                </a:solidFill>
              </a:rPr>
              <a:t> </a:t>
            </a:r>
            <a:r>
              <a:rPr lang="ru-RU" dirty="0">
                <a:solidFill>
                  <a:srgbClr val="025373"/>
                </a:solidFill>
              </a:rPr>
              <a:t>000руб.</a:t>
            </a:r>
          </a:p>
          <a:p>
            <a:pPr indent="342900" algn="just" eaLnBrk="0" fontAlgn="base" hangingPunct="0">
              <a:spcBef>
                <a:spcPct val="0"/>
              </a:spcBef>
              <a:spcAft>
                <a:spcPct val="0"/>
              </a:spcAft>
              <a:defRPr/>
            </a:pPr>
            <a:r>
              <a:rPr lang="ru-RU" dirty="0">
                <a:solidFill>
                  <a:srgbClr val="025373"/>
                </a:solidFill>
              </a:rPr>
              <a:t>Резерв за полугодие:</a:t>
            </a:r>
          </a:p>
          <a:p>
            <a:pPr indent="342900" algn="just" eaLnBrk="0" fontAlgn="base" hangingPunct="0">
              <a:spcBef>
                <a:spcPct val="0"/>
              </a:spcBef>
              <a:spcAft>
                <a:spcPct val="0"/>
              </a:spcAft>
              <a:defRPr/>
            </a:pPr>
            <a:r>
              <a:rPr lang="ru-RU" dirty="0">
                <a:solidFill>
                  <a:srgbClr val="025373"/>
                </a:solidFill>
              </a:rPr>
              <a:t>Лимит: 10% выручки о реализации (п.4.ст.266 НК РФ)</a:t>
            </a:r>
          </a:p>
          <a:p>
            <a:pPr indent="342900" algn="just" eaLnBrk="0" fontAlgn="base" hangingPunct="0">
              <a:spcBef>
                <a:spcPct val="0"/>
              </a:spcBef>
              <a:spcAft>
                <a:spcPct val="0"/>
              </a:spcAft>
              <a:defRPr/>
            </a:pPr>
            <a:r>
              <a:rPr lang="ru-RU" dirty="0">
                <a:solidFill>
                  <a:srgbClr val="025373"/>
                </a:solidFill>
              </a:rPr>
              <a:t>400 000 руб. (4 000 000 </a:t>
            </a:r>
            <a:r>
              <a:rPr lang="en-US" dirty="0">
                <a:solidFill>
                  <a:srgbClr val="025373"/>
                </a:solidFill>
              </a:rPr>
              <a:t>x</a:t>
            </a:r>
            <a:r>
              <a:rPr lang="ru-RU" dirty="0">
                <a:solidFill>
                  <a:srgbClr val="025373"/>
                </a:solidFill>
              </a:rPr>
              <a:t> 10%)</a:t>
            </a:r>
          </a:p>
          <a:p>
            <a:pPr indent="342900" algn="just" eaLnBrk="0" fontAlgn="base" hangingPunct="0">
              <a:spcBef>
                <a:spcPct val="0"/>
              </a:spcBef>
              <a:spcAft>
                <a:spcPct val="0"/>
              </a:spcAft>
              <a:defRPr/>
            </a:pPr>
            <a:r>
              <a:rPr lang="ru-RU" dirty="0">
                <a:solidFill>
                  <a:srgbClr val="025373"/>
                </a:solidFill>
              </a:rPr>
              <a:t>Сомнительная задолженность, подлежащая включению в резерв: 450 000руб.</a:t>
            </a:r>
          </a:p>
          <a:p>
            <a:pPr indent="342900" algn="just" eaLnBrk="0" fontAlgn="base" hangingPunct="0">
              <a:spcBef>
                <a:spcPct val="0"/>
              </a:spcBef>
              <a:spcAft>
                <a:spcPct val="0"/>
              </a:spcAft>
              <a:defRPr/>
            </a:pPr>
            <a:r>
              <a:rPr lang="ru-RU" dirty="0">
                <a:solidFill>
                  <a:srgbClr val="025373"/>
                </a:solidFill>
              </a:rPr>
              <a:t>390 000 руб. + 120 000 руб.</a:t>
            </a:r>
            <a:r>
              <a:rPr lang="en-US" dirty="0">
                <a:solidFill>
                  <a:srgbClr val="025373"/>
                </a:solidFill>
              </a:rPr>
              <a:t>x</a:t>
            </a:r>
            <a:r>
              <a:rPr lang="ru-RU" dirty="0">
                <a:solidFill>
                  <a:srgbClr val="025373"/>
                </a:solidFill>
              </a:rPr>
              <a:t> 50%</a:t>
            </a:r>
          </a:p>
          <a:p>
            <a:pPr indent="342900" algn="just" eaLnBrk="0" fontAlgn="base" hangingPunct="0">
              <a:spcBef>
                <a:spcPct val="0"/>
              </a:spcBef>
              <a:spcAft>
                <a:spcPct val="0"/>
              </a:spcAft>
              <a:defRPr/>
            </a:pPr>
            <a:r>
              <a:rPr lang="ru-RU" dirty="0">
                <a:solidFill>
                  <a:srgbClr val="025373"/>
                </a:solidFill>
              </a:rPr>
              <a:t>400 000 руб. &lt; 450 000руб.</a:t>
            </a:r>
          </a:p>
          <a:p>
            <a:pPr indent="342900" algn="just" eaLnBrk="0" fontAlgn="base" hangingPunct="0">
              <a:spcBef>
                <a:spcPct val="0"/>
              </a:spcBef>
              <a:spcAft>
                <a:spcPct val="0"/>
              </a:spcAft>
              <a:defRPr/>
            </a:pPr>
            <a:r>
              <a:rPr lang="ru-RU" dirty="0">
                <a:solidFill>
                  <a:srgbClr val="025373"/>
                </a:solidFill>
              </a:rPr>
              <a:t>Резерв необходимо скорректировать на сумму неиспользованного резерва (п.5. ст.266НК РФ)</a:t>
            </a:r>
          </a:p>
          <a:p>
            <a:pPr indent="342900" algn="just" eaLnBrk="0" fontAlgn="base" hangingPunct="0">
              <a:spcBef>
                <a:spcPct val="0"/>
              </a:spcBef>
              <a:spcAft>
                <a:spcPct val="0"/>
              </a:spcAft>
              <a:defRPr/>
            </a:pPr>
            <a:r>
              <a:rPr lang="ru-RU" dirty="0">
                <a:solidFill>
                  <a:srgbClr val="025373"/>
                </a:solidFill>
              </a:rPr>
              <a:t>Остаток неиспользованного резерва: 260 000 руб.</a:t>
            </a:r>
          </a:p>
          <a:p>
            <a:pPr indent="342900" algn="just" eaLnBrk="0" fontAlgn="base" hangingPunct="0">
              <a:spcBef>
                <a:spcPct val="0"/>
              </a:spcBef>
              <a:spcAft>
                <a:spcPct val="0"/>
              </a:spcAft>
              <a:defRPr/>
            </a:pPr>
            <a:r>
              <a:rPr lang="ru-RU" dirty="0">
                <a:solidFill>
                  <a:srgbClr val="025373"/>
                </a:solidFill>
              </a:rPr>
              <a:t>300 000 руб. - 40 000 руб.</a:t>
            </a:r>
          </a:p>
          <a:p>
            <a:pPr indent="342900" algn="just" eaLnBrk="0" fontAlgn="base" hangingPunct="0">
              <a:spcBef>
                <a:spcPct val="0"/>
              </a:spcBef>
              <a:spcAft>
                <a:spcPct val="0"/>
              </a:spcAft>
              <a:defRPr/>
            </a:pPr>
            <a:r>
              <a:rPr lang="ru-RU" dirty="0">
                <a:solidFill>
                  <a:srgbClr val="025373"/>
                </a:solidFill>
              </a:rPr>
              <a:t>В расходы включается: 140 000руб. </a:t>
            </a:r>
          </a:p>
          <a:p>
            <a:pPr eaLnBrk="0" fontAlgn="base" hangingPunct="0">
              <a:spcBef>
                <a:spcPct val="0"/>
              </a:spcBef>
              <a:spcAft>
                <a:spcPct val="0"/>
              </a:spcAft>
              <a:defRPr/>
            </a:pPr>
            <a:r>
              <a:rPr lang="ru-RU" dirty="0">
                <a:solidFill>
                  <a:srgbClr val="025373"/>
                </a:solidFill>
                <a:ea typeface="Calibri" pitchFamily="34" charset="0"/>
                <a:cs typeface="Times New Roman" pitchFamily="18" charset="0"/>
              </a:rPr>
              <a:t>       (400 000 руб. – 260 000 руб.)</a:t>
            </a:r>
            <a:endParaRPr lang="ru-RU" sz="1600" dirty="0">
              <a:solidFill>
                <a:srgbClr val="025373"/>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 xmlns:a16="http://schemas.microsoft.com/office/drawing/2014/main" id="{7660EEA3-314C-474A-A9F2-0864BF0F89C5}"/>
              </a:ext>
            </a:extLst>
          </p:cNvPr>
          <p:cNvSpPr>
            <a:spLocks noChangeArrowheads="1"/>
          </p:cNvSpPr>
          <p:nvPr/>
        </p:nvSpPr>
        <p:spPr bwMode="auto">
          <a:xfrm>
            <a:off x="853500" y="1269000"/>
            <a:ext cx="10485000" cy="2339102"/>
          </a:xfrm>
          <a:prstGeom prst="rect">
            <a:avLst/>
          </a:prstGeom>
          <a:noFill/>
          <a:ln w="9525">
            <a:noFill/>
            <a:miter lim="800000"/>
            <a:headEnd/>
            <a:tailEnd/>
          </a:ln>
          <a:effectLst/>
        </p:spPr>
        <p:txBody>
          <a:bodyPr wrap="square" anchor="ctr">
            <a:spAutoFit/>
          </a:bodyPr>
          <a:lstStyle/>
          <a:p>
            <a:pPr indent="342900" algn="just" eaLnBrk="0" fontAlgn="base" hangingPunct="0">
              <a:spcBef>
                <a:spcPct val="0"/>
              </a:spcBef>
              <a:spcAft>
                <a:spcPct val="0"/>
              </a:spcAft>
              <a:defRPr/>
            </a:pPr>
            <a:r>
              <a:rPr lang="ru-RU" sz="2000" b="1" dirty="0">
                <a:solidFill>
                  <a:srgbClr val="025373"/>
                </a:solidFill>
              </a:rPr>
              <a:t>ПРИМЕР</a:t>
            </a:r>
          </a:p>
          <a:p>
            <a:pPr indent="342900" algn="just" eaLnBrk="0" fontAlgn="base" hangingPunct="0">
              <a:spcBef>
                <a:spcPct val="0"/>
              </a:spcBef>
              <a:spcAft>
                <a:spcPct val="0"/>
              </a:spcAft>
              <a:defRPr/>
            </a:pPr>
            <a:r>
              <a:rPr lang="ru-RU" b="1" dirty="0">
                <a:solidFill>
                  <a:srgbClr val="025373"/>
                </a:solidFill>
              </a:rPr>
              <a:t>расчета процентов по контролируемой задолженности</a:t>
            </a:r>
          </a:p>
          <a:p>
            <a:pPr indent="342900" algn="just" eaLnBrk="0" fontAlgn="base" hangingPunct="0">
              <a:spcBef>
                <a:spcPct val="0"/>
              </a:spcBef>
              <a:spcAft>
                <a:spcPct val="0"/>
              </a:spcAft>
              <a:defRPr/>
            </a:pPr>
            <a:r>
              <a:rPr lang="ru-RU" dirty="0">
                <a:solidFill>
                  <a:srgbClr val="025373"/>
                </a:solidFill>
              </a:rPr>
              <a:t>Ситуация</a:t>
            </a:r>
          </a:p>
          <a:p>
            <a:pPr indent="342900" algn="just" eaLnBrk="0" fontAlgn="base" hangingPunct="0">
              <a:spcBef>
                <a:spcPct val="0"/>
              </a:spcBef>
              <a:spcAft>
                <a:spcPct val="0"/>
              </a:spcAft>
              <a:defRPr/>
            </a:pPr>
            <a:r>
              <a:rPr lang="ru-RU" dirty="0">
                <a:solidFill>
                  <a:srgbClr val="025373"/>
                </a:solidFill>
              </a:rPr>
              <a:t>Предположим, что 1 февраля организация получила от иностранной организации заем в размере 600 000 руб. с ежемесячной выплатой процентов по ставке 17% годовых.</a:t>
            </a:r>
          </a:p>
          <a:p>
            <a:pPr indent="342900" algn="just" eaLnBrk="0" fontAlgn="base" hangingPunct="0">
              <a:spcBef>
                <a:spcPct val="0"/>
              </a:spcBef>
              <a:spcAft>
                <a:spcPct val="0"/>
              </a:spcAft>
              <a:defRPr/>
            </a:pPr>
            <a:r>
              <a:rPr lang="ru-RU" dirty="0">
                <a:solidFill>
                  <a:srgbClr val="025373"/>
                </a:solidFill>
              </a:rPr>
              <a:t>Доля прямого участия иностранной организации в уставном капитале организации составляет </a:t>
            </a:r>
            <a:r>
              <a:rPr lang="ru-RU" dirty="0" smtClean="0">
                <a:solidFill>
                  <a:srgbClr val="025373"/>
                </a:solidFill>
              </a:rPr>
              <a:t>26%.</a:t>
            </a:r>
            <a:endParaRPr lang="ru-RU" dirty="0">
              <a:solidFill>
                <a:srgbClr val="025373"/>
              </a:solidFill>
            </a:endParaRPr>
          </a:p>
          <a:p>
            <a:pPr indent="342900" algn="just" eaLnBrk="0" fontAlgn="base" hangingPunct="0">
              <a:spcBef>
                <a:spcPct val="0"/>
              </a:spcBef>
              <a:spcAft>
                <a:spcPct val="0"/>
              </a:spcAft>
              <a:defRPr/>
            </a:pPr>
            <a:r>
              <a:rPr lang="ru-RU" dirty="0">
                <a:solidFill>
                  <a:srgbClr val="025373"/>
                </a:solidFill>
              </a:rPr>
              <a:t>Необходимо определить, какую сумму процентов организация может включить в расходы по итогам I квартала, если величина ее собственного капитала по состоянию на 31 марта составляет 100 000 руб.</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Расчет налога на прибыль. Глава 25 Налогового кодекса РФ</a:t>
            </a:r>
            <a:endParaRPr lang="ru-RU" sz="2800" dirty="0"/>
          </a:p>
        </p:txBody>
      </p:sp>
      <p:sp>
        <p:nvSpPr>
          <p:cNvPr id="4" name="Прямоугольник 3"/>
          <p:cNvSpPr/>
          <p:nvPr/>
        </p:nvSpPr>
        <p:spPr>
          <a:xfrm>
            <a:off x="1095340" y="2786058"/>
            <a:ext cx="17859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Налог на прибыль</a:t>
            </a:r>
            <a:endParaRPr lang="ru-RU" dirty="0"/>
          </a:p>
        </p:txBody>
      </p:sp>
      <p:sp>
        <p:nvSpPr>
          <p:cNvPr id="7" name="Прямоугольник 6"/>
          <p:cNvSpPr/>
          <p:nvPr/>
        </p:nvSpPr>
        <p:spPr>
          <a:xfrm>
            <a:off x="6381752" y="2714620"/>
            <a:ext cx="164307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Расходы</a:t>
            </a:r>
            <a:endParaRPr lang="ru-RU" dirty="0"/>
          </a:p>
        </p:txBody>
      </p:sp>
      <p:sp>
        <p:nvSpPr>
          <p:cNvPr id="8" name="Прямоугольник 7"/>
          <p:cNvSpPr/>
          <p:nvPr/>
        </p:nvSpPr>
        <p:spPr>
          <a:xfrm>
            <a:off x="9024958" y="2571744"/>
            <a:ext cx="2143140"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Ставка</a:t>
            </a:r>
          </a:p>
          <a:p>
            <a:pPr algn="ctr"/>
            <a:r>
              <a:rPr lang="ru-RU" dirty="0" smtClean="0"/>
              <a:t>20% (3% и 17%) </a:t>
            </a:r>
            <a:endParaRPr lang="ru-RU" dirty="0"/>
          </a:p>
        </p:txBody>
      </p:sp>
      <p:sp>
        <p:nvSpPr>
          <p:cNvPr id="9" name="Прямоугольник 8"/>
          <p:cNvSpPr/>
          <p:nvPr/>
        </p:nvSpPr>
        <p:spPr>
          <a:xfrm>
            <a:off x="3809984" y="2714620"/>
            <a:ext cx="15716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Доходы </a:t>
            </a:r>
            <a:endParaRPr lang="ru-RU" dirty="0"/>
          </a:p>
        </p:txBody>
      </p:sp>
      <p:sp>
        <p:nvSpPr>
          <p:cNvPr id="11" name="Равно 10"/>
          <p:cNvSpPr/>
          <p:nvPr/>
        </p:nvSpPr>
        <p:spPr>
          <a:xfrm>
            <a:off x="3024166" y="3000372"/>
            <a:ext cx="500066" cy="50006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Минус 11"/>
          <p:cNvSpPr/>
          <p:nvPr/>
        </p:nvSpPr>
        <p:spPr>
          <a:xfrm>
            <a:off x="5524496" y="2928934"/>
            <a:ext cx="642942" cy="50006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множение 12"/>
          <p:cNvSpPr/>
          <p:nvPr/>
        </p:nvSpPr>
        <p:spPr>
          <a:xfrm>
            <a:off x="8239140" y="3000372"/>
            <a:ext cx="500066" cy="42862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Левая круглая скобка 13"/>
          <p:cNvSpPr/>
          <p:nvPr/>
        </p:nvSpPr>
        <p:spPr>
          <a:xfrm>
            <a:off x="3595670" y="2571744"/>
            <a:ext cx="142876" cy="121444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Правая круглая скобка 14"/>
          <p:cNvSpPr/>
          <p:nvPr/>
        </p:nvSpPr>
        <p:spPr>
          <a:xfrm>
            <a:off x="8024826" y="2571744"/>
            <a:ext cx="142876" cy="121444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равая фигурная скобка 15"/>
          <p:cNvSpPr/>
          <p:nvPr/>
        </p:nvSpPr>
        <p:spPr>
          <a:xfrm rot="5400000">
            <a:off x="5599506" y="1996667"/>
            <a:ext cx="635795" cy="42148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Прямоугольник 16"/>
          <p:cNvSpPr/>
          <p:nvPr/>
        </p:nvSpPr>
        <p:spPr>
          <a:xfrm>
            <a:off x="4452926" y="4500570"/>
            <a:ext cx="292895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Объект </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 xmlns:a16="http://schemas.microsoft.com/office/drawing/2014/main" id="{DE0F6B36-DF67-48AF-ABE9-63745ECB7495}"/>
              </a:ext>
            </a:extLst>
          </p:cNvPr>
          <p:cNvSpPr>
            <a:spLocks noChangeArrowheads="1"/>
          </p:cNvSpPr>
          <p:nvPr/>
        </p:nvSpPr>
        <p:spPr bwMode="auto">
          <a:xfrm>
            <a:off x="606000" y="1167110"/>
            <a:ext cx="10755000" cy="4278094"/>
          </a:xfrm>
          <a:prstGeom prst="rect">
            <a:avLst/>
          </a:prstGeom>
          <a:noFill/>
          <a:ln w="9525">
            <a:noFill/>
            <a:miter lim="800000"/>
            <a:headEnd/>
            <a:tailEnd/>
          </a:ln>
          <a:effectLst/>
        </p:spPr>
        <p:txBody>
          <a:bodyPr wrap="square" anchor="ctr">
            <a:spAutoFit/>
          </a:bodyPr>
          <a:lstStyle/>
          <a:p>
            <a:pPr indent="342900" algn="just" eaLnBrk="0" fontAlgn="base" hangingPunct="0">
              <a:spcBef>
                <a:spcPct val="0"/>
              </a:spcBef>
              <a:spcAft>
                <a:spcPct val="0"/>
              </a:spcAft>
              <a:defRPr/>
            </a:pPr>
            <a:r>
              <a:rPr lang="ru-RU" sz="2000" b="1" dirty="0">
                <a:solidFill>
                  <a:srgbClr val="025373"/>
                </a:solidFill>
              </a:rPr>
              <a:t>ПРИМЕР расчета процентов по контролируемой задолженности</a:t>
            </a:r>
          </a:p>
          <a:p>
            <a:pPr indent="342900" algn="just" eaLnBrk="0" fontAlgn="base" hangingPunct="0">
              <a:spcBef>
                <a:spcPct val="0"/>
              </a:spcBef>
              <a:spcAft>
                <a:spcPct val="0"/>
              </a:spcAft>
              <a:defRPr/>
            </a:pPr>
            <a:r>
              <a:rPr lang="ru-RU" b="1" dirty="0">
                <a:solidFill>
                  <a:srgbClr val="025373"/>
                </a:solidFill>
              </a:rPr>
              <a:t>Решение</a:t>
            </a:r>
          </a:p>
          <a:p>
            <a:pPr indent="342900" algn="just" eaLnBrk="0" fontAlgn="base" hangingPunct="0">
              <a:spcBef>
                <a:spcPct val="0"/>
              </a:spcBef>
              <a:spcAft>
                <a:spcPct val="0"/>
              </a:spcAft>
              <a:defRPr/>
            </a:pPr>
            <a:r>
              <a:rPr lang="ru-RU" dirty="0">
                <a:solidFill>
                  <a:srgbClr val="025373"/>
                </a:solidFill>
              </a:rPr>
              <a:t>1. Найдем коэффициент капитализации (КК) по состоянию на 31 марта:</a:t>
            </a:r>
          </a:p>
          <a:p>
            <a:pPr indent="342900" algn="just" eaLnBrk="0" fontAlgn="base" hangingPunct="0">
              <a:spcBef>
                <a:spcPct val="0"/>
              </a:spcBef>
              <a:spcAft>
                <a:spcPct val="0"/>
              </a:spcAft>
              <a:defRPr/>
            </a:pPr>
            <a:r>
              <a:rPr lang="ru-RU" dirty="0">
                <a:solidFill>
                  <a:srgbClr val="025373"/>
                </a:solidFill>
              </a:rPr>
              <a:t>КК = 600 000 руб. / (100 000 руб. </a:t>
            </a:r>
            <a:r>
              <a:rPr lang="ru-RU" dirty="0" err="1">
                <a:solidFill>
                  <a:srgbClr val="025373"/>
                </a:solidFill>
              </a:rPr>
              <a:t>x</a:t>
            </a:r>
            <a:r>
              <a:rPr lang="ru-RU" dirty="0">
                <a:solidFill>
                  <a:srgbClr val="025373"/>
                </a:solidFill>
              </a:rPr>
              <a:t> </a:t>
            </a:r>
            <a:r>
              <a:rPr lang="ru-RU" dirty="0" smtClean="0">
                <a:solidFill>
                  <a:srgbClr val="025373"/>
                </a:solidFill>
              </a:rPr>
              <a:t>26%) </a:t>
            </a:r>
            <a:r>
              <a:rPr lang="ru-RU" dirty="0">
                <a:solidFill>
                  <a:srgbClr val="025373"/>
                </a:solidFill>
              </a:rPr>
              <a:t>/ 3 = </a:t>
            </a:r>
            <a:r>
              <a:rPr lang="ru-RU" dirty="0" smtClean="0">
                <a:solidFill>
                  <a:srgbClr val="025373"/>
                </a:solidFill>
              </a:rPr>
              <a:t>8,667</a:t>
            </a:r>
            <a:endParaRPr lang="ru-RU" dirty="0">
              <a:solidFill>
                <a:srgbClr val="025373"/>
              </a:solidFill>
            </a:endParaRPr>
          </a:p>
          <a:p>
            <a:pPr indent="342900" algn="just" eaLnBrk="0" fontAlgn="base" hangingPunct="0">
              <a:spcBef>
                <a:spcPct val="0"/>
              </a:spcBef>
              <a:spcAft>
                <a:spcPct val="0"/>
              </a:spcAft>
              <a:defRPr/>
            </a:pPr>
            <a:r>
              <a:rPr lang="ru-RU" dirty="0">
                <a:solidFill>
                  <a:srgbClr val="025373"/>
                </a:solidFill>
              </a:rPr>
              <a:t>2. Рассчитаем сумму фактических процентов (ФП) за I квартал (период пользования займом с 1 февраля по 31 марта равен 59 календарным дням):</a:t>
            </a:r>
          </a:p>
          <a:p>
            <a:pPr indent="342900" algn="just" eaLnBrk="0" fontAlgn="base" hangingPunct="0">
              <a:spcBef>
                <a:spcPct val="0"/>
              </a:spcBef>
              <a:spcAft>
                <a:spcPct val="0"/>
              </a:spcAft>
              <a:defRPr/>
            </a:pPr>
            <a:r>
              <a:rPr lang="ru-RU" dirty="0">
                <a:solidFill>
                  <a:srgbClr val="025373"/>
                </a:solidFill>
              </a:rPr>
              <a:t>ФП = 600 000 руб. </a:t>
            </a:r>
            <a:r>
              <a:rPr lang="ru-RU" dirty="0" err="1">
                <a:solidFill>
                  <a:srgbClr val="025373"/>
                </a:solidFill>
              </a:rPr>
              <a:t>x</a:t>
            </a:r>
            <a:r>
              <a:rPr lang="ru-RU" dirty="0">
                <a:solidFill>
                  <a:srgbClr val="025373"/>
                </a:solidFill>
              </a:rPr>
              <a:t> 17% / 366 </a:t>
            </a:r>
            <a:r>
              <a:rPr lang="ru-RU" dirty="0" err="1">
                <a:solidFill>
                  <a:srgbClr val="025373"/>
                </a:solidFill>
              </a:rPr>
              <a:t>дн</a:t>
            </a:r>
            <a:r>
              <a:rPr lang="ru-RU" dirty="0">
                <a:solidFill>
                  <a:srgbClr val="025373"/>
                </a:solidFill>
              </a:rPr>
              <a:t>. </a:t>
            </a:r>
            <a:r>
              <a:rPr lang="ru-RU" dirty="0" err="1">
                <a:solidFill>
                  <a:srgbClr val="025373"/>
                </a:solidFill>
              </a:rPr>
              <a:t>x</a:t>
            </a:r>
            <a:r>
              <a:rPr lang="ru-RU" dirty="0">
                <a:solidFill>
                  <a:srgbClr val="025373"/>
                </a:solidFill>
              </a:rPr>
              <a:t> 59 </a:t>
            </a:r>
            <a:r>
              <a:rPr lang="ru-RU" dirty="0" err="1">
                <a:solidFill>
                  <a:srgbClr val="025373"/>
                </a:solidFill>
              </a:rPr>
              <a:t>дн</a:t>
            </a:r>
            <a:r>
              <a:rPr lang="ru-RU" dirty="0">
                <a:solidFill>
                  <a:srgbClr val="025373"/>
                </a:solidFill>
              </a:rPr>
              <a:t>. = 16 442,6 руб.</a:t>
            </a:r>
          </a:p>
          <a:p>
            <a:pPr indent="342900" algn="just" eaLnBrk="0" fontAlgn="base" hangingPunct="0">
              <a:spcBef>
                <a:spcPct val="0"/>
              </a:spcBef>
              <a:spcAft>
                <a:spcPct val="0"/>
              </a:spcAft>
              <a:defRPr/>
            </a:pPr>
            <a:r>
              <a:rPr lang="ru-RU" dirty="0">
                <a:solidFill>
                  <a:srgbClr val="025373"/>
                </a:solidFill>
              </a:rPr>
              <a:t>3. Определим предельную сумму процентов (ПП), которую можно включить в расходы:</a:t>
            </a:r>
          </a:p>
          <a:p>
            <a:pPr indent="342900" algn="just" eaLnBrk="0" fontAlgn="base" hangingPunct="0">
              <a:spcBef>
                <a:spcPct val="0"/>
              </a:spcBef>
              <a:spcAft>
                <a:spcPct val="0"/>
              </a:spcAft>
              <a:defRPr/>
            </a:pPr>
            <a:r>
              <a:rPr lang="ru-RU" dirty="0">
                <a:solidFill>
                  <a:srgbClr val="025373"/>
                </a:solidFill>
              </a:rPr>
              <a:t>ПП = 16 442,6 руб. / </a:t>
            </a:r>
            <a:r>
              <a:rPr lang="ru-RU" dirty="0" smtClean="0">
                <a:solidFill>
                  <a:srgbClr val="025373"/>
                </a:solidFill>
              </a:rPr>
              <a:t>8,667 </a:t>
            </a:r>
            <a:r>
              <a:rPr lang="ru-RU" dirty="0">
                <a:solidFill>
                  <a:srgbClr val="025373"/>
                </a:solidFill>
              </a:rPr>
              <a:t>= </a:t>
            </a:r>
            <a:r>
              <a:rPr lang="ru-RU" dirty="0" smtClean="0">
                <a:solidFill>
                  <a:srgbClr val="025373"/>
                </a:solidFill>
              </a:rPr>
              <a:t>1897,15 </a:t>
            </a:r>
            <a:r>
              <a:rPr lang="ru-RU" dirty="0">
                <a:solidFill>
                  <a:srgbClr val="025373"/>
                </a:solidFill>
              </a:rPr>
              <a:t>руб.</a:t>
            </a:r>
          </a:p>
          <a:p>
            <a:pPr indent="342900" algn="just" eaLnBrk="0" fontAlgn="base" hangingPunct="0">
              <a:spcBef>
                <a:spcPct val="0"/>
              </a:spcBef>
              <a:spcAft>
                <a:spcPct val="0"/>
              </a:spcAft>
              <a:defRPr/>
            </a:pPr>
            <a:r>
              <a:rPr lang="ru-RU" dirty="0">
                <a:solidFill>
                  <a:srgbClr val="025373"/>
                </a:solidFill>
              </a:rPr>
              <a:t>4. Сравним сумму фактически начисленных процентов (ФП) и предельную сумму процентов (ПП):</a:t>
            </a:r>
          </a:p>
          <a:p>
            <a:pPr indent="342900" algn="just" eaLnBrk="0" fontAlgn="base" hangingPunct="0">
              <a:spcBef>
                <a:spcPct val="0"/>
              </a:spcBef>
              <a:spcAft>
                <a:spcPct val="0"/>
              </a:spcAft>
              <a:defRPr/>
            </a:pPr>
            <a:r>
              <a:rPr lang="ru-RU" dirty="0">
                <a:solidFill>
                  <a:srgbClr val="025373"/>
                </a:solidFill>
              </a:rPr>
              <a:t>16 442,6 </a:t>
            </a:r>
            <a:r>
              <a:rPr lang="ru-RU" dirty="0" smtClean="0">
                <a:solidFill>
                  <a:srgbClr val="025373"/>
                </a:solidFill>
              </a:rPr>
              <a:t>руб.</a:t>
            </a:r>
            <a:r>
              <a:rPr lang="en-US" dirty="0" smtClean="0">
                <a:solidFill>
                  <a:srgbClr val="025373"/>
                </a:solidFill>
              </a:rPr>
              <a:t>&gt;</a:t>
            </a:r>
            <a:r>
              <a:rPr lang="ru-RU" dirty="0" smtClean="0">
                <a:solidFill>
                  <a:srgbClr val="025373"/>
                </a:solidFill>
              </a:rPr>
              <a:t> </a:t>
            </a:r>
            <a:r>
              <a:rPr lang="ru-RU" dirty="0" smtClean="0">
                <a:solidFill>
                  <a:srgbClr val="025373"/>
                </a:solidFill>
              </a:rPr>
              <a:t>1897,15 </a:t>
            </a:r>
            <a:r>
              <a:rPr lang="ru-RU" dirty="0">
                <a:solidFill>
                  <a:srgbClr val="025373"/>
                </a:solidFill>
              </a:rPr>
              <a:t>руб.</a:t>
            </a:r>
          </a:p>
          <a:p>
            <a:pPr indent="342900" algn="just" eaLnBrk="0" fontAlgn="base" hangingPunct="0">
              <a:spcBef>
                <a:spcPct val="0"/>
              </a:spcBef>
              <a:spcAft>
                <a:spcPct val="0"/>
              </a:spcAft>
              <a:defRPr/>
            </a:pPr>
            <a:r>
              <a:rPr lang="ru-RU" dirty="0">
                <a:solidFill>
                  <a:srgbClr val="025373"/>
                </a:solidFill>
              </a:rPr>
              <a:t>Таким образом, в расходы организация может включить только </a:t>
            </a:r>
            <a:r>
              <a:rPr lang="ru-RU" dirty="0" smtClean="0">
                <a:solidFill>
                  <a:srgbClr val="025373"/>
                </a:solidFill>
              </a:rPr>
              <a:t>1973,90 </a:t>
            </a:r>
            <a:r>
              <a:rPr lang="ru-RU" dirty="0">
                <a:solidFill>
                  <a:srgbClr val="025373"/>
                </a:solidFill>
              </a:rPr>
              <a:t>руб. Положительная разница в размере 14 </a:t>
            </a:r>
            <a:r>
              <a:rPr lang="ru-RU" dirty="0" smtClean="0">
                <a:solidFill>
                  <a:srgbClr val="025373"/>
                </a:solidFill>
              </a:rPr>
              <a:t>545,45 </a:t>
            </a:r>
            <a:r>
              <a:rPr lang="ru-RU" dirty="0">
                <a:solidFill>
                  <a:srgbClr val="025373"/>
                </a:solidFill>
              </a:rPr>
              <a:t>руб. (16 442,6 руб. - </a:t>
            </a:r>
            <a:r>
              <a:rPr lang="ru-RU" dirty="0" smtClean="0">
                <a:solidFill>
                  <a:srgbClr val="025373"/>
                </a:solidFill>
              </a:rPr>
              <a:t>1897,15 </a:t>
            </a:r>
            <a:r>
              <a:rPr lang="ru-RU" dirty="0">
                <a:solidFill>
                  <a:srgbClr val="025373"/>
                </a:solidFill>
              </a:rPr>
              <a:t>руб.) признается дивидендом иностранной организации, с которого российская организация должна исчислить и уплатить в бюджет налог на прибыль по ставке 15% (</a:t>
            </a:r>
            <a:r>
              <a:rPr lang="ru-RU" dirty="0">
                <a:solidFill>
                  <a:srgbClr val="025373"/>
                </a:solidFill>
                <a:hlinkClick r:id="rId2">
                  <a:extLst>
                    <a:ext uri="{A12FA001-AC4F-418D-AE19-62706E023703}">
                      <ahyp:hlinkClr xmlns="" xmlns:ahyp="http://schemas.microsoft.com/office/drawing/2018/hyperlinkcolor" val="tx"/>
                    </a:ext>
                  </a:extLst>
                </a:hlinkClick>
              </a:rPr>
              <a:t>п. 6 ст. 275</a:t>
            </a:r>
            <a:r>
              <a:rPr lang="ru-RU" dirty="0">
                <a:solidFill>
                  <a:srgbClr val="025373"/>
                </a:solidFill>
              </a:rPr>
              <a:t>, </a:t>
            </a:r>
            <a:r>
              <a:rPr lang="ru-RU" dirty="0" err="1">
                <a:solidFill>
                  <a:srgbClr val="025373"/>
                </a:solidFill>
                <a:hlinkClick r:id="rId3">
                  <a:extLst>
                    <a:ext uri="{A12FA001-AC4F-418D-AE19-62706E023703}">
                      <ahyp:hlinkClr xmlns="" xmlns:ahyp="http://schemas.microsoft.com/office/drawing/2018/hyperlinkcolor" val="tx"/>
                    </a:ext>
                  </a:extLst>
                </a:hlinkClick>
              </a:rPr>
              <a:t>пп</a:t>
            </a:r>
            <a:r>
              <a:rPr lang="ru-RU" dirty="0">
                <a:solidFill>
                  <a:srgbClr val="025373"/>
                </a:solidFill>
                <a:hlinkClick r:id="rId3">
                  <a:extLst>
                    <a:ext uri="{A12FA001-AC4F-418D-AE19-62706E023703}">
                      <ahyp:hlinkClr xmlns="" xmlns:ahyp="http://schemas.microsoft.com/office/drawing/2018/hyperlinkcolor" val="tx"/>
                    </a:ext>
                  </a:extLst>
                </a:hlinkClick>
              </a:rPr>
              <a:t>. 3 п. 3 ст. 284</a:t>
            </a:r>
            <a:r>
              <a:rPr lang="ru-RU" dirty="0">
                <a:solidFill>
                  <a:srgbClr val="025373"/>
                </a:solidFill>
              </a:rPr>
              <a:t> НК РФ).</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 xmlns:a16="http://schemas.microsoft.com/office/drawing/2014/main" id="{A02AA192-FF36-4311-A7B8-FEB61A407321}"/>
              </a:ext>
            </a:extLst>
          </p:cNvPr>
          <p:cNvSpPr>
            <a:spLocks noChangeArrowheads="1"/>
          </p:cNvSpPr>
          <p:nvPr/>
        </p:nvSpPr>
        <p:spPr bwMode="auto">
          <a:xfrm>
            <a:off x="881026" y="857232"/>
            <a:ext cx="10170000" cy="3582519"/>
          </a:xfrm>
          <a:prstGeom prst="rect">
            <a:avLst/>
          </a:prstGeom>
          <a:noFill/>
          <a:ln w="9525">
            <a:noFill/>
            <a:miter lim="800000"/>
            <a:headEnd/>
            <a:tailEnd/>
          </a:ln>
          <a:effectLst/>
        </p:spPr>
        <p:txBody>
          <a:bodyPr wrap="square" anchor="ctr">
            <a:spAutoFit/>
          </a:bodyPr>
          <a:lstStyle/>
          <a:p>
            <a:pPr indent="342900" fontAlgn="base">
              <a:lnSpc>
                <a:spcPct val="90000"/>
              </a:lnSpc>
              <a:spcBef>
                <a:spcPct val="0"/>
              </a:spcBef>
              <a:spcAft>
                <a:spcPct val="0"/>
              </a:spcAft>
              <a:defRPr/>
            </a:pPr>
            <a:r>
              <a:rPr lang="ru-RU" sz="2800" b="1" dirty="0">
                <a:solidFill>
                  <a:schemeClr val="accent1"/>
                </a:solidFill>
                <a:latin typeface="+mj-lt"/>
                <a:ea typeface="+mj-ea"/>
                <a:cs typeface="+mj-cs"/>
              </a:rPr>
              <a:t>УЧЕТ УБЫТКА ПРИ УСТУПКЕ ТРЕБОВАНИЯ ДОЛГА</a:t>
            </a:r>
            <a:r>
              <a:rPr lang="en-US" sz="2800" b="1" dirty="0">
                <a:solidFill>
                  <a:schemeClr val="accent1"/>
                </a:solidFill>
                <a:latin typeface="+mj-lt"/>
                <a:ea typeface="+mj-ea"/>
                <a:cs typeface="+mj-cs"/>
              </a:rPr>
              <a:t> </a:t>
            </a:r>
            <a:r>
              <a:rPr lang="ru-RU" sz="2800" b="1" dirty="0">
                <a:solidFill>
                  <a:schemeClr val="accent1"/>
                </a:solidFill>
                <a:latin typeface="+mj-lt"/>
                <a:ea typeface="+mj-ea"/>
                <a:cs typeface="+mj-cs"/>
              </a:rPr>
              <a:t>ДО НАСТУПЛЕНИЯ СРОКА ПЛАТЕЖА</a:t>
            </a:r>
            <a:endParaRPr lang="en-US" sz="2800" b="1" dirty="0">
              <a:solidFill>
                <a:schemeClr val="accent1"/>
              </a:solidFill>
              <a:latin typeface="+mj-lt"/>
              <a:ea typeface="+mj-ea"/>
              <a:cs typeface="+mj-cs"/>
            </a:endParaRPr>
          </a:p>
          <a:p>
            <a:pPr indent="342900" fontAlgn="base">
              <a:lnSpc>
                <a:spcPct val="90000"/>
              </a:lnSpc>
              <a:spcBef>
                <a:spcPct val="0"/>
              </a:spcBef>
              <a:spcAft>
                <a:spcPct val="0"/>
              </a:spcAft>
              <a:defRPr/>
            </a:pPr>
            <a:endParaRPr lang="ru-RU" sz="2800" b="1" dirty="0">
              <a:solidFill>
                <a:schemeClr val="accent1"/>
              </a:solidFill>
              <a:latin typeface="+mj-lt"/>
              <a:ea typeface="+mj-ea"/>
              <a:cs typeface="+mj-cs"/>
            </a:endParaRPr>
          </a:p>
          <a:p>
            <a:pPr indent="342900" fontAlgn="base">
              <a:lnSpc>
                <a:spcPct val="90000"/>
              </a:lnSpc>
              <a:spcBef>
                <a:spcPct val="0"/>
              </a:spcBef>
              <a:spcAft>
                <a:spcPct val="0"/>
              </a:spcAft>
              <a:defRPr/>
            </a:pPr>
            <a:r>
              <a:rPr lang="ru-RU" sz="2800" b="1" dirty="0">
                <a:solidFill>
                  <a:schemeClr val="accent1"/>
                </a:solidFill>
                <a:latin typeface="+mj-lt"/>
                <a:ea typeface="+mj-ea"/>
                <a:cs typeface="+mj-cs"/>
              </a:rPr>
              <a:t>МУ = Д </a:t>
            </a:r>
            <a:r>
              <a:rPr lang="ru-RU" sz="2800" b="1" dirty="0" err="1">
                <a:solidFill>
                  <a:schemeClr val="accent1"/>
                </a:solidFill>
                <a:latin typeface="+mj-lt"/>
                <a:ea typeface="+mj-ea"/>
                <a:cs typeface="+mj-cs"/>
              </a:rPr>
              <a:t>x</a:t>
            </a:r>
            <a:r>
              <a:rPr lang="ru-RU" sz="2800" b="1" dirty="0">
                <a:solidFill>
                  <a:schemeClr val="accent1"/>
                </a:solidFill>
                <a:latin typeface="+mj-lt"/>
                <a:ea typeface="+mj-ea"/>
                <a:cs typeface="+mj-cs"/>
              </a:rPr>
              <a:t> </a:t>
            </a:r>
            <a:r>
              <a:rPr lang="ru-RU" sz="2800" b="1" dirty="0" err="1">
                <a:solidFill>
                  <a:schemeClr val="accent1"/>
                </a:solidFill>
                <a:latin typeface="+mj-lt"/>
                <a:ea typeface="+mj-ea"/>
                <a:cs typeface="+mj-cs"/>
              </a:rPr>
              <a:t>Пст</a:t>
            </a:r>
            <a:r>
              <a:rPr lang="ru-RU" sz="2800" b="1" dirty="0">
                <a:solidFill>
                  <a:schemeClr val="accent1"/>
                </a:solidFill>
                <a:latin typeface="+mj-lt"/>
                <a:ea typeface="+mj-ea"/>
                <a:cs typeface="+mj-cs"/>
              </a:rPr>
              <a:t> </a:t>
            </a:r>
            <a:r>
              <a:rPr lang="ru-RU" sz="2800" b="1" dirty="0" err="1">
                <a:solidFill>
                  <a:schemeClr val="accent1"/>
                </a:solidFill>
                <a:latin typeface="+mj-lt"/>
                <a:ea typeface="+mj-ea"/>
                <a:cs typeface="+mj-cs"/>
              </a:rPr>
              <a:t>x</a:t>
            </a:r>
            <a:r>
              <a:rPr lang="ru-RU" sz="2800" b="1" dirty="0">
                <a:solidFill>
                  <a:schemeClr val="accent1"/>
                </a:solidFill>
                <a:latin typeface="+mj-lt"/>
                <a:ea typeface="+mj-ea"/>
                <a:cs typeface="+mj-cs"/>
              </a:rPr>
              <a:t> КД / КДГ,</a:t>
            </a:r>
          </a:p>
          <a:p>
            <a:pPr indent="342900" algn="just" eaLnBrk="0" fontAlgn="base" hangingPunct="0">
              <a:spcBef>
                <a:spcPct val="0"/>
              </a:spcBef>
              <a:spcAft>
                <a:spcPct val="0"/>
              </a:spcAft>
              <a:defRPr/>
            </a:pPr>
            <a:endParaRPr lang="ru-RU" b="1" dirty="0">
              <a:solidFill>
                <a:srgbClr val="025373"/>
              </a:solidFill>
            </a:endParaRPr>
          </a:p>
          <a:p>
            <a:pPr indent="342900" algn="just" eaLnBrk="0" fontAlgn="base" hangingPunct="0">
              <a:spcBef>
                <a:spcPct val="0"/>
              </a:spcBef>
              <a:spcAft>
                <a:spcPct val="0"/>
              </a:spcAft>
              <a:defRPr/>
            </a:pPr>
            <a:r>
              <a:rPr lang="ru-RU" dirty="0">
                <a:solidFill>
                  <a:srgbClr val="025373"/>
                </a:solidFill>
              </a:rPr>
              <a:t>где МУ - максимальная сумма убытка, которую налогоплательщик вправе учесть для целей налогообложения;</a:t>
            </a:r>
          </a:p>
          <a:p>
            <a:pPr indent="342900" algn="just" eaLnBrk="0" fontAlgn="base" hangingPunct="0">
              <a:spcBef>
                <a:spcPct val="0"/>
              </a:spcBef>
              <a:spcAft>
                <a:spcPct val="0"/>
              </a:spcAft>
              <a:defRPr/>
            </a:pPr>
            <a:r>
              <a:rPr lang="ru-RU" dirty="0">
                <a:solidFill>
                  <a:srgbClr val="025373"/>
                </a:solidFill>
              </a:rPr>
              <a:t>Д - сумма дохода от уступки требования;</a:t>
            </a:r>
          </a:p>
          <a:p>
            <a:pPr indent="342900" algn="just" eaLnBrk="0" fontAlgn="base" hangingPunct="0">
              <a:spcBef>
                <a:spcPct val="0"/>
              </a:spcBef>
              <a:spcAft>
                <a:spcPct val="0"/>
              </a:spcAft>
              <a:defRPr/>
            </a:pPr>
            <a:r>
              <a:rPr lang="ru-RU" dirty="0" err="1">
                <a:solidFill>
                  <a:srgbClr val="025373"/>
                </a:solidFill>
              </a:rPr>
              <a:t>Пст</a:t>
            </a:r>
            <a:r>
              <a:rPr lang="ru-RU" dirty="0">
                <a:solidFill>
                  <a:srgbClr val="025373"/>
                </a:solidFill>
              </a:rPr>
              <a:t> - процентная ставка, расчет которой принят в учетной политике организации;</a:t>
            </a:r>
          </a:p>
          <a:p>
            <a:pPr indent="342900" algn="just" eaLnBrk="0" fontAlgn="base" hangingPunct="0">
              <a:spcBef>
                <a:spcPct val="0"/>
              </a:spcBef>
              <a:spcAft>
                <a:spcPct val="0"/>
              </a:spcAft>
              <a:defRPr/>
            </a:pPr>
            <a:r>
              <a:rPr lang="ru-RU" dirty="0">
                <a:solidFill>
                  <a:srgbClr val="025373"/>
                </a:solidFill>
              </a:rPr>
              <a:t>КД - количество дней от даты уступки до даты платежа, предусмотренной договором;</a:t>
            </a:r>
          </a:p>
          <a:p>
            <a:pPr indent="342900" algn="just" eaLnBrk="0" fontAlgn="base" hangingPunct="0">
              <a:spcBef>
                <a:spcPct val="0"/>
              </a:spcBef>
              <a:spcAft>
                <a:spcPct val="0"/>
              </a:spcAft>
              <a:defRPr/>
            </a:pPr>
            <a:r>
              <a:rPr lang="ru-RU" dirty="0">
                <a:solidFill>
                  <a:srgbClr val="025373"/>
                </a:solidFill>
              </a:rPr>
              <a:t>КДГ - количество дней в календарном году (365 либо 366).</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 xmlns:a16="http://schemas.microsoft.com/office/drawing/2014/main" id="{C72D2F4A-31B9-4A3A-B985-AE5D42FF523D}"/>
              </a:ext>
            </a:extLst>
          </p:cNvPr>
          <p:cNvSpPr>
            <a:spLocks noChangeArrowheads="1"/>
          </p:cNvSpPr>
          <p:nvPr/>
        </p:nvSpPr>
        <p:spPr bwMode="auto">
          <a:xfrm>
            <a:off x="876000" y="909000"/>
            <a:ext cx="10125000" cy="5022914"/>
          </a:xfrm>
          <a:prstGeom prst="rect">
            <a:avLst/>
          </a:prstGeom>
          <a:noFill/>
          <a:ln w="9525">
            <a:noFill/>
            <a:miter lim="800000"/>
            <a:headEnd/>
            <a:tailEnd/>
          </a:ln>
          <a:effectLst/>
        </p:spPr>
        <p:txBody>
          <a:bodyPr wrap="square" anchor="ctr">
            <a:spAutoFit/>
          </a:bodyPr>
          <a:lstStyle/>
          <a:p>
            <a:pPr indent="342900" fontAlgn="base">
              <a:lnSpc>
                <a:spcPct val="90000"/>
              </a:lnSpc>
              <a:spcBef>
                <a:spcPct val="0"/>
              </a:spcBef>
              <a:spcAft>
                <a:spcPct val="0"/>
              </a:spcAft>
              <a:defRPr/>
            </a:pPr>
            <a:r>
              <a:rPr lang="ru-RU" sz="2800" b="1" dirty="0">
                <a:solidFill>
                  <a:schemeClr val="accent1"/>
                </a:solidFill>
                <a:latin typeface="+mj-lt"/>
                <a:ea typeface="+mj-ea"/>
                <a:cs typeface="+mj-cs"/>
              </a:rPr>
              <a:t>УЧЕТ УБЫТКА ПРИ УСТУПКЕ ТРЕБОВАНИЯ ДОЛГА</a:t>
            </a:r>
            <a:r>
              <a:rPr lang="en-US" sz="2800" b="1" dirty="0">
                <a:solidFill>
                  <a:schemeClr val="accent1"/>
                </a:solidFill>
                <a:latin typeface="+mj-lt"/>
                <a:ea typeface="+mj-ea"/>
                <a:cs typeface="+mj-cs"/>
              </a:rPr>
              <a:t> </a:t>
            </a:r>
            <a:r>
              <a:rPr lang="ru-RU" sz="2800" b="1" dirty="0">
                <a:solidFill>
                  <a:schemeClr val="accent1"/>
                </a:solidFill>
                <a:latin typeface="+mj-lt"/>
                <a:ea typeface="+mj-ea"/>
                <a:cs typeface="+mj-cs"/>
              </a:rPr>
              <a:t>ДО НАСТУПЛЕНИЯ СРОКА ПЛАТЕЖА</a:t>
            </a:r>
            <a:endParaRPr lang="en-US" sz="2800" b="1" dirty="0">
              <a:solidFill>
                <a:schemeClr val="accent1"/>
              </a:solidFill>
              <a:latin typeface="+mj-lt"/>
              <a:ea typeface="+mj-ea"/>
              <a:cs typeface="+mj-cs"/>
            </a:endParaRPr>
          </a:p>
          <a:p>
            <a:pPr indent="342900" algn="just" eaLnBrk="0" fontAlgn="base" hangingPunct="0">
              <a:spcBef>
                <a:spcPct val="0"/>
              </a:spcBef>
              <a:spcAft>
                <a:spcPct val="0"/>
              </a:spcAft>
              <a:defRPr/>
            </a:pPr>
            <a:endParaRPr lang="ru-RU" b="1" dirty="0">
              <a:solidFill>
                <a:srgbClr val="025373"/>
              </a:solidFill>
            </a:endParaRPr>
          </a:p>
          <a:p>
            <a:pPr indent="342900" algn="just" eaLnBrk="0" fontAlgn="base" hangingPunct="0">
              <a:spcBef>
                <a:spcPct val="0"/>
              </a:spcBef>
              <a:spcAft>
                <a:spcPct val="0"/>
              </a:spcAft>
              <a:defRPr/>
            </a:pPr>
            <a:r>
              <a:rPr lang="ru-RU" dirty="0">
                <a:solidFill>
                  <a:srgbClr val="025373"/>
                </a:solidFill>
              </a:rPr>
              <a:t>Например, 10 марта </a:t>
            </a:r>
            <a:r>
              <a:rPr lang="ru-RU" dirty="0" smtClean="0">
                <a:solidFill>
                  <a:srgbClr val="025373"/>
                </a:solidFill>
              </a:rPr>
              <a:t>2022г</a:t>
            </a:r>
            <a:r>
              <a:rPr lang="ru-RU" dirty="0">
                <a:solidFill>
                  <a:srgbClr val="025373"/>
                </a:solidFill>
              </a:rPr>
              <a:t>. (за 30 дней до наступления срока платежа) организация "Альфа" реализовала за 2 000 000 руб. право требования долга в размере 2 100 000 руб. Таким образом, ею был получен убыток в размере 100 000 руб.</a:t>
            </a:r>
          </a:p>
          <a:p>
            <a:pPr indent="342900" algn="just" eaLnBrk="0" fontAlgn="base" hangingPunct="0">
              <a:spcBef>
                <a:spcPct val="0"/>
              </a:spcBef>
              <a:spcAft>
                <a:spcPct val="0"/>
              </a:spcAft>
              <a:defRPr/>
            </a:pPr>
            <a:endParaRPr lang="ru-RU" dirty="0">
              <a:solidFill>
                <a:srgbClr val="025373"/>
              </a:solidFill>
            </a:endParaRPr>
          </a:p>
          <a:p>
            <a:pPr indent="342900" algn="just" eaLnBrk="0" fontAlgn="base" hangingPunct="0">
              <a:spcBef>
                <a:spcPct val="0"/>
              </a:spcBef>
              <a:spcAft>
                <a:spcPct val="0"/>
              </a:spcAft>
              <a:defRPr/>
            </a:pPr>
            <a:r>
              <a:rPr lang="ru-RU" dirty="0">
                <a:solidFill>
                  <a:srgbClr val="025373"/>
                </a:solidFill>
              </a:rPr>
              <a:t>Максимальное значение процентной ставки на момент уступки права требования составляло 125% ключевой ставки Банка России (</a:t>
            </a:r>
            <a:r>
              <a:rPr lang="ru-RU" dirty="0" err="1">
                <a:solidFill>
                  <a:srgbClr val="025373"/>
                </a:solidFill>
                <a:hlinkClick r:id="rId2">
                  <a:extLst>
                    <a:ext uri="{A12FA001-AC4F-418D-AE19-62706E023703}">
                      <ahyp:hlinkClr xmlns="" xmlns:ahyp="http://schemas.microsoft.com/office/drawing/2018/hyperlinkcolor" val="tx"/>
                    </a:ext>
                  </a:extLst>
                </a:hlinkClick>
              </a:rPr>
              <a:t>пп</a:t>
            </a:r>
            <a:r>
              <a:rPr lang="ru-RU" dirty="0">
                <a:solidFill>
                  <a:srgbClr val="025373"/>
                </a:solidFill>
                <a:hlinkClick r:id="rId2">
                  <a:extLst>
                    <a:ext uri="{A12FA001-AC4F-418D-AE19-62706E023703}">
                      <ahyp:hlinkClr xmlns="" xmlns:ahyp="http://schemas.microsoft.com/office/drawing/2018/hyperlinkcolor" val="tx"/>
                    </a:ext>
                  </a:extLst>
                </a:hlinkClick>
              </a:rPr>
              <a:t>. 1 п. 1.2 ст. 269</a:t>
            </a:r>
            <a:r>
              <a:rPr lang="ru-RU" dirty="0">
                <a:solidFill>
                  <a:srgbClr val="025373"/>
                </a:solidFill>
              </a:rPr>
              <a:t> НК РФ). Действовавшая ключевая ставка составляла (условно) </a:t>
            </a:r>
            <a:r>
              <a:rPr lang="ru-RU" dirty="0" smtClean="0">
                <a:solidFill>
                  <a:srgbClr val="025373"/>
                </a:solidFill>
              </a:rPr>
              <a:t>20%. </a:t>
            </a:r>
            <a:r>
              <a:rPr lang="ru-RU" dirty="0">
                <a:solidFill>
                  <a:srgbClr val="025373"/>
                </a:solidFill>
              </a:rPr>
              <a:t>Предельная процентная ставка, исходя из которой организация уплатила бы сумму процентов по долговому обязательству в рублях, равна </a:t>
            </a:r>
            <a:r>
              <a:rPr lang="ru-RU" dirty="0" smtClean="0">
                <a:solidFill>
                  <a:srgbClr val="025373"/>
                </a:solidFill>
              </a:rPr>
              <a:t>25% (20</a:t>
            </a:r>
            <a:r>
              <a:rPr lang="ru-RU" dirty="0">
                <a:solidFill>
                  <a:srgbClr val="025373"/>
                </a:solidFill>
              </a:rPr>
              <a:t>% </a:t>
            </a:r>
            <a:r>
              <a:rPr lang="ru-RU" dirty="0" err="1">
                <a:solidFill>
                  <a:srgbClr val="025373"/>
                </a:solidFill>
              </a:rPr>
              <a:t>x</a:t>
            </a:r>
            <a:r>
              <a:rPr lang="ru-RU" dirty="0">
                <a:solidFill>
                  <a:srgbClr val="025373"/>
                </a:solidFill>
              </a:rPr>
              <a:t> 1,25).</a:t>
            </a:r>
          </a:p>
          <a:p>
            <a:pPr indent="342900" algn="just" eaLnBrk="0" fontAlgn="base" hangingPunct="0">
              <a:spcBef>
                <a:spcPct val="0"/>
              </a:spcBef>
              <a:spcAft>
                <a:spcPct val="0"/>
              </a:spcAft>
              <a:defRPr/>
            </a:pPr>
            <a:r>
              <a:rPr lang="ru-RU" dirty="0">
                <a:solidFill>
                  <a:srgbClr val="025373"/>
                </a:solidFill>
              </a:rPr>
              <a:t>Следовательно, предельный размер убытка, который можно будет включить в расходы, составит </a:t>
            </a:r>
            <a:r>
              <a:rPr lang="ru-RU" dirty="0" smtClean="0">
                <a:solidFill>
                  <a:srgbClr val="025373"/>
                </a:solidFill>
              </a:rPr>
              <a:t>41 095, 89 руб</a:t>
            </a:r>
            <a:r>
              <a:rPr lang="ru-RU" dirty="0">
                <a:solidFill>
                  <a:srgbClr val="025373"/>
                </a:solidFill>
              </a:rPr>
              <a:t>.</a:t>
            </a:r>
          </a:p>
          <a:p>
            <a:pPr indent="342900" algn="just" eaLnBrk="0" fontAlgn="base" hangingPunct="0">
              <a:spcBef>
                <a:spcPct val="0"/>
              </a:spcBef>
              <a:spcAft>
                <a:spcPct val="0"/>
              </a:spcAft>
              <a:defRPr/>
            </a:pPr>
            <a:r>
              <a:rPr lang="ru-RU" dirty="0">
                <a:solidFill>
                  <a:srgbClr val="025373"/>
                </a:solidFill>
              </a:rPr>
              <a:t> (2 000 000 руб. </a:t>
            </a:r>
            <a:r>
              <a:rPr lang="ru-RU" dirty="0" err="1">
                <a:solidFill>
                  <a:srgbClr val="025373"/>
                </a:solidFill>
              </a:rPr>
              <a:t>x</a:t>
            </a:r>
            <a:r>
              <a:rPr lang="ru-RU" dirty="0">
                <a:solidFill>
                  <a:srgbClr val="025373"/>
                </a:solidFill>
              </a:rPr>
              <a:t> </a:t>
            </a:r>
            <a:r>
              <a:rPr lang="ru-RU" dirty="0" smtClean="0">
                <a:solidFill>
                  <a:srgbClr val="025373"/>
                </a:solidFill>
              </a:rPr>
              <a:t>25% </a:t>
            </a:r>
            <a:r>
              <a:rPr lang="ru-RU" dirty="0" err="1">
                <a:solidFill>
                  <a:srgbClr val="025373"/>
                </a:solidFill>
              </a:rPr>
              <a:t>x</a:t>
            </a:r>
            <a:r>
              <a:rPr lang="ru-RU" dirty="0">
                <a:solidFill>
                  <a:srgbClr val="025373"/>
                </a:solidFill>
              </a:rPr>
              <a:t> 30 </a:t>
            </a:r>
            <a:r>
              <a:rPr lang="ru-RU" dirty="0" err="1">
                <a:solidFill>
                  <a:srgbClr val="025373"/>
                </a:solidFill>
              </a:rPr>
              <a:t>дн</a:t>
            </a:r>
            <a:r>
              <a:rPr lang="ru-RU" dirty="0">
                <a:solidFill>
                  <a:srgbClr val="025373"/>
                </a:solidFill>
              </a:rPr>
              <a:t>. / 365 </a:t>
            </a:r>
            <a:r>
              <a:rPr lang="ru-RU" dirty="0" err="1">
                <a:solidFill>
                  <a:srgbClr val="025373"/>
                </a:solidFill>
              </a:rPr>
              <a:t>дн</a:t>
            </a:r>
            <a:r>
              <a:rPr lang="ru-RU" dirty="0">
                <a:solidFill>
                  <a:srgbClr val="025373"/>
                </a:solidFill>
              </a:rPr>
              <a:t>.).</a:t>
            </a:r>
          </a:p>
          <a:p>
            <a:pPr indent="342900" algn="just" eaLnBrk="0" fontAlgn="base" hangingPunct="0">
              <a:spcBef>
                <a:spcPct val="0"/>
              </a:spcBef>
              <a:spcAft>
                <a:spcPct val="0"/>
              </a:spcAft>
              <a:defRPr/>
            </a:pPr>
            <a:r>
              <a:rPr lang="ru-RU" dirty="0">
                <a:solidFill>
                  <a:srgbClr val="025373"/>
                </a:solidFill>
              </a:rPr>
              <a:t> Оставшуюся часть убытка в сумме </a:t>
            </a:r>
            <a:r>
              <a:rPr lang="ru-RU" dirty="0" smtClean="0">
                <a:solidFill>
                  <a:srgbClr val="025373"/>
                </a:solidFill>
              </a:rPr>
              <a:t>58 904,11 руб</a:t>
            </a:r>
            <a:r>
              <a:rPr lang="ru-RU" dirty="0">
                <a:solidFill>
                  <a:srgbClr val="025373"/>
                </a:solidFill>
              </a:rPr>
              <a:t>.</a:t>
            </a:r>
          </a:p>
          <a:p>
            <a:pPr indent="342900" algn="just" eaLnBrk="0" fontAlgn="base" hangingPunct="0">
              <a:spcBef>
                <a:spcPct val="0"/>
              </a:spcBef>
              <a:spcAft>
                <a:spcPct val="0"/>
              </a:spcAft>
              <a:defRPr/>
            </a:pPr>
            <a:r>
              <a:rPr lang="ru-RU" dirty="0">
                <a:solidFill>
                  <a:srgbClr val="025373"/>
                </a:solidFill>
              </a:rPr>
              <a:t> (100 000 руб. – </a:t>
            </a:r>
            <a:r>
              <a:rPr lang="ru-RU" dirty="0" smtClean="0">
                <a:solidFill>
                  <a:srgbClr val="025373"/>
                </a:solidFill>
              </a:rPr>
              <a:t>41 095,89 </a:t>
            </a:r>
            <a:r>
              <a:rPr lang="ru-RU" dirty="0">
                <a:solidFill>
                  <a:srgbClr val="025373"/>
                </a:solidFill>
              </a:rPr>
              <a:t>руб.) организация не вправе учесть в расходах для целей налогообложения.</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274" y="214290"/>
            <a:ext cx="10515599" cy="1325563"/>
          </a:xfrm>
        </p:spPr>
        <p:txBody>
          <a:bodyPr>
            <a:normAutofit/>
          </a:bodyPr>
          <a:lstStyle/>
          <a:p>
            <a:r>
              <a:rPr lang="ru-RU" sz="2800" dirty="0" smtClean="0"/>
              <a:t>Учет расходов по договорам страхования</a:t>
            </a:r>
            <a:endParaRPr lang="ru-RU" sz="2800" dirty="0"/>
          </a:p>
        </p:txBody>
      </p:sp>
      <p:pic>
        <p:nvPicPr>
          <p:cNvPr id="91138" name="Picture 2"/>
          <p:cNvPicPr>
            <a:picLocks noChangeAspect="1" noChangeArrowheads="1"/>
          </p:cNvPicPr>
          <p:nvPr/>
        </p:nvPicPr>
        <p:blipFill>
          <a:blip r:embed="rId2"/>
          <a:srcRect/>
          <a:stretch>
            <a:fillRect/>
          </a:stretch>
        </p:blipFill>
        <p:spPr bwMode="auto">
          <a:xfrm>
            <a:off x="666712" y="1643050"/>
            <a:ext cx="9810776" cy="1347504"/>
          </a:xfrm>
          <a:prstGeom prst="rect">
            <a:avLst/>
          </a:prstGeom>
          <a:noFill/>
          <a:ln w="9525">
            <a:noFill/>
            <a:miter lim="800000"/>
            <a:headEnd/>
            <a:tailEnd/>
          </a:ln>
          <a:effectLst/>
        </p:spPr>
      </p:pic>
      <p:pic>
        <p:nvPicPr>
          <p:cNvPr id="91139" name="Picture 3"/>
          <p:cNvPicPr>
            <a:picLocks noChangeAspect="1" noChangeArrowheads="1"/>
          </p:cNvPicPr>
          <p:nvPr/>
        </p:nvPicPr>
        <p:blipFill>
          <a:blip r:embed="rId3"/>
          <a:srcRect/>
          <a:stretch>
            <a:fillRect/>
          </a:stretch>
        </p:blipFill>
        <p:spPr bwMode="auto">
          <a:xfrm>
            <a:off x="595274" y="3857628"/>
            <a:ext cx="10177452" cy="1411229"/>
          </a:xfrm>
          <a:prstGeom prst="rect">
            <a:avLst/>
          </a:prstGeom>
          <a:noFill/>
          <a:ln w="9525">
            <a:noFill/>
            <a:miter lim="800000"/>
            <a:headEnd/>
            <a:tailEnd/>
          </a:ln>
          <a:effectLst/>
        </p:spPr>
      </p:pic>
      <p:sp>
        <p:nvSpPr>
          <p:cNvPr id="6" name="Прямоугольник 5"/>
          <p:cNvSpPr/>
          <p:nvPr/>
        </p:nvSpPr>
        <p:spPr>
          <a:xfrm>
            <a:off x="738150" y="1285860"/>
            <a:ext cx="4914422" cy="369332"/>
          </a:xfrm>
          <a:prstGeom prst="rect">
            <a:avLst/>
          </a:prstGeom>
        </p:spPr>
        <p:txBody>
          <a:bodyPr wrap="none">
            <a:spAutoFit/>
          </a:bodyPr>
          <a:lstStyle/>
          <a:p>
            <a:r>
              <a:rPr lang="ru-RU" dirty="0" smtClean="0">
                <a:solidFill>
                  <a:srgbClr val="025373"/>
                </a:solidFill>
              </a:rPr>
              <a:t>Страховая премия оплачена разовым платежом</a:t>
            </a:r>
            <a:endParaRPr lang="ru-RU" dirty="0">
              <a:solidFill>
                <a:srgbClr val="025373"/>
              </a:solidFill>
            </a:endParaRPr>
          </a:p>
        </p:txBody>
      </p:sp>
      <p:sp>
        <p:nvSpPr>
          <p:cNvPr id="7" name="Прямоугольник 6"/>
          <p:cNvSpPr/>
          <p:nvPr/>
        </p:nvSpPr>
        <p:spPr>
          <a:xfrm>
            <a:off x="809588" y="3571876"/>
            <a:ext cx="4217308" cy="369332"/>
          </a:xfrm>
          <a:prstGeom prst="rect">
            <a:avLst/>
          </a:prstGeom>
        </p:spPr>
        <p:txBody>
          <a:bodyPr wrap="none">
            <a:spAutoFit/>
          </a:bodyPr>
          <a:lstStyle/>
          <a:p>
            <a:r>
              <a:rPr lang="ru-RU" dirty="0" smtClean="0">
                <a:solidFill>
                  <a:srgbClr val="025373"/>
                </a:solidFill>
              </a:rPr>
              <a:t>Страховая премия оплачена  в рассрочку</a:t>
            </a:r>
            <a:endParaRPr lang="ru-RU" dirty="0">
              <a:solidFill>
                <a:srgbClr val="025373"/>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23836" y="785794"/>
            <a:ext cx="10444163" cy="4049712"/>
          </a:xfrm>
        </p:spPr>
        <p:txBody>
          <a:bodyPr>
            <a:noAutofit/>
          </a:bodyPr>
          <a:lstStyle/>
          <a:p>
            <a:r>
              <a:rPr lang="ru-RU" sz="1800" b="1" dirty="0" smtClean="0"/>
              <a:t>Пример.</a:t>
            </a:r>
          </a:p>
          <a:p>
            <a:r>
              <a:rPr lang="ru-RU" sz="1800" dirty="0" smtClean="0"/>
              <a:t>Организация, предметом деятельности которой предоставление в аренду имущества не является, сдала в аренду на срок с 1 сентября по 30 ноября 2022 г. здание, которое обычно использовалось в основной деятельности по оказанию услуг. Здание застраховано на срок с 1 июня 2022 г. по 31 мая 2023 г. Страховая премия в сумме 202 000 руб. перечислена страховщику 1 июня 2022 г.</a:t>
            </a:r>
          </a:p>
          <a:p>
            <a:r>
              <a:rPr lang="ru-RU" sz="1800" dirty="0" smtClean="0"/>
              <a:t>Отчетными периодами по налогу на прибыль являются: I квартал, полугодие, 9 месяцев календарного года. </a:t>
            </a:r>
          </a:p>
          <a:p>
            <a:endParaRPr lang="ru-RU" sz="1800" dirty="0" smtClean="0"/>
          </a:p>
          <a:p>
            <a:r>
              <a:rPr lang="ru-RU" sz="1800" b="1" dirty="0" smtClean="0"/>
              <a:t>При расчете налога на прибыль расходы на страхование здания учтены:</a:t>
            </a:r>
          </a:p>
          <a:p>
            <a:r>
              <a:rPr lang="ru-RU" sz="1800" dirty="0" smtClean="0"/>
              <a:t>во II квартале 2022 г. - 16 602,74 руб. </a:t>
            </a:r>
            <a:r>
              <a:rPr lang="en-US" sz="1800" dirty="0" smtClean="0"/>
              <a:t>(202 000 / 365 x 30)</a:t>
            </a:r>
            <a:endParaRPr lang="ru-RU" sz="1800" dirty="0" smtClean="0"/>
          </a:p>
          <a:p>
            <a:r>
              <a:rPr lang="ru-RU" sz="1800" dirty="0" smtClean="0"/>
              <a:t>в III квартале 2022 г. - 50 915,07 руб. (34 312,33 руб. (202 000 / 365 </a:t>
            </a:r>
            <a:r>
              <a:rPr lang="ru-RU" sz="1800" dirty="0" err="1" smtClean="0"/>
              <a:t>x</a:t>
            </a:r>
            <a:r>
              <a:rPr lang="ru-RU" sz="1800" dirty="0" smtClean="0"/>
              <a:t> (31 + 31</a:t>
            </a:r>
            <a:r>
              <a:rPr lang="en-US" sz="1800" dirty="0" smtClean="0"/>
              <a:t>+ 30)</a:t>
            </a:r>
            <a:endParaRPr lang="ru-RU" sz="1800" dirty="0" smtClean="0"/>
          </a:p>
          <a:p>
            <a:r>
              <a:rPr lang="ru-RU" sz="1800" dirty="0" smtClean="0"/>
              <a:t>в IV квартале 2022 г. - 50 915,07 руб. (33 758,90 руб. (202 000 / 365 </a:t>
            </a:r>
            <a:r>
              <a:rPr lang="ru-RU" sz="1800" dirty="0" err="1" smtClean="0"/>
              <a:t>x</a:t>
            </a:r>
            <a:r>
              <a:rPr lang="ru-RU" sz="1800" dirty="0" smtClean="0"/>
              <a:t> (31 + 30</a:t>
            </a:r>
            <a:r>
              <a:rPr lang="en-US" sz="1800" dirty="0" smtClean="0"/>
              <a:t> +31</a:t>
            </a:r>
            <a:r>
              <a:rPr lang="ru-RU" sz="1800" dirty="0" smtClean="0"/>
              <a:t>))</a:t>
            </a:r>
            <a:r>
              <a:rPr lang="en-US" sz="1800" dirty="0" smtClean="0"/>
              <a:t> </a:t>
            </a:r>
            <a:r>
              <a:rPr lang="ru-RU" sz="1800" dirty="0" smtClean="0"/>
              <a:t>и т.д.</a:t>
            </a:r>
          </a:p>
          <a:p>
            <a:endParaRPr lang="ru-RU" sz="1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Применение ставки 0% при выплате дивидендов</a:t>
            </a:r>
            <a:endParaRPr lang="ru-RU" sz="2800" dirty="0"/>
          </a:p>
        </p:txBody>
      </p:sp>
      <p:sp>
        <p:nvSpPr>
          <p:cNvPr id="3" name="Текст 2"/>
          <p:cNvSpPr>
            <a:spLocks noGrp="1"/>
          </p:cNvSpPr>
          <p:nvPr>
            <p:ph type="body" sz="quarter" idx="14"/>
          </p:nvPr>
        </p:nvSpPr>
        <p:spPr>
          <a:xfrm>
            <a:off x="666712" y="1714488"/>
            <a:ext cx="10444163" cy="4049712"/>
          </a:xfrm>
        </p:spPr>
        <p:txBody>
          <a:bodyPr>
            <a:normAutofit fontScale="77500" lnSpcReduction="20000"/>
          </a:bodyPr>
          <a:lstStyle/>
          <a:p>
            <a:r>
              <a:rPr lang="ru-RU" dirty="0" smtClean="0"/>
              <a:t>Ставка 0% с дивидендов действует в федеральный бюджет. В региональный бюджет налог с дивидендов не зачисляется (</a:t>
            </a:r>
            <a:r>
              <a:rPr lang="ru-RU" dirty="0" err="1" smtClean="0">
                <a:hlinkClick r:id="rId2"/>
              </a:rPr>
              <a:t>пп</a:t>
            </a:r>
            <a:r>
              <a:rPr lang="ru-RU" dirty="0" smtClean="0">
                <a:hlinkClick r:id="rId2"/>
              </a:rPr>
              <a:t>. 1 п. 3, </a:t>
            </a:r>
            <a:r>
              <a:rPr lang="ru-RU" dirty="0" smtClean="0">
                <a:hlinkClick r:id="rId3"/>
              </a:rPr>
              <a:t>п. 6 ст. 284 НК РФ).</a:t>
            </a:r>
          </a:p>
          <a:p>
            <a:r>
              <a:rPr lang="ru-RU" dirty="0" smtClean="0"/>
              <a:t>При этом нужно, чтобы на день принятия решения о выплате дивидендов российская организация - получатель в течение не менее 365 календарных дней непрерывно владела на праве собственности (</a:t>
            </a:r>
            <a:r>
              <a:rPr lang="ru-RU" dirty="0" err="1" smtClean="0">
                <a:hlinkClick r:id="rId2"/>
              </a:rPr>
              <a:t>пп</a:t>
            </a:r>
            <a:r>
              <a:rPr lang="ru-RU" dirty="0" smtClean="0">
                <a:hlinkClick r:id="rId2"/>
              </a:rPr>
              <a:t>. 1 п. 3 ст. 284 НК РФ):</a:t>
            </a:r>
          </a:p>
          <a:p>
            <a:pPr>
              <a:buFont typeface="Arial" pitchFamily="34" charset="0"/>
              <a:buChar char="•"/>
            </a:pPr>
            <a:r>
              <a:rPr lang="ru-RU" dirty="0" smtClean="0"/>
              <a:t>вкладом (долей) в размере не менее 50% в уставном (складочном) капитале (фонде) выплачивающей дивиденды организации</a:t>
            </a:r>
          </a:p>
          <a:p>
            <a:r>
              <a:rPr lang="ru-RU" dirty="0" smtClean="0"/>
              <a:t>либо</a:t>
            </a:r>
          </a:p>
          <a:p>
            <a:pPr>
              <a:buFont typeface="Arial" pitchFamily="34" charset="0"/>
              <a:buChar char="•"/>
            </a:pPr>
            <a:r>
              <a:rPr lang="ru-RU" dirty="0" smtClean="0"/>
              <a:t>депозитарными расписками, дающими право на получение дивидендов в сумме не менее 50% от общей суммы дивидендов.</a:t>
            </a:r>
          </a:p>
          <a:p>
            <a:r>
              <a:rPr lang="ru-RU" dirty="0" smtClean="0"/>
              <a:t>Если дивиденды выплачивает иностранная организация, то для применения нулевой ставки нужно, чтобы она не находилась в </a:t>
            </a:r>
            <a:r>
              <a:rPr lang="ru-RU" dirty="0" err="1" smtClean="0"/>
              <a:t>офшорной</a:t>
            </a:r>
            <a:r>
              <a:rPr lang="ru-RU" dirty="0" smtClean="0"/>
              <a:t> зоне (</a:t>
            </a:r>
            <a:r>
              <a:rPr lang="ru-RU" dirty="0" err="1" smtClean="0">
                <a:hlinkClick r:id="rId4"/>
              </a:rPr>
              <a:t>пп</a:t>
            </a:r>
            <a:r>
              <a:rPr lang="ru-RU" dirty="0" smtClean="0">
                <a:hlinkClick r:id="rId4"/>
              </a:rPr>
              <a:t>. 1 п. 3 ст. 284 НК РФ).</a:t>
            </a:r>
          </a:p>
          <a:p>
            <a:r>
              <a:rPr lang="ru-RU" dirty="0" smtClean="0"/>
              <a:t>Если соблюдены не все условия, то дивиденды будут облагаться по ставке </a:t>
            </a:r>
            <a:r>
              <a:rPr lang="ru-RU" dirty="0" smtClean="0">
                <a:hlinkClick r:id="rId5"/>
              </a:rPr>
              <a:t>13%.</a:t>
            </a:r>
          </a:p>
          <a:p>
            <a:endParaRPr lang="ru-RU" dirty="0" smtClean="0"/>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Применение ставки 0% при продаже долей в уставном капитале</a:t>
            </a:r>
            <a:endParaRPr lang="ru-RU" sz="2800" dirty="0"/>
          </a:p>
        </p:txBody>
      </p:sp>
      <p:sp>
        <p:nvSpPr>
          <p:cNvPr id="3" name="Текст 2"/>
          <p:cNvSpPr>
            <a:spLocks noGrp="1"/>
          </p:cNvSpPr>
          <p:nvPr>
            <p:ph type="body" sz="quarter" idx="14"/>
          </p:nvPr>
        </p:nvSpPr>
        <p:spPr>
          <a:xfrm>
            <a:off x="666712" y="1714488"/>
            <a:ext cx="10444163" cy="4049712"/>
          </a:xfrm>
        </p:spPr>
        <p:txBody>
          <a:bodyPr>
            <a:normAutofit/>
          </a:bodyPr>
          <a:lstStyle/>
          <a:p>
            <a:r>
              <a:rPr lang="ru-RU" sz="2400" dirty="0" smtClean="0"/>
              <a:t>По нулевой ставке облагается доход от реализации (</a:t>
            </a:r>
            <a:r>
              <a:rPr lang="ru-RU" sz="2400" dirty="0" smtClean="0">
                <a:hlinkClick r:id="rId2"/>
              </a:rPr>
              <a:t>п. 4.1 ст. 284 НК РФ):</a:t>
            </a:r>
          </a:p>
          <a:p>
            <a:pPr>
              <a:buFont typeface="Arial" pitchFamily="34" charset="0"/>
              <a:buChar char="•"/>
            </a:pPr>
            <a:r>
              <a:rPr lang="ru-RU" sz="2400" dirty="0" smtClean="0"/>
              <a:t>долей участия в уставном капитале российских и (или) иностранных организаций, а также акций таких организаций при соблюдении условий из </a:t>
            </a:r>
            <a:r>
              <a:rPr lang="ru-RU" sz="2400" dirty="0" smtClean="0">
                <a:hlinkClick r:id="rId3"/>
              </a:rPr>
              <a:t>ст. ст. 284.2, </a:t>
            </a:r>
            <a:r>
              <a:rPr lang="ru-RU" sz="2400" dirty="0" smtClean="0">
                <a:hlinkClick r:id="rId4"/>
              </a:rPr>
              <a:t>284.7 НК РФ;</a:t>
            </a:r>
          </a:p>
          <a:p>
            <a:pPr>
              <a:buFont typeface="Arial" pitchFamily="34" charset="0"/>
              <a:buChar char="•"/>
            </a:pPr>
            <a:r>
              <a:rPr lang="ru-RU" sz="2400" dirty="0" smtClean="0"/>
              <a:t>ценных бумаг </a:t>
            </a:r>
            <a:r>
              <a:rPr lang="ru-RU" sz="2400" dirty="0" smtClean="0">
                <a:hlinkClick r:id="rId5"/>
              </a:rPr>
              <a:t>высокотехнологичных (инновационных) секторов экономики при соблюдении условий из </a:t>
            </a:r>
            <a:r>
              <a:rPr lang="ru-RU" sz="2400" dirty="0" smtClean="0">
                <a:hlinkClick r:id="rId6"/>
              </a:rPr>
              <a:t>ст. 284.2.1 НК РФ.</a:t>
            </a:r>
          </a:p>
          <a:p>
            <a:r>
              <a:rPr lang="ru-RU" sz="2400" dirty="0" smtClean="0"/>
              <a:t>Ставка 0% по этому доходу действует и в федеральный, и в региональные бюджеты.</a:t>
            </a: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Применение ставки 0% при продаже долей в уставном капитале и ценных бумаг</a:t>
            </a:r>
            <a:endParaRPr lang="ru-RU" sz="2800" dirty="0"/>
          </a:p>
        </p:txBody>
      </p:sp>
      <p:sp>
        <p:nvSpPr>
          <p:cNvPr id="3" name="Текст 2"/>
          <p:cNvSpPr>
            <a:spLocks noGrp="1"/>
          </p:cNvSpPr>
          <p:nvPr>
            <p:ph type="body" sz="quarter" idx="14"/>
          </p:nvPr>
        </p:nvSpPr>
        <p:spPr>
          <a:xfrm>
            <a:off x="738150" y="1928802"/>
            <a:ext cx="10444163" cy="4049712"/>
          </a:xfrm>
        </p:spPr>
        <p:txBody>
          <a:bodyPr>
            <a:normAutofit/>
          </a:bodyPr>
          <a:lstStyle/>
          <a:p>
            <a:pPr>
              <a:buFont typeface="Arial" pitchFamily="34" charset="0"/>
              <a:buChar char="•"/>
            </a:pPr>
            <a:r>
              <a:rPr lang="ru-RU" sz="2400" dirty="0" smtClean="0"/>
              <a:t> активы состоят из российской недвижимости не более, чем на 50%</a:t>
            </a:r>
          </a:p>
          <a:p>
            <a:pPr>
              <a:buFont typeface="Arial" pitchFamily="34" charset="0"/>
              <a:buChar char="•"/>
            </a:pPr>
            <a:r>
              <a:rPr lang="ru-RU" sz="2400" dirty="0" smtClean="0"/>
              <a:t> срок владения долей больше 5 лет (</a:t>
            </a:r>
            <a:r>
              <a:rPr lang="ru-RU" sz="2400" dirty="0" smtClean="0">
                <a:hlinkClick r:id="rId2"/>
              </a:rPr>
              <a:t>ст. 284.2 НК РФ).</a:t>
            </a:r>
          </a:p>
          <a:p>
            <a:pPr>
              <a:buFont typeface="Arial" pitchFamily="34" charset="0"/>
              <a:buChar char="•"/>
            </a:pP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Применение ставки 0% </a:t>
            </a:r>
            <a:r>
              <a:rPr lang="en-US" sz="2800" dirty="0" smtClean="0"/>
              <a:t>IT-</a:t>
            </a:r>
            <a:r>
              <a:rPr lang="ru-RU" sz="2800" dirty="0" smtClean="0"/>
              <a:t> компаниями (п.1.15 ст.284 НК РФ)</a:t>
            </a:r>
            <a:endParaRPr lang="ru-RU" sz="2800" dirty="0"/>
          </a:p>
        </p:txBody>
      </p:sp>
      <p:sp>
        <p:nvSpPr>
          <p:cNvPr id="3" name="Текст 2"/>
          <p:cNvSpPr>
            <a:spLocks noGrp="1"/>
          </p:cNvSpPr>
          <p:nvPr>
            <p:ph type="body" sz="quarter" idx="14"/>
          </p:nvPr>
        </p:nvSpPr>
        <p:spPr>
          <a:xfrm>
            <a:off x="666712" y="1500174"/>
            <a:ext cx="10444163" cy="4643470"/>
          </a:xfrm>
        </p:spPr>
        <p:txBody>
          <a:bodyPr>
            <a:noAutofit/>
          </a:bodyPr>
          <a:lstStyle/>
          <a:p>
            <a:pPr marL="514350" indent="-514350">
              <a:buFont typeface="+mj-lt"/>
              <a:buAutoNum type="arabicPeriod"/>
            </a:pPr>
            <a:r>
              <a:rPr lang="ru-RU" sz="2000" dirty="0" smtClean="0"/>
              <a:t>фирма включена в реестр аккредитованных организаций,</a:t>
            </a:r>
          </a:p>
          <a:p>
            <a:pPr marL="514350" indent="-514350">
              <a:buFont typeface="+mj-lt"/>
              <a:buAutoNum type="arabicPeriod"/>
            </a:pPr>
            <a:r>
              <a:rPr lang="ru-RU" sz="2000" dirty="0" smtClean="0"/>
              <a:t>доля доходов от продажи и сопровождения ПО не меньше 90</a:t>
            </a:r>
          </a:p>
          <a:p>
            <a:pPr marL="514350" indent="-514350"/>
            <a:r>
              <a:rPr lang="ru-RU" sz="2400" dirty="0" smtClean="0"/>
              <a:t>            </a:t>
            </a:r>
            <a:r>
              <a:rPr lang="ru-RU" sz="1100" dirty="0" smtClean="0"/>
              <a:t>доля доходов от реализации экземпляров разработанных организацией программ для ЭВМ, баз данных, передачи исключительных прав на разработанные ею программы для ЭВМ, базы данных, предоставления прав использования указанных программ для ЭВМ, баз данных по лицензионным договорам, в том числе путем предоставления удаленного доступа к программам для ЭВМ и базам данных, указанным в настоящем абзаце, включая обновления к ним и дополнительные функциональные возможности, через информационно-телекоммуникационную сеть "Интернет", от оказания услуг (выполнения работ) по разработке, адаптации и модификации программ для ЭВМ, баз данных (программных средств и информационных продуктов вычислительной техники), а также услуг (работ) по установке, тестированию и сопровождению указанных программ для ЭВМ, баз данных (за исключением доходов от предоставления прав использования программ для ЭВМ, баз данных (в том числе путем предоставления удаленного доступа к ним через информационно-телекоммуникационную сеть "Интернет"), если такие права состоят в получении возможности распространять рекламную информацию в информационно-телекоммуникационной сети "Интернет" и (или) получать доступ к такой информации, размещать предложения о приобретении (реализации) товаров (работ, услуг), имущественных прав в информационно-телекоммуникационной сети "Интернет", осуществлять поиск информации о потенциальных покупателях (продавцах) и (или) заключать сделки) по итогам отчетного (налогового) периода составляет не менее 90 процентов в сумме всех доходов организации за указанный период;</a:t>
            </a:r>
          </a:p>
          <a:p>
            <a:pPr marL="514350" indent="-514350">
              <a:buFont typeface="+mj-lt"/>
              <a:buAutoNum type="arabicPeriod"/>
            </a:pPr>
            <a:endParaRPr lang="ru-RU" sz="1100" dirty="0" smtClean="0"/>
          </a:p>
          <a:p>
            <a:pPr marL="514350" indent="-514350"/>
            <a:r>
              <a:rPr lang="ru-RU" sz="2000" dirty="0" smtClean="0"/>
              <a:t>3.        среднесписочная численность работников не меньше 7 человек</a:t>
            </a:r>
            <a:r>
              <a:rPr lang="ru-RU" sz="2000" dirty="0" smtClean="0">
                <a:hlinkClick r:id="rId2"/>
              </a:rPr>
              <a:t>.</a:t>
            </a:r>
          </a:p>
          <a:p>
            <a:endParaRPr lang="ru-RU" sz="11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45028139-C481-4359-83CF-6657C4DA411D}"/>
              </a:ext>
            </a:extLst>
          </p:cNvPr>
          <p:cNvSpPr>
            <a:spLocks noGrp="1"/>
          </p:cNvSpPr>
          <p:nvPr>
            <p:ph type="title"/>
          </p:nvPr>
        </p:nvSpPr>
        <p:spPr/>
        <p:txBody>
          <a:bodyPr>
            <a:normAutofit/>
          </a:bodyPr>
          <a:lstStyle/>
          <a:p>
            <a:pPr marL="0" indent="0" algn="ctr">
              <a:buNone/>
              <a:defRPr/>
            </a:pPr>
            <a:r>
              <a:rPr lang="ru-RU" sz="2800" dirty="0"/>
              <a:t>Способы уплаты авансовых платежей </a:t>
            </a:r>
            <a:br>
              <a:rPr lang="ru-RU" sz="2800" dirty="0"/>
            </a:br>
            <a:r>
              <a:rPr lang="ru-RU" sz="2800" dirty="0"/>
              <a:t>(п. п. 2, 3 ст. 286 НК РФ):</a:t>
            </a:r>
            <a:r>
              <a:rPr lang="ru-RU" sz="2800" dirty="0">
                <a:solidFill>
                  <a:srgbClr val="025373"/>
                </a:solidFill>
                <a:effectLst/>
                <a:latin typeface="+mn-lt"/>
              </a:rPr>
              <a:t/>
            </a:r>
            <a:br>
              <a:rPr lang="ru-RU" sz="2800" dirty="0">
                <a:solidFill>
                  <a:srgbClr val="025373"/>
                </a:solidFill>
                <a:effectLst/>
                <a:latin typeface="+mn-lt"/>
              </a:rPr>
            </a:br>
            <a:endParaRPr lang="ru-RU" sz="2800" dirty="0">
              <a:solidFill>
                <a:srgbClr val="025373"/>
              </a:solidFill>
              <a:effectLst/>
              <a:latin typeface="+mn-lt"/>
            </a:endParaRPr>
          </a:p>
        </p:txBody>
      </p:sp>
      <p:sp>
        <p:nvSpPr>
          <p:cNvPr id="5" name="Прямоугольник 4">
            <a:extLst>
              <a:ext uri="{FF2B5EF4-FFF2-40B4-BE49-F238E27FC236}">
                <a16:creationId xmlns="" xmlns:a16="http://schemas.microsoft.com/office/drawing/2014/main" id="{B7E84695-AFF3-4E97-A879-6F58F11D1484}"/>
              </a:ext>
            </a:extLst>
          </p:cNvPr>
          <p:cNvSpPr/>
          <p:nvPr/>
        </p:nvSpPr>
        <p:spPr>
          <a:xfrm>
            <a:off x="1011000" y="1809000"/>
            <a:ext cx="10215000" cy="3139321"/>
          </a:xfrm>
          <a:prstGeom prst="rect">
            <a:avLst/>
          </a:prstGeom>
        </p:spPr>
        <p:txBody>
          <a:bodyPr wrap="square">
            <a:spAutoFit/>
          </a:bodyPr>
          <a:lstStyle/>
          <a:p>
            <a:pPr eaLnBrk="0" fontAlgn="base" hangingPunct="0">
              <a:spcBef>
                <a:spcPct val="0"/>
              </a:spcBef>
              <a:spcAft>
                <a:spcPct val="0"/>
              </a:spcAft>
              <a:defRPr/>
            </a:pPr>
            <a:r>
              <a:rPr lang="ru-RU" dirty="0">
                <a:solidFill>
                  <a:srgbClr val="025373"/>
                </a:solidFill>
              </a:rPr>
              <a:t>• По итогам каждого квартала (квартальные авансовые платежи) и ежемесячно в рамках этого квартала. Данный порядок уплаты авансовых платежей можно поменять на уплату ежемесячных авансовых платежей исходя из фактической прибыли (п. 2 ст. 286 НК РФ). В 2020 г. это можно сделать не только с начала года, но и с отчетного периода четыре месяца 2020 г. или с другого следующего за ним отчетного периода (</a:t>
            </a:r>
            <a:r>
              <a:rPr lang="ru-RU" dirty="0" err="1">
                <a:solidFill>
                  <a:srgbClr val="025373"/>
                </a:solidFill>
              </a:rPr>
              <a:t>пп</a:t>
            </a:r>
            <a:r>
              <a:rPr lang="ru-RU" dirty="0">
                <a:solidFill>
                  <a:srgbClr val="025373"/>
                </a:solidFill>
              </a:rPr>
              <a:t>. "а", "б" п. 6 ст. 1 Федерального закона от 22.04.2020 N 121-ФЗ);</a:t>
            </a:r>
          </a:p>
          <a:p>
            <a:pPr eaLnBrk="0" fontAlgn="base" hangingPunct="0">
              <a:spcBef>
                <a:spcPct val="0"/>
              </a:spcBef>
              <a:spcAft>
                <a:spcPct val="0"/>
              </a:spcAft>
              <a:defRPr/>
            </a:pPr>
            <a:endParaRPr lang="ru-RU" dirty="0">
              <a:solidFill>
                <a:srgbClr val="025373"/>
              </a:solidFill>
            </a:endParaRPr>
          </a:p>
          <a:p>
            <a:pPr eaLnBrk="0" fontAlgn="base" hangingPunct="0">
              <a:spcBef>
                <a:spcPct val="0"/>
              </a:spcBef>
              <a:spcAft>
                <a:spcPct val="0"/>
              </a:spcAft>
              <a:defRPr/>
            </a:pPr>
            <a:r>
              <a:rPr lang="ru-RU" dirty="0">
                <a:solidFill>
                  <a:srgbClr val="025373"/>
                </a:solidFill>
              </a:rPr>
              <a:t>• По итогам каждого квартала (квартальные авансовые платежи). Внутри квартала ежемесячные авансовые платежи не уплачиваются;</a:t>
            </a:r>
          </a:p>
          <a:p>
            <a:pPr eaLnBrk="0" fontAlgn="base" hangingPunct="0">
              <a:spcBef>
                <a:spcPct val="0"/>
              </a:spcBef>
              <a:spcAft>
                <a:spcPct val="0"/>
              </a:spcAft>
              <a:defRPr/>
            </a:pPr>
            <a:endParaRPr lang="ru-RU" dirty="0">
              <a:solidFill>
                <a:srgbClr val="025373"/>
              </a:solidFill>
            </a:endParaRPr>
          </a:p>
          <a:p>
            <a:pPr eaLnBrk="0" fontAlgn="base" hangingPunct="0">
              <a:spcBef>
                <a:spcPct val="0"/>
              </a:spcBef>
              <a:spcAft>
                <a:spcPct val="0"/>
              </a:spcAft>
              <a:defRPr/>
            </a:pPr>
            <a:r>
              <a:rPr lang="ru-RU" dirty="0">
                <a:solidFill>
                  <a:srgbClr val="025373"/>
                </a:solidFill>
              </a:rPr>
              <a:t>• По итогам каждого месяца (ежемесячные авансовые платежи исходя из фактически полученной прибыли).</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Доходы</a:t>
            </a:r>
            <a:endParaRPr lang="ru-RU" sz="2800" dirty="0"/>
          </a:p>
        </p:txBody>
      </p:sp>
      <p:graphicFrame>
        <p:nvGraphicFramePr>
          <p:cNvPr id="4" name="Таблица 3"/>
          <p:cNvGraphicFramePr>
            <a:graphicFrameLocks noGrp="1"/>
          </p:cNvGraphicFramePr>
          <p:nvPr/>
        </p:nvGraphicFramePr>
        <p:xfrm>
          <a:off x="881026" y="1857364"/>
          <a:ext cx="10144197" cy="3071835"/>
        </p:xfrm>
        <a:graphic>
          <a:graphicData uri="http://schemas.openxmlformats.org/drawingml/2006/table">
            <a:tbl>
              <a:tblPr/>
              <a:tblGrid>
                <a:gridCol w="2714644"/>
                <a:gridCol w="3214710"/>
                <a:gridCol w="4214843"/>
              </a:tblGrid>
              <a:tr h="1023945">
                <a:tc rowSpan="3">
                  <a:txBody>
                    <a:bodyPr/>
                    <a:lstStyle/>
                    <a:p>
                      <a:pPr>
                        <a:lnSpc>
                          <a:spcPct val="115000"/>
                        </a:lnSpc>
                        <a:spcAft>
                          <a:spcPts val="0"/>
                        </a:spcAft>
                      </a:pPr>
                      <a:r>
                        <a:rPr lang="ru-RU" sz="2000" dirty="0">
                          <a:solidFill>
                            <a:srgbClr val="025373"/>
                          </a:solidFill>
                          <a:latin typeface="Calibri"/>
                          <a:ea typeface="Calibri"/>
                          <a:cs typeface="Calibri"/>
                        </a:rPr>
                        <a:t>ДОХОДЫ</a:t>
                      </a:r>
                      <a:endParaRPr lang="ru-RU" sz="2000" dirty="0">
                        <a:solidFill>
                          <a:srgbClr val="025373"/>
                        </a:solidFill>
                        <a:latin typeface="Calibri"/>
                        <a:ea typeface="Calibri"/>
                        <a:cs typeface="Times New Roman"/>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2000" dirty="0">
                          <a:solidFill>
                            <a:srgbClr val="025373"/>
                          </a:solidFill>
                          <a:latin typeface="Calibri"/>
                          <a:ea typeface="Calibri"/>
                          <a:cs typeface="Calibri"/>
                        </a:rPr>
                        <a:t>Учитываемые при налогообложении</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solidFill>
                            <a:srgbClr val="025373"/>
                          </a:solidFill>
                          <a:latin typeface="Calibri"/>
                          <a:ea typeface="Calibri"/>
                          <a:cs typeface="Calibri"/>
                        </a:rPr>
                        <a:t>Доходы от </a:t>
                      </a:r>
                      <a:r>
                        <a:rPr lang="ru-RU" sz="2000" dirty="0" smtClean="0">
                          <a:solidFill>
                            <a:srgbClr val="025373"/>
                          </a:solidFill>
                          <a:latin typeface="Calibri"/>
                          <a:ea typeface="Calibri"/>
                          <a:cs typeface="Calibri"/>
                        </a:rPr>
                        <a:t>реализации ст.249 НК РФ</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3945">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2000" dirty="0" err="1">
                          <a:solidFill>
                            <a:srgbClr val="025373"/>
                          </a:solidFill>
                          <a:latin typeface="Calibri"/>
                          <a:ea typeface="Calibri"/>
                          <a:cs typeface="Calibri"/>
                        </a:rPr>
                        <a:t>Внереализационные</a:t>
                      </a:r>
                      <a:r>
                        <a:rPr lang="ru-RU" sz="2000" dirty="0">
                          <a:solidFill>
                            <a:srgbClr val="025373"/>
                          </a:solidFill>
                          <a:latin typeface="Calibri"/>
                          <a:ea typeface="Calibri"/>
                          <a:cs typeface="Calibri"/>
                        </a:rPr>
                        <a:t> </a:t>
                      </a:r>
                      <a:r>
                        <a:rPr lang="ru-RU" sz="2000" dirty="0" smtClean="0">
                          <a:solidFill>
                            <a:srgbClr val="025373"/>
                          </a:solidFill>
                          <a:latin typeface="Calibri"/>
                          <a:ea typeface="Calibri"/>
                          <a:cs typeface="Calibri"/>
                        </a:rPr>
                        <a:t>доходы ст.250</a:t>
                      </a:r>
                      <a:r>
                        <a:rPr lang="ru-RU" sz="2000" baseline="0" dirty="0" smtClean="0">
                          <a:solidFill>
                            <a:srgbClr val="025373"/>
                          </a:solidFill>
                          <a:latin typeface="Calibri"/>
                          <a:ea typeface="Calibri"/>
                          <a:cs typeface="Calibri"/>
                        </a:rPr>
                        <a:t> НК РФ </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3945">
                <a:tc vMerge="1">
                  <a:txBody>
                    <a:bodyPr/>
                    <a:lstStyle/>
                    <a:p>
                      <a:endParaRPr lang="ru-RU"/>
                    </a:p>
                  </a:txBody>
                  <a:tcPr/>
                </a:tc>
                <a:tc gridSpan="2">
                  <a:txBody>
                    <a:bodyPr/>
                    <a:lstStyle/>
                    <a:p>
                      <a:pPr>
                        <a:lnSpc>
                          <a:spcPct val="115000"/>
                        </a:lnSpc>
                        <a:spcAft>
                          <a:spcPts val="0"/>
                        </a:spcAft>
                      </a:pPr>
                      <a:r>
                        <a:rPr lang="ru-RU" sz="2000" dirty="0">
                          <a:solidFill>
                            <a:srgbClr val="025373"/>
                          </a:solidFill>
                          <a:latin typeface="Calibri"/>
                          <a:ea typeface="Calibri"/>
                          <a:cs typeface="Calibri"/>
                        </a:rPr>
                        <a:t>Не учитываемые при </a:t>
                      </a:r>
                      <a:r>
                        <a:rPr lang="ru-RU" sz="2000" dirty="0" smtClean="0">
                          <a:solidFill>
                            <a:srgbClr val="025373"/>
                          </a:solidFill>
                          <a:latin typeface="Calibri"/>
                          <a:ea typeface="Calibri"/>
                          <a:cs typeface="Calibri"/>
                        </a:rPr>
                        <a:t>налогообложении ст.251 НК РФ</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E8E65082-75A2-4F05-84B9-5DAC2EB53688}"/>
              </a:ext>
            </a:extLst>
          </p:cNvPr>
          <p:cNvSpPr>
            <a:spLocks noGrp="1"/>
          </p:cNvSpPr>
          <p:nvPr>
            <p:ph type="title"/>
          </p:nvPr>
        </p:nvSpPr>
        <p:spPr>
          <a:xfrm>
            <a:off x="471000" y="0"/>
            <a:ext cx="10515599" cy="1325563"/>
          </a:xfrm>
        </p:spPr>
        <p:txBody>
          <a:bodyPr>
            <a:normAutofit/>
          </a:bodyPr>
          <a:lstStyle/>
          <a:p>
            <a:pPr marL="0" indent="0">
              <a:defRPr/>
            </a:pPr>
            <a:r>
              <a:rPr lang="ru-RU" sz="2800" dirty="0"/>
              <a:t>Уплата авансовых платежей </a:t>
            </a:r>
          </a:p>
        </p:txBody>
      </p:sp>
      <p:pic>
        <p:nvPicPr>
          <p:cNvPr id="15363" name="Picture 2">
            <a:extLst>
              <a:ext uri="{FF2B5EF4-FFF2-40B4-BE49-F238E27FC236}">
                <a16:creationId xmlns="" xmlns:a16="http://schemas.microsoft.com/office/drawing/2014/main" id="{7EFE9157-5557-45FD-B206-3B432E1DA5B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41000" y="1325563"/>
            <a:ext cx="8713788"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4">
            <a:extLst>
              <a:ext uri="{FF2B5EF4-FFF2-40B4-BE49-F238E27FC236}">
                <a16:creationId xmlns="" xmlns:a16="http://schemas.microsoft.com/office/drawing/2014/main" id="{935BB50D-6F45-4281-818D-6961E4B4A4E1}"/>
              </a:ext>
            </a:extLst>
          </p:cNvPr>
          <p:cNvSpPr>
            <a:spLocks noGrp="1"/>
          </p:cNvSpPr>
          <p:nvPr>
            <p:ph type="body" sz="quarter" idx="14"/>
          </p:nvPr>
        </p:nvSpPr>
        <p:spPr>
          <a:xfrm>
            <a:off x="741000" y="864000"/>
            <a:ext cx="10444163" cy="4049712"/>
          </a:xfrm>
        </p:spPr>
        <p:txBody>
          <a:bodyPr/>
          <a:lstStyle/>
          <a:p>
            <a:pPr marL="44450" indent="0" algn="ctr">
              <a:buNone/>
            </a:pPr>
            <a:r>
              <a:rPr lang="ru-RU" altLang="ru-RU" sz="2000" b="1" dirty="0"/>
              <a:t>Пример расчета квартальных авансовых платежей по налогу на прибыль</a:t>
            </a:r>
          </a:p>
          <a:p>
            <a:pPr marL="44450" indent="0" algn="ctr">
              <a:buNone/>
            </a:pPr>
            <a:endParaRPr lang="ru-RU" altLang="ru-RU" sz="2000" b="1" dirty="0"/>
          </a:p>
          <a:p>
            <a:pPr marL="44450" indent="0" algn="just">
              <a:buNone/>
            </a:pPr>
            <a:r>
              <a:rPr lang="ru-RU" altLang="ru-RU" sz="1800" dirty="0"/>
              <a:t>ООО "Альфа" уплачивает только квартальные авансовые платежи. Ставка налога составляет 20% (3% в федеральный бюджет и 17% в региональный бюджет).</a:t>
            </a:r>
          </a:p>
          <a:p>
            <a:pPr marL="44450" indent="0" algn="just">
              <a:buNone/>
            </a:pPr>
            <a:r>
              <a:rPr lang="ru-RU" altLang="ru-RU" sz="1800" dirty="0"/>
              <a:t>Организация получила по итогам:</a:t>
            </a:r>
          </a:p>
          <a:p>
            <a:pPr marL="44450" indent="0" algn="just">
              <a:buNone/>
            </a:pPr>
            <a:r>
              <a:rPr lang="ru-RU" altLang="ru-RU" sz="1800" dirty="0"/>
              <a:t>• I квартала прибыль в размере 250 000 руб.;</a:t>
            </a:r>
          </a:p>
          <a:p>
            <a:pPr marL="44450" indent="0" algn="just">
              <a:buNone/>
            </a:pPr>
            <a:r>
              <a:rPr lang="ru-RU" altLang="ru-RU" sz="1800" dirty="0"/>
              <a:t>• Полугодия убыток 100 000 руб.;</a:t>
            </a:r>
          </a:p>
          <a:p>
            <a:pPr marL="44450" indent="0" algn="just">
              <a:buNone/>
            </a:pPr>
            <a:r>
              <a:rPr lang="ru-RU" altLang="ru-RU" sz="1800" dirty="0"/>
              <a:t>• Девяти месяцев прибыль в размере 500 000 руб.</a:t>
            </a:r>
          </a:p>
          <a:p>
            <a:pPr marL="44450" indent="0" algn="just">
              <a:buNone/>
            </a:pPr>
            <a:r>
              <a:rPr lang="ru-RU" altLang="ru-RU" sz="1800" dirty="0"/>
              <a:t>Квартальный авансовый платеж по итогам I квартала - 50 000 руб. (250 000 x 20%):</a:t>
            </a:r>
          </a:p>
          <a:p>
            <a:pPr marL="44450" indent="0" algn="just">
              <a:buNone/>
            </a:pPr>
            <a:r>
              <a:rPr lang="ru-RU" altLang="ru-RU" sz="1800" dirty="0"/>
              <a:t>• В федеральный бюджет 7 500 руб. (250 000 x 3%);</a:t>
            </a:r>
          </a:p>
          <a:p>
            <a:pPr marL="44450" indent="0" algn="just">
              <a:buNone/>
            </a:pPr>
            <a:r>
              <a:rPr lang="ru-RU" altLang="ru-RU" sz="1800" dirty="0"/>
              <a:t>• В региональный бюджет 42 500 руб. (250 000 x 17%).</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4">
            <a:extLst>
              <a:ext uri="{FF2B5EF4-FFF2-40B4-BE49-F238E27FC236}">
                <a16:creationId xmlns="" xmlns:a16="http://schemas.microsoft.com/office/drawing/2014/main" id="{8F95EE2E-E5D3-4E37-AE02-0099DA8E34CD}"/>
              </a:ext>
            </a:extLst>
          </p:cNvPr>
          <p:cNvSpPr>
            <a:spLocks noGrp="1"/>
          </p:cNvSpPr>
          <p:nvPr>
            <p:ph type="body" sz="quarter" idx="14"/>
          </p:nvPr>
        </p:nvSpPr>
        <p:spPr>
          <a:xfrm>
            <a:off x="873918" y="1089000"/>
            <a:ext cx="10444163" cy="4049712"/>
          </a:xfrm>
        </p:spPr>
        <p:txBody>
          <a:bodyPr>
            <a:normAutofit lnSpcReduction="10000"/>
          </a:bodyPr>
          <a:lstStyle/>
          <a:p>
            <a:pPr marL="44450" indent="0" algn="ctr">
              <a:buNone/>
            </a:pPr>
            <a:r>
              <a:rPr lang="ru-RU" altLang="ru-RU" sz="2000" b="1" dirty="0"/>
              <a:t>Пример расчета квартальных авансовых платежей по налогу на прибыль</a:t>
            </a:r>
          </a:p>
          <a:p>
            <a:pPr marL="44450" indent="0" algn="ctr">
              <a:buNone/>
            </a:pPr>
            <a:endParaRPr lang="ru-RU" altLang="ru-RU" sz="2000" b="1" dirty="0"/>
          </a:p>
          <a:p>
            <a:pPr marL="44450" indent="0">
              <a:buNone/>
            </a:pPr>
            <a:r>
              <a:rPr lang="ru-RU" altLang="ru-RU" sz="1800" dirty="0"/>
              <a:t>Квартальный авансовый платеж и сумма, подлежащая уплате по итогам полугодия, будут равны нулю, поскольку по итогам полугодия получен убыток в размере 100 000 руб. (п. 8 ст. 274 НК РФ). Кроме того, у организации образовалась переплата в размере 50 000 руб.</a:t>
            </a:r>
          </a:p>
          <a:p>
            <a:pPr marL="44450" indent="0">
              <a:buNone/>
            </a:pPr>
            <a:r>
              <a:rPr lang="ru-RU" altLang="ru-RU" sz="1800" dirty="0"/>
              <a:t>Квартальный авансовый платеж по итогам девяти месяцев - 100 000 руб. (500 000 руб. x 20%):</a:t>
            </a:r>
          </a:p>
          <a:p>
            <a:pPr marL="44450" indent="0">
              <a:buNone/>
            </a:pPr>
            <a:r>
              <a:rPr lang="ru-RU" altLang="ru-RU" sz="1800" dirty="0"/>
              <a:t>• В федеральный бюджет 15 000 руб. (500 000 x 3%);</a:t>
            </a:r>
          </a:p>
          <a:p>
            <a:pPr marL="44450" indent="0">
              <a:buNone/>
            </a:pPr>
            <a:r>
              <a:rPr lang="ru-RU" altLang="ru-RU" sz="1800" dirty="0"/>
              <a:t>• В региональный бюджет 85 000 руб. (500 000 x 17%).</a:t>
            </a:r>
          </a:p>
          <a:p>
            <a:pPr marL="44450" indent="0">
              <a:buNone/>
            </a:pPr>
            <a:r>
              <a:rPr lang="ru-RU" altLang="ru-RU" sz="1800" dirty="0"/>
              <a:t>Переплата по итогам полугодия зачтена в счет уплаты квартального авансового платежа по итогам девяти месяцев. Авансовый платеж по итогам девяти месяцев составит 50 000 руб. (100 000 руб. - 50 000 руб.):</a:t>
            </a:r>
          </a:p>
          <a:p>
            <a:pPr marL="44450" indent="0">
              <a:buNone/>
            </a:pPr>
            <a:r>
              <a:rPr lang="ru-RU" altLang="ru-RU" sz="1800" dirty="0"/>
              <a:t>• В федеральный бюджет 7 500 руб. (15 000 руб. - 7 500 руб.);</a:t>
            </a:r>
          </a:p>
          <a:p>
            <a:pPr marL="44450" indent="0">
              <a:buNone/>
            </a:pPr>
            <a:r>
              <a:rPr lang="ru-RU" altLang="ru-RU" sz="1800" dirty="0"/>
              <a:t>• В региональный бюджет 42 500 руб. (85 000 руб. - 42 500 руб.).</a:t>
            </a:r>
          </a:p>
          <a:p>
            <a:pPr marL="44450" indent="0">
              <a:buNone/>
            </a:pPr>
            <a:endParaRPr lang="ru-RU" altLang="ru-RU"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4">
            <a:extLst>
              <a:ext uri="{FF2B5EF4-FFF2-40B4-BE49-F238E27FC236}">
                <a16:creationId xmlns="" xmlns:a16="http://schemas.microsoft.com/office/drawing/2014/main" id="{E278281A-16AE-42BF-AE55-9CF6B622415F}"/>
              </a:ext>
            </a:extLst>
          </p:cNvPr>
          <p:cNvSpPr>
            <a:spLocks noGrp="1"/>
          </p:cNvSpPr>
          <p:nvPr>
            <p:ph type="body" sz="quarter" idx="14"/>
          </p:nvPr>
        </p:nvSpPr>
        <p:spPr>
          <a:xfrm>
            <a:off x="873919" y="1224000"/>
            <a:ext cx="10172082" cy="4049712"/>
          </a:xfrm>
        </p:spPr>
        <p:txBody>
          <a:bodyPr>
            <a:normAutofit lnSpcReduction="10000"/>
          </a:bodyPr>
          <a:lstStyle/>
          <a:p>
            <a:pPr marL="44450" indent="0" algn="ctr">
              <a:buNone/>
            </a:pPr>
            <a:r>
              <a:rPr lang="ru-RU" altLang="ru-RU" sz="2000" b="1" dirty="0"/>
              <a:t>Пример расчета ежемесячных авансовых платежей по налогу на прибыль из фактической прибыли</a:t>
            </a:r>
          </a:p>
          <a:p>
            <a:pPr marL="44450" indent="0" algn="ctr">
              <a:buNone/>
            </a:pPr>
            <a:endParaRPr lang="ru-RU" altLang="ru-RU" sz="2400" b="1" dirty="0"/>
          </a:p>
          <a:p>
            <a:pPr marL="44450" indent="0">
              <a:buNone/>
            </a:pPr>
            <a:r>
              <a:rPr lang="ru-RU" altLang="ru-RU" sz="1800" dirty="0"/>
              <a:t>По итогам января - февраля организация "Альфа" получила прибыль в размере 500 000 руб. Налог на прибыль зачисляется следующим образом: в бюджет субъекта РФ зачисляется сумма налога, рассчитанная по ставке 17%, а в федеральный бюджет - по ставке 3%.</a:t>
            </a:r>
          </a:p>
          <a:p>
            <a:pPr marL="44450" indent="0">
              <a:buNone/>
            </a:pPr>
            <a:r>
              <a:rPr lang="ru-RU" altLang="ru-RU" sz="1800" dirty="0"/>
              <a:t>Авансовый платеж за январь организация уплатила в следующем размере: в федеральный бюджет - 9 000 руб., в региональный - 51 000 руб.</a:t>
            </a:r>
          </a:p>
          <a:p>
            <a:pPr marL="44450" indent="0">
              <a:buNone/>
            </a:pPr>
            <a:r>
              <a:rPr lang="ru-RU" altLang="ru-RU" sz="1800" dirty="0"/>
              <a:t>Общая сумма авансового платежа за два месяца (январь - февраль) в федеральный бюджет составляет 15 000 руб. (500 000 руб. x 3%). Итоговая сумма авансового платежа к уплате в федеральный бюджет по итогам февраля составляет 6 000 руб. (15 000 руб. - 9 000 руб.).</a:t>
            </a:r>
          </a:p>
          <a:p>
            <a:pPr marL="44450" indent="0">
              <a:buNone/>
            </a:pPr>
            <a:r>
              <a:rPr lang="ru-RU" altLang="ru-RU" sz="1800" dirty="0"/>
              <a:t>Авансовый платеж к уплате по итогам февраля в региональный бюджет составляет 34 000 руб. (500 000 руб. x 17% - 51 000 руб.).</a:t>
            </a:r>
          </a:p>
          <a:p>
            <a:pPr marL="44450" indent="0">
              <a:buNone/>
            </a:pPr>
            <a:endParaRPr lang="ru-RU" altLang="ru-RU" sz="1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6D8EA639-170A-452C-9FC3-A0C5577B4C0F}"/>
              </a:ext>
            </a:extLst>
          </p:cNvPr>
          <p:cNvSpPr>
            <a:spLocks noGrp="1"/>
          </p:cNvSpPr>
          <p:nvPr>
            <p:ph type="title"/>
          </p:nvPr>
        </p:nvSpPr>
        <p:spPr/>
        <p:txBody>
          <a:bodyPr>
            <a:normAutofit/>
          </a:bodyPr>
          <a:lstStyle/>
          <a:p>
            <a:pPr marL="0" indent="0">
              <a:defRPr/>
            </a:pPr>
            <a:r>
              <a:rPr lang="ru-RU" sz="2800" dirty="0"/>
              <a:t>Уплата авансовых платежей </a:t>
            </a:r>
          </a:p>
        </p:txBody>
      </p:sp>
      <p:sp>
        <p:nvSpPr>
          <p:cNvPr id="19459" name="Объект 4">
            <a:extLst>
              <a:ext uri="{FF2B5EF4-FFF2-40B4-BE49-F238E27FC236}">
                <a16:creationId xmlns="" xmlns:a16="http://schemas.microsoft.com/office/drawing/2014/main" id="{E56C9F37-C1EC-4C7A-95B4-753D7D211029}"/>
              </a:ext>
            </a:extLst>
          </p:cNvPr>
          <p:cNvSpPr>
            <a:spLocks noGrp="1"/>
          </p:cNvSpPr>
          <p:nvPr>
            <p:ph type="body" sz="quarter" idx="14"/>
          </p:nvPr>
        </p:nvSpPr>
        <p:spPr>
          <a:xfrm>
            <a:off x="696001" y="1404144"/>
            <a:ext cx="10215000" cy="4049712"/>
          </a:xfrm>
        </p:spPr>
        <p:txBody>
          <a:bodyPr>
            <a:normAutofit/>
          </a:bodyPr>
          <a:lstStyle/>
          <a:p>
            <a:pPr marL="387350" indent="-342900" algn="just">
              <a:buFont typeface="Arial" panose="020B0604020202020204" pitchFamily="34" charset="0"/>
              <a:buChar char="•"/>
            </a:pPr>
            <a:endParaRPr lang="ru-RU" altLang="ru-RU" sz="1800" dirty="0"/>
          </a:p>
          <a:p>
            <a:pPr marL="387350" indent="-342900" algn="just">
              <a:buFont typeface="Arial" panose="020B0604020202020204" pitchFamily="34" charset="0"/>
              <a:buChar char="•"/>
            </a:pPr>
            <a:r>
              <a:rPr lang="ru-RU" altLang="ru-RU" sz="1800" dirty="0"/>
              <a:t>Например, для организации, созданной 16 февраля, первым отчетным периодом будет период с 16 февраля по 31 марта, уплатить аванс и представить декларацию за который надо не позднее 28 апреля.</a:t>
            </a:r>
          </a:p>
        </p:txBody>
      </p:sp>
      <p:sp>
        <p:nvSpPr>
          <p:cNvPr id="19460" name="Объект 5">
            <a:extLst>
              <a:ext uri="{FF2B5EF4-FFF2-40B4-BE49-F238E27FC236}">
                <a16:creationId xmlns="" xmlns:a16="http://schemas.microsoft.com/office/drawing/2014/main" id="{49AC562A-2817-4939-9F2A-BBA173493DB1}"/>
              </a:ext>
            </a:extLst>
          </p:cNvPr>
          <p:cNvSpPr>
            <a:spLocks noGrp="1"/>
          </p:cNvSpPr>
          <p:nvPr>
            <p:ph sz="quarter" idx="4294967295"/>
          </p:nvPr>
        </p:nvSpPr>
        <p:spPr>
          <a:xfrm>
            <a:off x="709630" y="2729707"/>
            <a:ext cx="10215000" cy="3475037"/>
          </a:xfrm>
        </p:spPr>
        <p:txBody>
          <a:bodyPr>
            <a:normAutofit/>
          </a:bodyPr>
          <a:lstStyle/>
          <a:p>
            <a:pPr marL="387350" indent="-342900" algn="just">
              <a:buFont typeface="Arial" panose="020B0604020202020204" pitchFamily="34" charset="0"/>
              <a:buChar char="•"/>
            </a:pPr>
            <a:endParaRPr lang="ru-RU" altLang="ru-RU" sz="1800" dirty="0">
              <a:solidFill>
                <a:srgbClr val="025373"/>
              </a:solidFill>
            </a:endParaRPr>
          </a:p>
          <a:p>
            <a:pPr marL="387350" indent="-342900" algn="just">
              <a:buFont typeface="Arial" panose="020B0604020202020204" pitchFamily="34" charset="0"/>
              <a:buChar char="•"/>
            </a:pPr>
            <a:r>
              <a:rPr lang="ru-RU" altLang="ru-RU" sz="1800" dirty="0">
                <a:solidFill>
                  <a:srgbClr val="025373"/>
                </a:solidFill>
              </a:rPr>
              <a:t>Например, если организация создана в феврале, то обязанность уплачивать ежемесячные авансы возникнет только в III квартале.</a:t>
            </a:r>
          </a:p>
          <a:p>
            <a:pPr marL="387350" indent="-342900" algn="just">
              <a:buFont typeface="Arial" panose="020B0604020202020204" pitchFamily="34" charset="0"/>
              <a:buChar char="•"/>
            </a:pPr>
            <a:endParaRPr lang="ru-RU" altLang="ru-RU" sz="1800" dirty="0">
              <a:solidFill>
                <a:srgbClr val="025373"/>
              </a:solidFill>
            </a:endParaRPr>
          </a:p>
          <a:p>
            <a:pPr marL="387350" indent="-342900" algn="just">
              <a:buFont typeface="Arial" panose="020B0604020202020204" pitchFamily="34" charset="0"/>
              <a:buChar char="•"/>
            </a:pPr>
            <a:r>
              <a:rPr lang="ru-RU" altLang="ru-RU" sz="1800" dirty="0">
                <a:solidFill>
                  <a:srgbClr val="025373"/>
                </a:solidFill>
              </a:rPr>
              <a:t>Например, у организации, созданной в феврале, в июле выручка превысила 1 млн руб. Значит, ежемесячные авансы налогоплательщик будет уплачивать с октября, а не с августа.</a:t>
            </a:r>
          </a:p>
          <a:p>
            <a:pPr marL="387350" indent="-342900" algn="just">
              <a:buFont typeface="Arial" panose="020B0604020202020204" pitchFamily="34" charset="0"/>
              <a:buChar char="•"/>
            </a:pPr>
            <a:endParaRPr lang="ru-RU" altLang="ru-RU" sz="1800" dirty="0">
              <a:solidFill>
                <a:srgbClr val="025373"/>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C66E6198-1BC7-4402-9814-28E0930EFCC0}"/>
              </a:ext>
            </a:extLst>
          </p:cNvPr>
          <p:cNvSpPr>
            <a:spLocks noGrp="1"/>
          </p:cNvSpPr>
          <p:nvPr>
            <p:ph type="title"/>
          </p:nvPr>
        </p:nvSpPr>
        <p:spPr/>
        <p:txBody>
          <a:bodyPr>
            <a:normAutofit/>
          </a:bodyPr>
          <a:lstStyle/>
          <a:p>
            <a:pPr marL="0" indent="0">
              <a:defRPr/>
            </a:pPr>
            <a:r>
              <a:rPr lang="ru-RU" sz="2800" dirty="0"/>
              <a:t>Расчет доли прибыли обособленного подразделения</a:t>
            </a:r>
          </a:p>
        </p:txBody>
      </p:sp>
      <p:pic>
        <p:nvPicPr>
          <p:cNvPr id="20482" name="Picture 2">
            <a:extLst>
              <a:ext uri="{FF2B5EF4-FFF2-40B4-BE49-F238E27FC236}">
                <a16:creationId xmlns="" xmlns:a16="http://schemas.microsoft.com/office/drawing/2014/main" id="{8AED00CF-A916-477A-9616-0E3EC19134D3}"/>
              </a:ext>
            </a:extLst>
          </p:cNvPr>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a:xfrm>
            <a:off x="1809720" y="2000240"/>
            <a:ext cx="7762875" cy="2293938"/>
          </a:xfrm>
          <a:noFill/>
          <a:ln>
            <a:solidFill>
              <a:schemeClr val="accent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a:extLst>
              <a:ext uri="{FF2B5EF4-FFF2-40B4-BE49-F238E27FC236}">
                <a16:creationId xmlns="" xmlns:a16="http://schemas.microsoft.com/office/drawing/2014/main" id="{91D7A911-5B85-437D-8B5F-5ABCAFB6C1CA}"/>
              </a:ext>
            </a:extLst>
          </p:cNvPr>
          <p:cNvSpPr>
            <a:spLocks noChangeArrowheads="1"/>
          </p:cNvSpPr>
          <p:nvPr/>
        </p:nvSpPr>
        <p:spPr bwMode="auto">
          <a:xfrm>
            <a:off x="5511000" y="3244056"/>
            <a:ext cx="30114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ru-RU" altLang="ru-RU" dirty="0">
                <a:solidFill>
                  <a:srgbClr val="025373"/>
                </a:solidFill>
                <a:latin typeface="+mn-lt"/>
              </a:rPr>
              <a:t>или</a:t>
            </a:r>
          </a:p>
        </p:txBody>
      </p:sp>
      <p:pic>
        <p:nvPicPr>
          <p:cNvPr id="21507" name="Picture 2">
            <a:extLst>
              <a:ext uri="{FF2B5EF4-FFF2-40B4-BE49-F238E27FC236}">
                <a16:creationId xmlns="" xmlns:a16="http://schemas.microsoft.com/office/drawing/2014/main" id="{CCE5D1A6-DDBF-49B6-90FE-9B067E25A9F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95472" y="1500174"/>
            <a:ext cx="7705725" cy="1390650"/>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Picture 3">
            <a:extLst>
              <a:ext uri="{FF2B5EF4-FFF2-40B4-BE49-F238E27FC236}">
                <a16:creationId xmlns="" xmlns:a16="http://schemas.microsoft.com/office/drawing/2014/main" id="{61E2FB39-4082-45A6-993A-F76571DB574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95472" y="3786190"/>
            <a:ext cx="7705725" cy="1382712"/>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Заголовок 3">
            <a:extLst>
              <a:ext uri="{FF2B5EF4-FFF2-40B4-BE49-F238E27FC236}">
                <a16:creationId xmlns="" xmlns:a16="http://schemas.microsoft.com/office/drawing/2014/main" id="{A111F253-39C8-4CFE-A5FD-A96AE815FCB1}"/>
              </a:ext>
            </a:extLst>
          </p:cNvPr>
          <p:cNvSpPr>
            <a:spLocks noGrp="1"/>
          </p:cNvSpPr>
          <p:nvPr>
            <p:ph type="title"/>
          </p:nvPr>
        </p:nvSpPr>
        <p:spPr/>
        <p:txBody>
          <a:bodyPr>
            <a:normAutofit/>
          </a:bodyPr>
          <a:lstStyle/>
          <a:p>
            <a:pPr marL="0" indent="0">
              <a:defRPr/>
            </a:pPr>
            <a:r>
              <a:rPr lang="ru-RU" sz="2800" dirty="0"/>
              <a:t>Расчет доли прибыли обособленного подразделения</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 xmlns:a16="http://schemas.microsoft.com/office/drawing/2014/main" id="{30B887A8-70FF-4FD0-BD8C-4C3D242A9A95}"/>
              </a:ext>
            </a:extLst>
          </p:cNvPr>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a:xfrm>
            <a:off x="1738282" y="857232"/>
            <a:ext cx="8643997" cy="1474787"/>
          </a:xfrm>
          <a:noFill/>
          <a:ln>
            <a:solidFill>
              <a:schemeClr val="accent1"/>
            </a:solidFill>
          </a:ln>
        </p:spPr>
      </p:pic>
      <p:pic>
        <p:nvPicPr>
          <p:cNvPr id="22531" name="Picture 3">
            <a:extLst>
              <a:ext uri="{FF2B5EF4-FFF2-40B4-BE49-F238E27FC236}">
                <a16:creationId xmlns="" xmlns:a16="http://schemas.microsoft.com/office/drawing/2014/main" id="{90C6441B-DD9A-4BD0-85A2-7C7FB1E243C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95406" y="3214686"/>
            <a:ext cx="8643998" cy="2857500"/>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2" name="Picture 4">
            <a:extLst>
              <a:ext uri="{FF2B5EF4-FFF2-40B4-BE49-F238E27FC236}">
                <a16:creationId xmlns="" xmlns:a16="http://schemas.microsoft.com/office/drawing/2014/main" id="{204F3892-CD6B-448A-8F18-B4AED7785837}"/>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00361" y="2724239"/>
            <a:ext cx="6391275"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 xmlns:a16="http://schemas.microsoft.com/office/drawing/2014/main" id="{96F8D97B-D9AF-4F56-973B-9314774E440B}"/>
              </a:ext>
            </a:extLst>
          </p:cNvPr>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a:xfrm>
            <a:off x="1595406" y="1714488"/>
            <a:ext cx="8858312" cy="2620963"/>
          </a:xfrm>
          <a:noFill/>
          <a:ln>
            <a:solidFill>
              <a:schemeClr val="accent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 xmlns:a16="http://schemas.microsoft.com/office/drawing/2014/main" id="{D6F9201D-1358-4142-AEA8-1C64AB51C66B}"/>
              </a:ext>
            </a:extLst>
          </p:cNvPr>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rcRect/>
          <a:stretch>
            <a:fillRect/>
          </a:stretch>
        </p:blipFill>
        <p:spPr>
          <a:xfrm>
            <a:off x="1809720" y="1857364"/>
            <a:ext cx="8501122" cy="2400300"/>
          </a:xfrm>
          <a:noFill/>
          <a:ln>
            <a:solidFill>
              <a:schemeClr val="accent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Расходы</a:t>
            </a:r>
            <a:endParaRPr lang="ru-RU" sz="2800" dirty="0"/>
          </a:p>
        </p:txBody>
      </p:sp>
      <p:graphicFrame>
        <p:nvGraphicFramePr>
          <p:cNvPr id="4" name="Таблица 3"/>
          <p:cNvGraphicFramePr>
            <a:graphicFrameLocks noGrp="1"/>
          </p:cNvGraphicFramePr>
          <p:nvPr/>
        </p:nvGraphicFramePr>
        <p:xfrm>
          <a:off x="809588" y="1571612"/>
          <a:ext cx="10429948" cy="4092954"/>
        </p:xfrm>
        <a:graphic>
          <a:graphicData uri="http://schemas.openxmlformats.org/drawingml/2006/table">
            <a:tbl>
              <a:tblPr/>
              <a:tblGrid>
                <a:gridCol w="1785950"/>
                <a:gridCol w="2500330"/>
                <a:gridCol w="6143668"/>
              </a:tblGrid>
              <a:tr h="1523009">
                <a:tc rowSpan="3">
                  <a:txBody>
                    <a:bodyPr/>
                    <a:lstStyle/>
                    <a:p>
                      <a:pPr>
                        <a:lnSpc>
                          <a:spcPct val="115000"/>
                        </a:lnSpc>
                        <a:spcAft>
                          <a:spcPts val="0"/>
                        </a:spcAft>
                      </a:pPr>
                      <a:r>
                        <a:rPr lang="ru-RU" sz="2000" dirty="0">
                          <a:solidFill>
                            <a:srgbClr val="025373"/>
                          </a:solidFill>
                          <a:latin typeface="Calibri"/>
                          <a:ea typeface="Calibri"/>
                          <a:cs typeface="Calibri"/>
                        </a:rPr>
                        <a:t>РАСХОДЫ</a:t>
                      </a:r>
                      <a:endParaRPr lang="ru-RU" sz="2000" dirty="0">
                        <a:solidFill>
                          <a:srgbClr val="025373"/>
                        </a:solidFill>
                        <a:latin typeface="Calibri"/>
                        <a:ea typeface="Calibri"/>
                        <a:cs typeface="Times New Roman"/>
                      </a:endParaRPr>
                    </a:p>
                  </a:txBody>
                  <a:tcPr marL="39370" marR="39370" marT="64770" marB="647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2000" dirty="0">
                          <a:solidFill>
                            <a:srgbClr val="025373"/>
                          </a:solidFill>
                          <a:latin typeface="Calibri"/>
                          <a:ea typeface="Calibri"/>
                          <a:cs typeface="Calibri"/>
                        </a:rPr>
                        <a:t>Учитываемые при налогообложении (полностью или в пределах норм)</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2000" dirty="0">
                          <a:solidFill>
                            <a:srgbClr val="025373"/>
                          </a:solidFill>
                          <a:latin typeface="Calibri"/>
                          <a:ea typeface="Calibri"/>
                          <a:cs typeface="Calibri"/>
                        </a:rPr>
                        <a:t>Расходы, </a:t>
                      </a:r>
                      <a:r>
                        <a:rPr lang="ru-RU" sz="2000" dirty="0" smtClean="0">
                          <a:solidFill>
                            <a:srgbClr val="025373"/>
                          </a:solidFill>
                          <a:latin typeface="Calibri"/>
                          <a:ea typeface="Calibri"/>
                          <a:cs typeface="Calibri"/>
                        </a:rPr>
                        <a:t>связанные </a:t>
                      </a:r>
                      <a:r>
                        <a:rPr lang="ru-RU" sz="2000" dirty="0">
                          <a:solidFill>
                            <a:srgbClr val="025373"/>
                          </a:solidFill>
                          <a:latin typeface="Calibri"/>
                          <a:ea typeface="Calibri"/>
                          <a:cs typeface="Calibri"/>
                        </a:rPr>
                        <a:t>с производством и </a:t>
                      </a:r>
                      <a:r>
                        <a:rPr lang="ru-RU" sz="2000" dirty="0" smtClean="0">
                          <a:solidFill>
                            <a:srgbClr val="025373"/>
                          </a:solidFill>
                          <a:latin typeface="Calibri"/>
                          <a:ea typeface="Calibri"/>
                          <a:cs typeface="Calibri"/>
                        </a:rPr>
                        <a:t>реализацией п.2.ст.253 НК </a:t>
                      </a:r>
                      <a:r>
                        <a:rPr lang="ru-RU" sz="2000" dirty="0" err="1" smtClean="0">
                          <a:solidFill>
                            <a:srgbClr val="025373"/>
                          </a:solidFill>
                          <a:latin typeface="Calibri"/>
                          <a:ea typeface="Calibri"/>
                          <a:cs typeface="Calibri"/>
                        </a:rPr>
                        <a:t>РФ</a:t>
                      </a:r>
                      <a:r>
                        <a:rPr lang="ru-RU" sz="1800" kern="1200" baseline="0" dirty="0" err="1" smtClean="0">
                          <a:solidFill>
                            <a:schemeClr val="tx1"/>
                          </a:solidFill>
                          <a:latin typeface="+mn-lt"/>
                          <a:ea typeface="+mn-ea"/>
                          <a:cs typeface="+mn-cs"/>
                          <a:hlinkClick r:id="rId2"/>
                        </a:rPr>
                        <a:t>п</a:t>
                      </a:r>
                      <a:r>
                        <a:rPr lang="ru-RU" sz="1800" kern="1200" baseline="0" dirty="0" smtClean="0">
                          <a:solidFill>
                            <a:schemeClr val="tx1"/>
                          </a:solidFill>
                          <a:latin typeface="+mn-lt"/>
                          <a:ea typeface="+mn-ea"/>
                          <a:cs typeface="+mn-cs"/>
                          <a:hlinkClick r:id="rId2"/>
                        </a:rPr>
                        <a:t>. 2 ст. 253 НК РФ</a:t>
                      </a:r>
                    </a:p>
                    <a:p>
                      <a:pPr marL="342900" indent="-342900">
                        <a:buAutoNum type="arabicParenR"/>
                      </a:pPr>
                      <a:r>
                        <a:rPr lang="ru-RU" sz="1800" kern="1200" baseline="0" dirty="0" smtClean="0">
                          <a:solidFill>
                            <a:srgbClr val="025373"/>
                          </a:solidFill>
                          <a:latin typeface="+mn-lt"/>
                          <a:ea typeface="+mn-ea"/>
                          <a:cs typeface="+mn-cs"/>
                        </a:rPr>
                        <a:t>материальные расходы ст.254 НК РФ </a:t>
                      </a:r>
                    </a:p>
                    <a:p>
                      <a:pPr marL="342900" indent="-342900">
                        <a:buAutoNum type="arabicParenR"/>
                      </a:pPr>
                      <a:r>
                        <a:rPr lang="ru-RU" sz="1800" kern="1200" baseline="0" dirty="0" smtClean="0">
                          <a:solidFill>
                            <a:srgbClr val="025373"/>
                          </a:solidFill>
                          <a:latin typeface="+mn-lt"/>
                          <a:ea typeface="+mn-ea"/>
                          <a:cs typeface="+mn-cs"/>
                        </a:rPr>
                        <a:t>расходы на оплату труда ст.255 НК РФ</a:t>
                      </a:r>
                    </a:p>
                    <a:p>
                      <a:r>
                        <a:rPr lang="ru-RU" sz="1800" kern="1200" baseline="0" dirty="0" smtClean="0">
                          <a:solidFill>
                            <a:srgbClr val="025373"/>
                          </a:solidFill>
                          <a:latin typeface="+mn-lt"/>
                          <a:ea typeface="+mn-ea"/>
                          <a:cs typeface="+mn-cs"/>
                        </a:rPr>
                        <a:t>3)    суммы начисленной амортизации (ст.256 – 259.2НК РФ)</a:t>
                      </a:r>
                    </a:p>
                    <a:p>
                      <a:r>
                        <a:rPr lang="ru-RU" sz="1800" kern="1200" baseline="0" dirty="0" smtClean="0">
                          <a:solidFill>
                            <a:srgbClr val="025373"/>
                          </a:solidFill>
                          <a:latin typeface="+mn-lt"/>
                          <a:ea typeface="+mn-ea"/>
                          <a:cs typeface="+mn-cs"/>
                        </a:rPr>
                        <a:t>4)    прочие расходы ст.264 НК РФ.</a:t>
                      </a:r>
                    </a:p>
                    <a:p>
                      <a:pPr>
                        <a:lnSpc>
                          <a:spcPct val="115000"/>
                        </a:lnSpc>
                        <a:spcAft>
                          <a:spcPts val="0"/>
                        </a:spcAft>
                      </a:pP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3007">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2000" dirty="0" err="1">
                          <a:solidFill>
                            <a:srgbClr val="025373"/>
                          </a:solidFill>
                          <a:latin typeface="Calibri"/>
                          <a:ea typeface="Calibri"/>
                          <a:cs typeface="Calibri"/>
                        </a:rPr>
                        <a:t>Внереализационные</a:t>
                      </a:r>
                      <a:r>
                        <a:rPr lang="ru-RU" sz="2000" dirty="0">
                          <a:solidFill>
                            <a:srgbClr val="025373"/>
                          </a:solidFill>
                          <a:latin typeface="Calibri"/>
                          <a:ea typeface="Calibri"/>
                          <a:cs typeface="Calibri"/>
                        </a:rPr>
                        <a:t> </a:t>
                      </a:r>
                      <a:r>
                        <a:rPr lang="ru-RU" sz="2000" dirty="0" smtClean="0">
                          <a:solidFill>
                            <a:srgbClr val="025373"/>
                          </a:solidFill>
                          <a:latin typeface="Calibri"/>
                          <a:ea typeface="Calibri"/>
                          <a:cs typeface="Calibri"/>
                        </a:rPr>
                        <a:t>расходы ст.265 НК РФ</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3007">
                <a:tc vMerge="1">
                  <a:txBody>
                    <a:bodyPr/>
                    <a:lstStyle/>
                    <a:p>
                      <a:endParaRPr lang="ru-RU"/>
                    </a:p>
                  </a:txBody>
                  <a:tcPr/>
                </a:tc>
                <a:tc gridSpan="2">
                  <a:txBody>
                    <a:bodyPr/>
                    <a:lstStyle/>
                    <a:p>
                      <a:pPr>
                        <a:lnSpc>
                          <a:spcPct val="115000"/>
                        </a:lnSpc>
                        <a:spcAft>
                          <a:spcPts val="0"/>
                        </a:spcAft>
                      </a:pPr>
                      <a:r>
                        <a:rPr lang="ru-RU" sz="2000" dirty="0">
                          <a:solidFill>
                            <a:srgbClr val="025373"/>
                          </a:solidFill>
                          <a:latin typeface="Calibri"/>
                          <a:ea typeface="Calibri"/>
                          <a:cs typeface="Calibri"/>
                        </a:rPr>
                        <a:t>Не учитываемые при </a:t>
                      </a:r>
                      <a:r>
                        <a:rPr lang="ru-RU" sz="2000" dirty="0" smtClean="0">
                          <a:solidFill>
                            <a:srgbClr val="025373"/>
                          </a:solidFill>
                          <a:latin typeface="Calibri"/>
                          <a:ea typeface="Calibri"/>
                          <a:cs typeface="Calibri"/>
                        </a:rPr>
                        <a:t>налогообложении ст.270 НК РФ</a:t>
                      </a:r>
                      <a:endParaRPr lang="ru-RU" sz="20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 xmlns:a16="http://schemas.microsoft.com/office/drawing/2014/main" id="{CF1EC2B2-7F33-4D05-9116-49F3A8A068A3}"/>
              </a:ext>
            </a:extLst>
          </p:cNvPr>
          <p:cNvSpPr>
            <a:spLocks noChangeArrowheads="1"/>
          </p:cNvSpPr>
          <p:nvPr/>
        </p:nvSpPr>
        <p:spPr bwMode="auto">
          <a:xfrm>
            <a:off x="786000" y="729000"/>
            <a:ext cx="10395000" cy="5587683"/>
          </a:xfrm>
          <a:prstGeom prst="rect">
            <a:avLst/>
          </a:prstGeom>
          <a:noFill/>
          <a:ln w="9525">
            <a:noFill/>
            <a:miter lim="800000"/>
            <a:headEnd/>
            <a:tailEnd/>
          </a:ln>
          <a:effectLst/>
        </p:spPr>
        <p:txBody>
          <a:bodyPr wrap="square" anchor="ctr">
            <a:spAutoFit/>
          </a:bodyPr>
          <a:lstStyle/>
          <a:p>
            <a:pPr marL="44450" eaLnBrk="0" fontAlgn="base" hangingPunct="0">
              <a:spcBef>
                <a:spcPct val="20000"/>
              </a:spcBef>
              <a:spcAft>
                <a:spcPts val="300"/>
              </a:spcAft>
              <a:buClr>
                <a:srgbClr val="C3260C"/>
              </a:buClr>
              <a:buSzPct val="130000"/>
              <a:defRPr/>
            </a:pPr>
            <a:r>
              <a:rPr lang="ru-RU" altLang="ru-RU" sz="2000" b="1" dirty="0">
                <a:solidFill>
                  <a:srgbClr val="025373"/>
                </a:solidFill>
              </a:rPr>
              <a:t>Пример. Распределение прибыли при наличии обособленных подразделений</a:t>
            </a:r>
          </a:p>
          <a:p>
            <a:pPr marL="44450" algn="just" eaLnBrk="0" fontAlgn="base" hangingPunct="0">
              <a:spcBef>
                <a:spcPct val="20000"/>
              </a:spcBef>
              <a:spcAft>
                <a:spcPts val="300"/>
              </a:spcAft>
              <a:buClr>
                <a:srgbClr val="C3260C"/>
              </a:buClr>
              <a:buSzPct val="130000"/>
              <a:defRPr/>
            </a:pPr>
            <a:r>
              <a:rPr lang="ru-RU" altLang="ru-RU" dirty="0">
                <a:solidFill>
                  <a:srgbClr val="025373"/>
                </a:solidFill>
              </a:rPr>
              <a:t>Организация зарегистрирована в Туле, имеет филиал в Алексине (Тульская область).</a:t>
            </a:r>
          </a:p>
          <a:p>
            <a:pPr marL="44450" algn="just" eaLnBrk="0" fontAlgn="base" hangingPunct="0">
              <a:spcBef>
                <a:spcPct val="20000"/>
              </a:spcBef>
              <a:spcAft>
                <a:spcPts val="300"/>
              </a:spcAft>
              <a:buClr>
                <a:srgbClr val="C3260C"/>
              </a:buClr>
              <a:buSzPct val="130000"/>
              <a:defRPr/>
            </a:pPr>
            <a:r>
              <a:rPr lang="ru-RU" altLang="ru-RU" dirty="0">
                <a:solidFill>
                  <a:srgbClr val="025373"/>
                </a:solidFill>
              </a:rPr>
              <a:t>По результатам 1 квартала получена прибыль в размере 2,5 млн. рублей. За отчетный период среднесписочная численность организации в целом составила 210 чел, по обособленному подразделению - 50 чел. остаточная стоимость основных средств за первый квартал в целом по организации составила 1,58 млн. рублей, из них 0,42 млн. в обособленном подразделении.</a:t>
            </a:r>
          </a:p>
          <a:p>
            <a:pPr marL="44450" algn="just" eaLnBrk="0" fontAlgn="base" hangingPunct="0">
              <a:spcBef>
                <a:spcPct val="20000"/>
              </a:spcBef>
              <a:spcAft>
                <a:spcPts val="300"/>
              </a:spcAft>
              <a:buClr>
                <a:srgbClr val="C3260C"/>
              </a:buClr>
              <a:buSzPct val="130000"/>
              <a:defRPr/>
            </a:pPr>
            <a:r>
              <a:rPr lang="ru-RU" altLang="ru-RU" dirty="0">
                <a:solidFill>
                  <a:srgbClr val="025373"/>
                </a:solidFill>
              </a:rPr>
              <a:t>Исчислите авансовый платеж за первый квартал  года, укажите место уплаты. Можно ли уплачивать налог в полной сумме по месту нахождению головной организации.</a:t>
            </a:r>
          </a:p>
          <a:p>
            <a:pPr marL="44450" algn="just" eaLnBrk="0" fontAlgn="base" hangingPunct="0">
              <a:spcBef>
                <a:spcPct val="20000"/>
              </a:spcBef>
              <a:spcAft>
                <a:spcPts val="300"/>
              </a:spcAft>
              <a:buClr>
                <a:srgbClr val="C3260C"/>
              </a:buClr>
              <a:buSzPct val="130000"/>
              <a:defRPr/>
            </a:pPr>
            <a:r>
              <a:rPr lang="ru-RU" altLang="ru-RU" b="1" u="sng" dirty="0">
                <a:solidFill>
                  <a:srgbClr val="025373"/>
                </a:solidFill>
              </a:rPr>
              <a:t>РЕШЕНИЕ:</a:t>
            </a:r>
          </a:p>
          <a:p>
            <a:pPr marL="44450" algn="just" eaLnBrk="0" fontAlgn="base" hangingPunct="0">
              <a:spcBef>
                <a:spcPct val="20000"/>
              </a:spcBef>
              <a:spcAft>
                <a:spcPts val="300"/>
              </a:spcAft>
              <a:buClr>
                <a:srgbClr val="C3260C"/>
              </a:buClr>
              <a:buSzPct val="130000"/>
              <a:defRPr/>
            </a:pPr>
            <a:r>
              <a:rPr lang="ru-RU" altLang="ru-RU" dirty="0">
                <a:solidFill>
                  <a:srgbClr val="025373"/>
                </a:solidFill>
              </a:rPr>
              <a:t>Удельный вес </a:t>
            </a:r>
            <a:r>
              <a:rPr lang="ru-RU" altLang="ru-RU" b="1" u="sng" dirty="0">
                <a:solidFill>
                  <a:srgbClr val="025373"/>
                </a:solidFill>
              </a:rPr>
              <a:t>трудового показателя </a:t>
            </a:r>
            <a:r>
              <a:rPr lang="ru-RU" altLang="ru-RU" dirty="0">
                <a:solidFill>
                  <a:srgbClr val="025373"/>
                </a:solidFill>
              </a:rPr>
              <a:t>ОП 50/210 x 100% = 23,8%</a:t>
            </a:r>
          </a:p>
          <a:p>
            <a:pPr marL="44450" algn="just" eaLnBrk="0" fontAlgn="base" hangingPunct="0">
              <a:spcBef>
                <a:spcPct val="20000"/>
              </a:spcBef>
              <a:spcAft>
                <a:spcPts val="300"/>
              </a:spcAft>
              <a:buClr>
                <a:srgbClr val="C3260C"/>
              </a:buClr>
              <a:buSzPct val="130000"/>
              <a:defRPr/>
            </a:pPr>
            <a:r>
              <a:rPr lang="ru-RU" altLang="ru-RU" dirty="0">
                <a:solidFill>
                  <a:srgbClr val="025373"/>
                </a:solidFill>
              </a:rPr>
              <a:t>Удельный вес </a:t>
            </a:r>
            <a:r>
              <a:rPr lang="ru-RU" altLang="ru-RU" b="1" u="sng" dirty="0">
                <a:solidFill>
                  <a:srgbClr val="025373"/>
                </a:solidFill>
              </a:rPr>
              <a:t>имущественного показателя  </a:t>
            </a:r>
            <a:r>
              <a:rPr lang="ru-RU" altLang="ru-RU" dirty="0">
                <a:solidFill>
                  <a:srgbClr val="025373"/>
                </a:solidFill>
              </a:rPr>
              <a:t>ОП 0,42/1,58 x 100% = 26,58%</a:t>
            </a:r>
          </a:p>
          <a:p>
            <a:pPr marL="44450" algn="just" eaLnBrk="0" fontAlgn="base" hangingPunct="0">
              <a:spcBef>
                <a:spcPct val="20000"/>
              </a:spcBef>
              <a:spcAft>
                <a:spcPts val="300"/>
              </a:spcAft>
              <a:buClr>
                <a:srgbClr val="C3260C"/>
              </a:buClr>
              <a:buSzPct val="130000"/>
              <a:defRPr/>
            </a:pPr>
            <a:r>
              <a:rPr lang="ru-RU" altLang="ru-RU" b="1" u="sng" dirty="0">
                <a:solidFill>
                  <a:srgbClr val="025373"/>
                </a:solidFill>
              </a:rPr>
              <a:t>Доля прибыли ОП (23,8% + 26,58%): 2 = 25,19%</a:t>
            </a:r>
          </a:p>
          <a:p>
            <a:pPr marL="44450" algn="just" eaLnBrk="0" fontAlgn="base" hangingPunct="0">
              <a:spcBef>
                <a:spcPct val="20000"/>
              </a:spcBef>
              <a:spcAft>
                <a:spcPts val="300"/>
              </a:spcAft>
              <a:buClr>
                <a:srgbClr val="C3260C"/>
              </a:buClr>
              <a:buSzPct val="130000"/>
              <a:defRPr/>
            </a:pPr>
            <a:r>
              <a:rPr lang="ru-RU" altLang="ru-RU" dirty="0">
                <a:solidFill>
                  <a:srgbClr val="025373"/>
                </a:solidFill>
              </a:rPr>
              <a:t>Доля прибыли ГО 100%-25,19% = 74,81%</a:t>
            </a:r>
          </a:p>
          <a:p>
            <a:pPr marL="44450" algn="just" eaLnBrk="0" fontAlgn="base" hangingPunct="0">
              <a:spcBef>
                <a:spcPct val="20000"/>
              </a:spcBef>
              <a:spcAft>
                <a:spcPts val="300"/>
              </a:spcAft>
              <a:buClr>
                <a:srgbClr val="C3260C"/>
              </a:buClr>
              <a:buSzPct val="130000"/>
              <a:defRPr/>
            </a:pPr>
            <a:r>
              <a:rPr lang="ru-RU" altLang="ru-RU" dirty="0">
                <a:solidFill>
                  <a:srgbClr val="025373"/>
                </a:solidFill>
              </a:rPr>
              <a:t>Налог к уплате в федеральный бюджет  2500 000 x 2% = 50 000</a:t>
            </a:r>
          </a:p>
          <a:p>
            <a:pPr marL="44450" algn="just" eaLnBrk="0" fontAlgn="base" hangingPunct="0">
              <a:spcBef>
                <a:spcPct val="20000"/>
              </a:spcBef>
              <a:spcAft>
                <a:spcPts val="300"/>
              </a:spcAft>
              <a:buClr>
                <a:srgbClr val="C3260C"/>
              </a:buClr>
              <a:buSzPct val="130000"/>
              <a:defRPr/>
            </a:pPr>
            <a:r>
              <a:rPr lang="ru-RU" altLang="ru-RU" dirty="0">
                <a:solidFill>
                  <a:srgbClr val="025373"/>
                </a:solidFill>
              </a:rPr>
              <a:t>Бюджет субъекта по ГО 2500 000 X 74,81% = 1870 250 X 18% = 336 645</a:t>
            </a:r>
          </a:p>
          <a:p>
            <a:pPr marL="44450" algn="just" eaLnBrk="0" fontAlgn="base" hangingPunct="0">
              <a:spcBef>
                <a:spcPct val="20000"/>
              </a:spcBef>
              <a:spcAft>
                <a:spcPts val="300"/>
              </a:spcAft>
              <a:buClr>
                <a:srgbClr val="C3260C"/>
              </a:buClr>
              <a:buSzPct val="130000"/>
              <a:defRPr/>
            </a:pPr>
            <a:r>
              <a:rPr lang="ru-RU" altLang="ru-RU" dirty="0">
                <a:solidFill>
                  <a:srgbClr val="025373"/>
                </a:solidFill>
              </a:rPr>
              <a:t>                                 По ОП 2500 000 X 25,19% = 629 750 x 18% = 113 355</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6DDE0530-F6DE-4F1C-BF3B-60AC58316B12}"/>
              </a:ext>
            </a:extLst>
          </p:cNvPr>
          <p:cNvSpPr>
            <a:spLocks noGrp="1"/>
          </p:cNvSpPr>
          <p:nvPr>
            <p:ph type="body" sz="quarter" idx="14"/>
          </p:nvPr>
        </p:nvSpPr>
        <p:spPr>
          <a:xfrm>
            <a:off x="471000" y="684000"/>
            <a:ext cx="10847081" cy="5760000"/>
          </a:xfrm>
        </p:spPr>
        <p:txBody>
          <a:bodyPr>
            <a:normAutofit fontScale="92500" lnSpcReduction="20000"/>
          </a:bodyPr>
          <a:lstStyle/>
          <a:p>
            <a:r>
              <a:rPr lang="ru-RU" sz="2200" dirty="0">
                <a:solidFill>
                  <a:srgbClr val="025373"/>
                </a:solidFill>
              </a:rPr>
              <a:t>Пример. Распределение расходов на прямые и косвенные</a:t>
            </a:r>
          </a:p>
          <a:p>
            <a:endParaRPr lang="ru-RU" sz="2200" dirty="0">
              <a:solidFill>
                <a:srgbClr val="025373"/>
              </a:solidFill>
            </a:endParaRPr>
          </a:p>
          <a:p>
            <a:pPr algn="just"/>
            <a:r>
              <a:rPr lang="ru-RU" sz="1600" dirty="0">
                <a:solidFill>
                  <a:srgbClr val="025373"/>
                </a:solidFill>
              </a:rPr>
              <a:t>Организация (общий режим налогообложения) выполняет ремонтные и отделочные работы в помещениях, используя свои материалы и</a:t>
            </a:r>
          </a:p>
          <a:p>
            <a:pPr algn="just"/>
            <a:r>
              <a:rPr lang="ru-RU" sz="1600" dirty="0">
                <a:solidFill>
                  <a:srgbClr val="025373"/>
                </a:solidFill>
              </a:rPr>
              <a:t>оборудование. Доходы и расходы в целях налогообложения прибыли определяются по методу начисления.</a:t>
            </a:r>
          </a:p>
          <a:p>
            <a:pPr algn="just"/>
            <a:r>
              <a:rPr lang="ru-RU" sz="1600" dirty="0">
                <a:solidFill>
                  <a:srgbClr val="025373"/>
                </a:solidFill>
              </a:rPr>
              <a:t>Расходы, учитываемые в целях налогообложения прибыли, по итогам апреля 2017 года составили:</a:t>
            </a:r>
          </a:p>
          <a:p>
            <a:pPr algn="just"/>
            <a:r>
              <a:rPr lang="ru-RU" sz="1600" dirty="0">
                <a:solidFill>
                  <a:srgbClr val="025373"/>
                </a:solidFill>
              </a:rPr>
              <a:t>- Заработная плата мастеров, непосредственно выполняющих работы - 210 000 руб.;</a:t>
            </a:r>
          </a:p>
          <a:p>
            <a:pPr algn="just"/>
            <a:r>
              <a:rPr lang="ru-RU" sz="1600" dirty="0">
                <a:solidFill>
                  <a:srgbClr val="025373"/>
                </a:solidFill>
              </a:rPr>
              <a:t>- Заработная плата администрации - 300 000 руб.;</a:t>
            </a:r>
          </a:p>
          <a:p>
            <a:pPr algn="just"/>
            <a:r>
              <a:rPr lang="ru-RU" sz="1600" dirty="0">
                <a:solidFill>
                  <a:srgbClr val="025373"/>
                </a:solidFill>
              </a:rPr>
              <a:t>- Сумма начисленной амортизации основных средств, используемых при выполнении работ – 40 000 руб.;</a:t>
            </a:r>
          </a:p>
          <a:p>
            <a:pPr algn="just"/>
            <a:r>
              <a:rPr lang="ru-RU" sz="1600" dirty="0">
                <a:solidFill>
                  <a:srgbClr val="025373"/>
                </a:solidFill>
              </a:rPr>
              <a:t>- Сумма начисленной амортизации по прочим основным средствам - 90 000 руб.;</a:t>
            </a:r>
          </a:p>
          <a:p>
            <a:pPr algn="just"/>
            <a:r>
              <a:rPr lang="ru-RU" sz="1600" dirty="0">
                <a:solidFill>
                  <a:srgbClr val="025373"/>
                </a:solidFill>
              </a:rPr>
              <a:t>- Расходы на приобретение материалов, используемых при выполнении работ, - 190 000 руб.;</a:t>
            </a:r>
          </a:p>
          <a:p>
            <a:pPr algn="just"/>
            <a:r>
              <a:rPr lang="ru-RU" sz="1600" dirty="0">
                <a:solidFill>
                  <a:srgbClr val="025373"/>
                </a:solidFill>
              </a:rPr>
              <a:t>- Расходы на приобретение прочих материалов - 25 000 руб.;</a:t>
            </a:r>
          </a:p>
          <a:p>
            <a:pPr algn="just"/>
            <a:r>
              <a:rPr lang="ru-RU" sz="1600" dirty="0">
                <a:solidFill>
                  <a:srgbClr val="025373"/>
                </a:solidFill>
              </a:rPr>
              <a:t>- Прочие расходы, связанные с производством и реализацией – 170 000 руб.;</a:t>
            </a:r>
          </a:p>
          <a:p>
            <a:pPr algn="just"/>
            <a:r>
              <a:rPr lang="ru-RU" sz="1600" dirty="0">
                <a:solidFill>
                  <a:srgbClr val="025373"/>
                </a:solidFill>
              </a:rPr>
              <a:t>- Внереализационные расходы – 30 000 руб.</a:t>
            </a:r>
          </a:p>
          <a:p>
            <a:pPr algn="just"/>
            <a:r>
              <a:rPr lang="ru-RU" sz="1600" dirty="0">
                <a:solidFill>
                  <a:srgbClr val="025373"/>
                </a:solidFill>
              </a:rPr>
              <a:t>- Незавершенное производство по итогам марта составило 90 000 руб.</a:t>
            </a:r>
          </a:p>
          <a:p>
            <a:pPr algn="just"/>
            <a:r>
              <a:rPr lang="ru-RU" sz="1600" dirty="0">
                <a:solidFill>
                  <a:srgbClr val="025373"/>
                </a:solidFill>
              </a:rPr>
              <a:t>- Количество заказов в апреле 2017 г. – 20, из них не было завершено на конец апреля- 4</a:t>
            </a:r>
          </a:p>
          <a:p>
            <a:pPr algn="just"/>
            <a:r>
              <a:rPr lang="ru-RU" sz="1600" dirty="0">
                <a:solidFill>
                  <a:srgbClr val="025373"/>
                </a:solidFill>
              </a:rPr>
              <a:t>Организация признает расходы прямыми в соответствии с п.1 ст.318 НК РФ, и сумма прямых расходов распределяется на остатки НЗП.</a:t>
            </a:r>
          </a:p>
          <a:p>
            <a:pPr algn="just"/>
            <a:r>
              <a:rPr lang="ru-RU" sz="1600" dirty="0">
                <a:solidFill>
                  <a:srgbClr val="025373"/>
                </a:solidFill>
              </a:rPr>
              <a:t>пропорционально доле незавершенных заказов на выполнение работ в общем объеме выполняемых в течение месяца заказов.</a:t>
            </a:r>
          </a:p>
          <a:p>
            <a:pPr algn="just"/>
            <a:r>
              <a:rPr lang="ru-RU" sz="1600" dirty="0">
                <a:solidFill>
                  <a:srgbClr val="025373"/>
                </a:solidFill>
              </a:rPr>
              <a:t>Определите сумму прямых, косвенных расходов и общую сумму расходов, уменьшающих налоговую базу по налогу на прибыль в апреле 2017 г.</a:t>
            </a:r>
          </a:p>
          <a:p>
            <a:endParaRPr lang="ru-RU" sz="1600" dirty="0">
              <a:solidFill>
                <a:srgbClr val="025373"/>
              </a:solidFill>
            </a:endParaRPr>
          </a:p>
        </p:txBody>
      </p:sp>
    </p:spTree>
    <p:extLst>
      <p:ext uri="{BB962C8B-B14F-4D97-AF65-F5344CB8AC3E}">
        <p14:creationId xmlns="" xmlns:p14="http://schemas.microsoft.com/office/powerpoint/2010/main" val="1467654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B473ED0E-6B5C-4A47-B4BC-B60D022EBDF9}"/>
              </a:ext>
            </a:extLst>
          </p:cNvPr>
          <p:cNvSpPr>
            <a:spLocks noGrp="1"/>
          </p:cNvSpPr>
          <p:nvPr>
            <p:ph type="body" sz="quarter" idx="14"/>
          </p:nvPr>
        </p:nvSpPr>
        <p:spPr>
          <a:xfrm>
            <a:off x="876000" y="1044000"/>
            <a:ext cx="10624163" cy="4950000"/>
          </a:xfrm>
        </p:spPr>
        <p:txBody>
          <a:bodyPr>
            <a:normAutofit fontScale="92500" lnSpcReduction="20000"/>
          </a:bodyPr>
          <a:lstStyle/>
          <a:p>
            <a:pPr lvl="0"/>
            <a:r>
              <a:rPr lang="ru-RU" sz="2000" b="1" u="sng" dirty="0">
                <a:solidFill>
                  <a:srgbClr val="025373"/>
                </a:solidFill>
              </a:rPr>
              <a:t>РЕШЕНИЕ:</a:t>
            </a:r>
          </a:p>
          <a:p>
            <a:pPr lvl="0"/>
            <a:r>
              <a:rPr lang="ru-RU" sz="1800" b="1" u="sng" dirty="0">
                <a:solidFill>
                  <a:srgbClr val="025373"/>
                </a:solidFill>
              </a:rPr>
              <a:t>Прямые расходы: 593 000 руб.</a:t>
            </a:r>
          </a:p>
          <a:p>
            <a:pPr lvl="0"/>
            <a:r>
              <a:rPr lang="ru-RU" sz="1800" dirty="0">
                <a:solidFill>
                  <a:srgbClr val="025373"/>
                </a:solidFill>
              </a:rPr>
              <a:t>210 000 руб.+210 000 x 30% ( зарплата + взносы)</a:t>
            </a:r>
          </a:p>
          <a:p>
            <a:pPr lvl="0"/>
            <a:r>
              <a:rPr lang="ru-RU" sz="1800" dirty="0">
                <a:solidFill>
                  <a:srgbClr val="025373"/>
                </a:solidFill>
              </a:rPr>
              <a:t>40 000 руб. (амортизация)</a:t>
            </a:r>
          </a:p>
          <a:p>
            <a:pPr lvl="0"/>
            <a:r>
              <a:rPr lang="ru-RU" sz="1800" dirty="0">
                <a:solidFill>
                  <a:srgbClr val="025373"/>
                </a:solidFill>
              </a:rPr>
              <a:t>190 000 руб. (материалы)</a:t>
            </a:r>
          </a:p>
          <a:p>
            <a:pPr lvl="0"/>
            <a:r>
              <a:rPr lang="ru-RU" sz="1800" dirty="0">
                <a:solidFill>
                  <a:srgbClr val="025373"/>
                </a:solidFill>
              </a:rPr>
              <a:t>90 000 руб.(</a:t>
            </a:r>
            <a:r>
              <a:rPr lang="ru-RU" sz="1800" dirty="0" err="1">
                <a:solidFill>
                  <a:srgbClr val="025373"/>
                </a:solidFill>
              </a:rPr>
              <a:t>незавершенка</a:t>
            </a:r>
            <a:r>
              <a:rPr lang="ru-RU" sz="1800" dirty="0">
                <a:solidFill>
                  <a:srgbClr val="025373"/>
                </a:solidFill>
              </a:rPr>
              <a:t>) п.1.ст.319 НК РФ)</a:t>
            </a:r>
          </a:p>
          <a:p>
            <a:pPr lvl="0"/>
            <a:r>
              <a:rPr lang="ru-RU" sz="1800" b="1" dirty="0">
                <a:solidFill>
                  <a:srgbClr val="025373"/>
                </a:solidFill>
              </a:rPr>
              <a:t>НЗП 118 600 руб. (593 000 руб.x4/20)</a:t>
            </a:r>
          </a:p>
          <a:p>
            <a:pPr lvl="0"/>
            <a:r>
              <a:rPr lang="ru-RU" sz="1800" b="1" u="sng" dirty="0">
                <a:solidFill>
                  <a:srgbClr val="025373"/>
                </a:solidFill>
              </a:rPr>
              <a:t>Косвенные: 675 000 </a:t>
            </a:r>
            <a:r>
              <a:rPr lang="ru-RU" sz="1800" b="1" u="sng" dirty="0" err="1">
                <a:solidFill>
                  <a:srgbClr val="025373"/>
                </a:solidFill>
              </a:rPr>
              <a:t>руб</a:t>
            </a:r>
            <a:r>
              <a:rPr lang="ru-RU" sz="1800" b="1" u="sng" dirty="0">
                <a:solidFill>
                  <a:srgbClr val="025373"/>
                </a:solidFill>
              </a:rPr>
              <a:t> .</a:t>
            </a:r>
          </a:p>
          <a:p>
            <a:pPr lvl="0"/>
            <a:r>
              <a:rPr lang="ru-RU" sz="1800" dirty="0">
                <a:solidFill>
                  <a:srgbClr val="025373"/>
                </a:solidFill>
              </a:rPr>
              <a:t>300000 руб. + 300000 x 30% ( зарплата администрации + взносы)</a:t>
            </a:r>
          </a:p>
          <a:p>
            <a:pPr lvl="0"/>
            <a:r>
              <a:rPr lang="ru-RU" sz="1800" dirty="0">
                <a:solidFill>
                  <a:srgbClr val="025373"/>
                </a:solidFill>
              </a:rPr>
              <a:t>90 000 руб.(амортизация прочая)</a:t>
            </a:r>
          </a:p>
          <a:p>
            <a:r>
              <a:rPr lang="ru-RU" sz="1800" dirty="0">
                <a:solidFill>
                  <a:srgbClr val="025373"/>
                </a:solidFill>
              </a:rPr>
              <a:t>25 000 руб.( прочие материалы)</a:t>
            </a:r>
          </a:p>
          <a:p>
            <a:r>
              <a:rPr lang="ru-RU" sz="1800" dirty="0">
                <a:solidFill>
                  <a:srgbClr val="025373"/>
                </a:solidFill>
              </a:rPr>
              <a:t>170 000 руб.(прочие расходы)</a:t>
            </a:r>
          </a:p>
          <a:p>
            <a:r>
              <a:rPr lang="ru-RU" sz="1800" b="1" u="sng" dirty="0">
                <a:solidFill>
                  <a:srgbClr val="025373"/>
                </a:solidFill>
              </a:rPr>
              <a:t>Внереализационные расходы: 30 000 </a:t>
            </a:r>
            <a:r>
              <a:rPr lang="ru-RU" sz="1800" b="1" u="sng" dirty="0" err="1">
                <a:solidFill>
                  <a:srgbClr val="025373"/>
                </a:solidFill>
              </a:rPr>
              <a:t>руб</a:t>
            </a:r>
            <a:r>
              <a:rPr lang="ru-RU" sz="1800" b="1" u="sng" dirty="0">
                <a:solidFill>
                  <a:srgbClr val="025373"/>
                </a:solidFill>
              </a:rPr>
              <a:t> .</a:t>
            </a:r>
          </a:p>
          <a:p>
            <a:r>
              <a:rPr lang="ru-RU" sz="1800" b="1" u="sng" dirty="0">
                <a:solidFill>
                  <a:srgbClr val="025373"/>
                </a:solidFill>
              </a:rPr>
              <a:t>Сумма прямых расходов, уменьшающая налоговую базу: 1 179 400</a:t>
            </a:r>
          </a:p>
          <a:p>
            <a:r>
              <a:rPr lang="ru-RU" sz="1800" b="1" u="sng" dirty="0">
                <a:solidFill>
                  <a:srgbClr val="025373"/>
                </a:solidFill>
              </a:rPr>
              <a:t>593 000 руб.- 118 600 руб.+ 675 000 руб. + 30 000 </a:t>
            </a:r>
            <a:r>
              <a:rPr lang="ru-RU" sz="1800" b="1" u="sng" dirty="0" err="1">
                <a:solidFill>
                  <a:srgbClr val="025373"/>
                </a:solidFill>
              </a:rPr>
              <a:t>руб</a:t>
            </a:r>
            <a:r>
              <a:rPr lang="ru-RU" sz="1800" b="1" u="sng" dirty="0">
                <a:solidFill>
                  <a:srgbClr val="025373"/>
                </a:solidFill>
              </a:rPr>
              <a:t> .</a:t>
            </a:r>
          </a:p>
          <a:p>
            <a:pPr lvl="0"/>
            <a:endParaRPr lang="ru-RU" sz="1800" dirty="0">
              <a:solidFill>
                <a:srgbClr val="025373"/>
              </a:solidFill>
            </a:endParaRPr>
          </a:p>
          <a:p>
            <a:endParaRPr lang="ru-RU" sz="7200" dirty="0"/>
          </a:p>
        </p:txBody>
      </p:sp>
    </p:spTree>
    <p:extLst>
      <p:ext uri="{BB962C8B-B14F-4D97-AF65-F5344CB8AC3E}">
        <p14:creationId xmlns="" xmlns:p14="http://schemas.microsoft.com/office/powerpoint/2010/main" val="20859812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5D878A-ED72-4F05-8245-5603BB4D2A76}"/>
              </a:ext>
            </a:extLst>
          </p:cNvPr>
          <p:cNvSpPr>
            <a:spLocks noGrp="1"/>
          </p:cNvSpPr>
          <p:nvPr>
            <p:ph type="title"/>
          </p:nvPr>
        </p:nvSpPr>
        <p:spPr>
          <a:xfrm>
            <a:off x="838200" y="457200"/>
            <a:ext cx="10515599" cy="1325563"/>
          </a:xfrm>
        </p:spPr>
        <p:txBody>
          <a:bodyPr>
            <a:normAutofit/>
          </a:bodyPr>
          <a:lstStyle/>
          <a:p>
            <a:r>
              <a:rPr lang="ru-RU" altLang="ru-RU" sz="2800" dirty="0"/>
              <a:t>Линейный метод</a:t>
            </a:r>
            <a:br>
              <a:rPr lang="ru-RU" altLang="ru-RU" sz="2800" dirty="0"/>
            </a:br>
            <a:endParaRPr lang="ru-RU" sz="2800" dirty="0"/>
          </a:p>
        </p:txBody>
      </p:sp>
      <p:pic>
        <p:nvPicPr>
          <p:cNvPr id="1025" name="Рисунок 1">
            <a:extLst>
              <a:ext uri="{FF2B5EF4-FFF2-40B4-BE49-F238E27FC236}">
                <a16:creationId xmlns="" xmlns:a16="http://schemas.microsoft.com/office/drawing/2014/main" id="{74E26012-D151-4CB6-937F-94A43B9503C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23902" y="4714884"/>
            <a:ext cx="9733026" cy="1707023"/>
          </a:xfrm>
          <a:prstGeom prst="rect">
            <a:avLst/>
          </a:prstGeom>
          <a:noFill/>
          <a:extLst>
            <a:ext uri="{909E8E84-426E-40DD-AFC4-6F175D3DCCD1}">
              <a14:hiddenFill xmlns="" xmlns:a14="http://schemas.microsoft.com/office/drawing/2010/main">
                <a:solidFill>
                  <a:srgbClr val="FFFFFF"/>
                </a:solidFill>
              </a14:hiddenFill>
            </a:ext>
          </a:extLst>
        </p:spPr>
      </p:pic>
      <p:pic>
        <p:nvPicPr>
          <p:cNvPr id="10241" name="Picture 1"/>
          <p:cNvPicPr>
            <a:picLocks noChangeAspect="1" noChangeArrowheads="1"/>
          </p:cNvPicPr>
          <p:nvPr/>
        </p:nvPicPr>
        <p:blipFill>
          <a:blip r:embed="rId3"/>
          <a:srcRect/>
          <a:stretch>
            <a:fillRect/>
          </a:stretch>
        </p:blipFill>
        <p:spPr bwMode="auto">
          <a:xfrm>
            <a:off x="1095340" y="1142984"/>
            <a:ext cx="9429816" cy="1423991"/>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a:srcRect/>
          <a:stretch>
            <a:fillRect/>
          </a:stretch>
        </p:blipFill>
        <p:spPr bwMode="auto">
          <a:xfrm>
            <a:off x="2452662" y="2643182"/>
            <a:ext cx="6588329" cy="1823458"/>
          </a:xfrm>
          <a:prstGeom prst="rect">
            <a:avLst/>
          </a:prstGeom>
          <a:noFill/>
          <a:ln w="9525">
            <a:noFill/>
            <a:miter lim="800000"/>
            <a:headEnd/>
            <a:tailEnd/>
          </a:ln>
          <a:effectLst/>
        </p:spPr>
      </p:pic>
      <p:sp>
        <p:nvSpPr>
          <p:cNvPr id="6" name="Прямоугольник 5"/>
          <p:cNvSpPr/>
          <p:nvPr/>
        </p:nvSpPr>
        <p:spPr>
          <a:xfrm>
            <a:off x="5453058" y="4429132"/>
            <a:ext cx="551754" cy="369332"/>
          </a:xfrm>
          <a:prstGeom prst="rect">
            <a:avLst/>
          </a:prstGeom>
        </p:spPr>
        <p:txBody>
          <a:bodyPr wrap="none">
            <a:spAutoFit/>
          </a:bodyPr>
          <a:lstStyle/>
          <a:p>
            <a:r>
              <a:rPr lang="ru-RU" altLang="ru-RU" dirty="0" smtClean="0">
                <a:solidFill>
                  <a:srgbClr val="025373"/>
                </a:solidFill>
                <a:ea typeface="Calibri" panose="020F0502020204030204" pitchFamily="34" charset="0"/>
                <a:cs typeface="Times New Roman" panose="02020603050405020304" pitchFamily="18" charset="0"/>
              </a:rPr>
              <a:t>или</a:t>
            </a:r>
            <a:endParaRPr lang="ru-RU" dirty="0"/>
          </a:p>
        </p:txBody>
      </p:sp>
    </p:spTree>
    <p:extLst>
      <p:ext uri="{BB962C8B-B14F-4D97-AF65-F5344CB8AC3E}">
        <p14:creationId xmlns="" xmlns:p14="http://schemas.microsoft.com/office/powerpoint/2010/main" val="26407787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F93F5FBD-A07C-4AD6-91ED-82540C61A9FB}"/>
              </a:ext>
            </a:extLst>
          </p:cNvPr>
          <p:cNvSpPr>
            <a:spLocks noGrp="1"/>
          </p:cNvSpPr>
          <p:nvPr>
            <p:ph type="body" sz="quarter" idx="14"/>
          </p:nvPr>
        </p:nvSpPr>
        <p:spPr>
          <a:xfrm>
            <a:off x="831000" y="963000"/>
            <a:ext cx="10170000" cy="5895000"/>
          </a:xfrm>
        </p:spPr>
        <p:txBody>
          <a:bodyPr>
            <a:normAutofit/>
          </a:bodyPr>
          <a:lstStyle/>
          <a:p>
            <a:pPr lvl="0" eaLnBrk="0" fontAlgn="base" hangingPunct="0">
              <a:lnSpc>
                <a:spcPct val="100000"/>
              </a:lnSpc>
              <a:spcBef>
                <a:spcPct val="0"/>
              </a:spcBef>
              <a:spcAft>
                <a:spcPct val="0"/>
              </a:spcAft>
            </a:pPr>
            <a:r>
              <a:rPr lang="ru-RU" altLang="ru-RU" sz="2000" dirty="0">
                <a:solidFill>
                  <a:srgbClr val="025373"/>
                </a:solidFill>
                <a:ea typeface="Calibri" panose="020F0502020204030204" pitchFamily="34" charset="0"/>
                <a:cs typeface="Times New Roman" panose="02020603050405020304" pitchFamily="18" charset="0"/>
              </a:rPr>
              <a:t>Пример:</a:t>
            </a:r>
          </a:p>
          <a:p>
            <a:pPr lvl="0" eaLnBrk="0" fontAlgn="base" hangingPunct="0">
              <a:lnSpc>
                <a:spcPct val="100000"/>
              </a:lnSpc>
              <a:spcBef>
                <a:spcPct val="0"/>
              </a:spcBef>
              <a:spcAft>
                <a:spcPct val="0"/>
              </a:spcAft>
            </a:pPr>
            <a:endParaRPr lang="ru-RU" altLang="ru-RU" sz="2000" dirty="0">
              <a:solidFill>
                <a:srgbClr val="025373"/>
              </a:solidFill>
            </a:endParaRPr>
          </a:p>
          <a:p>
            <a:pPr lvl="0" algn="just" eaLnBrk="0" fontAlgn="base" hangingPunct="0">
              <a:lnSpc>
                <a:spcPct val="100000"/>
              </a:lnSpc>
              <a:spcBef>
                <a:spcPct val="0"/>
              </a:spcBef>
              <a:spcAft>
                <a:spcPct val="0"/>
              </a:spcAft>
            </a:pPr>
            <a:r>
              <a:rPr lang="ru-RU" altLang="ru-RU" sz="1800" dirty="0">
                <a:solidFill>
                  <a:srgbClr val="025373"/>
                </a:solidFill>
                <a:ea typeface="Calibri" panose="020F0502020204030204" pitchFamily="34" charset="0"/>
                <a:cs typeface="Times New Roman" panose="02020603050405020304" pitchFamily="18" charset="0"/>
              </a:rPr>
              <a:t>В июне организация приобрела для руководителя легковой автомобиль </a:t>
            </a:r>
            <a:r>
              <a:rPr lang="ru-RU" altLang="ru-RU" sz="1800" dirty="0" err="1">
                <a:solidFill>
                  <a:srgbClr val="025373"/>
                </a:solidFill>
                <a:ea typeface="Calibri" panose="020F0502020204030204" pitchFamily="34" charset="0"/>
                <a:cs typeface="Times New Roman" panose="02020603050405020304" pitchFamily="18" charset="0"/>
              </a:rPr>
              <a:t>Skoda</a:t>
            </a:r>
            <a:r>
              <a:rPr lang="ru-RU" altLang="ru-RU" sz="1800" dirty="0">
                <a:solidFill>
                  <a:srgbClr val="025373"/>
                </a:solidFill>
                <a:ea typeface="Calibri" panose="020F0502020204030204" pitchFamily="34" charset="0"/>
                <a:cs typeface="Times New Roman" panose="02020603050405020304" pitchFamily="18" charset="0"/>
              </a:rPr>
              <a:t> </a:t>
            </a:r>
            <a:r>
              <a:rPr lang="ru-RU" altLang="ru-RU" sz="1800" dirty="0" err="1">
                <a:solidFill>
                  <a:srgbClr val="025373"/>
                </a:solidFill>
                <a:ea typeface="Calibri" panose="020F0502020204030204" pitchFamily="34" charset="0"/>
                <a:cs typeface="Times New Roman" panose="02020603050405020304" pitchFamily="18" charset="0"/>
              </a:rPr>
              <a:t>Octavia</a:t>
            </a:r>
            <a:endParaRPr lang="ru-RU" altLang="ru-RU" sz="1800" dirty="0">
              <a:solidFill>
                <a:srgbClr val="025373"/>
              </a:solidFill>
            </a:endParaRPr>
          </a:p>
          <a:p>
            <a:pPr lvl="0" algn="just" eaLnBrk="0" fontAlgn="base" hangingPunct="0">
              <a:lnSpc>
                <a:spcPct val="100000"/>
              </a:lnSpc>
              <a:spcBef>
                <a:spcPct val="0"/>
              </a:spcBef>
              <a:spcAft>
                <a:spcPct val="0"/>
              </a:spcAft>
            </a:pPr>
            <a:r>
              <a:rPr lang="ru-RU" altLang="ru-RU" sz="1800" b="1" dirty="0">
                <a:solidFill>
                  <a:srgbClr val="025373"/>
                </a:solidFill>
                <a:ea typeface="Calibri" panose="020F0502020204030204" pitchFamily="34" charset="0"/>
                <a:cs typeface="Times New Roman" panose="02020603050405020304" pitchFamily="18" charset="0"/>
              </a:rPr>
              <a:t>за 1 089 376 руб. (НДС - 166 176 руб.),</a:t>
            </a:r>
            <a:r>
              <a:rPr lang="ru-RU" altLang="ru-RU" sz="1800" dirty="0">
                <a:solidFill>
                  <a:srgbClr val="025373"/>
                </a:solidFill>
                <a:ea typeface="Calibri" panose="020F0502020204030204" pitchFamily="34" charset="0"/>
                <a:cs typeface="Times New Roman" panose="02020603050405020304" pitchFamily="18" charset="0"/>
              </a:rPr>
              <a:t> который относится к 3-й амортизационной группе.</a:t>
            </a:r>
            <a:endParaRPr lang="ru-RU" altLang="ru-RU" sz="1800" dirty="0">
              <a:solidFill>
                <a:srgbClr val="025373"/>
              </a:solidFill>
            </a:endParaRPr>
          </a:p>
          <a:p>
            <a:pPr lvl="0" algn="just" eaLnBrk="0" fontAlgn="base" hangingPunct="0">
              <a:lnSpc>
                <a:spcPct val="100000"/>
              </a:lnSpc>
              <a:spcBef>
                <a:spcPct val="0"/>
              </a:spcBef>
              <a:spcAft>
                <a:spcPct val="0"/>
              </a:spcAft>
            </a:pPr>
            <a:r>
              <a:rPr lang="ru-RU" altLang="ru-RU" sz="1800" dirty="0">
                <a:solidFill>
                  <a:srgbClr val="025373"/>
                </a:solidFill>
                <a:ea typeface="Calibri" panose="020F0502020204030204" pitchFamily="34" charset="0"/>
                <a:cs typeface="Times New Roman" panose="02020603050405020304" pitchFamily="18" charset="0"/>
              </a:rPr>
              <a:t> Его СПИ установлен </a:t>
            </a:r>
            <a:r>
              <a:rPr lang="ru-RU" altLang="ru-RU" sz="1800" b="1" dirty="0">
                <a:solidFill>
                  <a:srgbClr val="025373"/>
                </a:solidFill>
                <a:ea typeface="Calibri" panose="020F0502020204030204" pitchFamily="34" charset="0"/>
                <a:cs typeface="Times New Roman" panose="02020603050405020304" pitchFamily="18" charset="0"/>
              </a:rPr>
              <a:t>как 37 месяцев</a:t>
            </a:r>
            <a:r>
              <a:rPr lang="ru-RU" altLang="ru-RU" sz="1800" dirty="0">
                <a:solidFill>
                  <a:srgbClr val="025373"/>
                </a:solidFill>
                <a:ea typeface="Calibri" panose="020F0502020204030204" pitchFamily="34" charset="0"/>
                <a:cs typeface="Times New Roman" panose="02020603050405020304" pitchFamily="18" charset="0"/>
              </a:rPr>
              <a:t>. В июле автомобиль зарегистрирован в ГИБДД </a:t>
            </a:r>
          </a:p>
          <a:p>
            <a:pPr lvl="0" algn="just" eaLnBrk="0" fontAlgn="base" hangingPunct="0">
              <a:lnSpc>
                <a:spcPct val="100000"/>
              </a:lnSpc>
              <a:spcBef>
                <a:spcPct val="0"/>
              </a:spcBef>
              <a:spcAft>
                <a:spcPct val="0"/>
              </a:spcAft>
            </a:pPr>
            <a:r>
              <a:rPr lang="ru-RU" altLang="ru-RU" sz="1800" b="1" dirty="0">
                <a:solidFill>
                  <a:srgbClr val="025373"/>
                </a:solidFill>
                <a:ea typeface="Calibri" panose="020F0502020204030204" pitchFamily="34" charset="0"/>
                <a:cs typeface="Times New Roman" panose="02020603050405020304" pitchFamily="18" charset="0"/>
              </a:rPr>
              <a:t>(сумма госпошлины - 1800 руб.)</a:t>
            </a:r>
            <a:r>
              <a:rPr lang="ru-RU" altLang="ru-RU" sz="1800" dirty="0">
                <a:solidFill>
                  <a:srgbClr val="025373"/>
                </a:solidFill>
                <a:ea typeface="Calibri" panose="020F0502020204030204" pitchFamily="34" charset="0"/>
                <a:cs typeface="Times New Roman" panose="02020603050405020304" pitchFamily="18" charset="0"/>
              </a:rPr>
              <a:t> и введен в эксплуатацию. Амортизационная премия </a:t>
            </a:r>
            <a:r>
              <a:rPr lang="ru-RU" altLang="ru-RU" sz="1800" b="1" dirty="0">
                <a:solidFill>
                  <a:srgbClr val="025373"/>
                </a:solidFill>
                <a:ea typeface="Calibri" panose="020F0502020204030204" pitchFamily="34" charset="0"/>
                <a:cs typeface="Times New Roman" panose="02020603050405020304" pitchFamily="18" charset="0"/>
              </a:rPr>
              <a:t>- 30%.</a:t>
            </a:r>
            <a:endParaRPr lang="ru-RU" altLang="ru-RU" sz="1800" dirty="0">
              <a:solidFill>
                <a:srgbClr val="025373"/>
              </a:solidFill>
            </a:endParaRPr>
          </a:p>
          <a:p>
            <a:pPr lvl="0" algn="just" eaLnBrk="0" fontAlgn="base" hangingPunct="0">
              <a:lnSpc>
                <a:spcPct val="100000"/>
              </a:lnSpc>
              <a:spcBef>
                <a:spcPct val="0"/>
              </a:spcBef>
              <a:spcAft>
                <a:spcPct val="0"/>
              </a:spcAft>
            </a:pPr>
            <a:r>
              <a:rPr lang="ru-RU" altLang="ru-RU" sz="1800" dirty="0">
                <a:solidFill>
                  <a:srgbClr val="025373"/>
                </a:solidFill>
                <a:ea typeface="Calibri" panose="020F0502020204030204" pitchFamily="34" charset="0"/>
                <a:cs typeface="Times New Roman" panose="02020603050405020304" pitchFamily="18" charset="0"/>
              </a:rPr>
              <a:t>Первоначальная стоимость автомобиля за минусом НДС и </a:t>
            </a:r>
            <a:r>
              <a:rPr lang="ru-RU" altLang="ru-RU" sz="1800" b="1" dirty="0">
                <a:solidFill>
                  <a:srgbClr val="025373"/>
                </a:solidFill>
                <a:ea typeface="Calibri" panose="020F0502020204030204" pitchFamily="34" charset="0"/>
                <a:cs typeface="Times New Roman" panose="02020603050405020304" pitchFamily="18" charset="0"/>
              </a:rPr>
              <a:t>с учетом госпошлины - 925 000 руб. </a:t>
            </a:r>
          </a:p>
          <a:p>
            <a:pPr lvl="0" algn="just" eaLnBrk="0" fontAlgn="base" hangingPunct="0">
              <a:lnSpc>
                <a:spcPct val="100000"/>
              </a:lnSpc>
              <a:spcBef>
                <a:spcPct val="0"/>
              </a:spcBef>
              <a:spcAft>
                <a:spcPct val="0"/>
              </a:spcAft>
            </a:pPr>
            <a:r>
              <a:rPr lang="ru-RU" altLang="ru-RU" sz="1800" b="1" dirty="0">
                <a:solidFill>
                  <a:srgbClr val="025373"/>
                </a:solidFill>
                <a:ea typeface="Calibri" panose="020F0502020204030204" pitchFamily="34" charset="0"/>
                <a:cs typeface="Times New Roman" panose="02020603050405020304" pitchFamily="18" charset="0"/>
              </a:rPr>
              <a:t>(1 089 376 руб. - 166 176 руб. + 1800 руб.)</a:t>
            </a:r>
            <a:r>
              <a:rPr lang="ru-RU" altLang="ru-RU" sz="1800" dirty="0">
                <a:solidFill>
                  <a:srgbClr val="025373"/>
                </a:solidFill>
                <a:ea typeface="Calibri" panose="020F0502020204030204" pitchFamily="34" charset="0"/>
                <a:cs typeface="Times New Roman" panose="02020603050405020304" pitchFamily="18" charset="0"/>
              </a:rPr>
              <a:t>. После вычета амортизационной премии в размере </a:t>
            </a:r>
          </a:p>
          <a:p>
            <a:pPr lvl="0" algn="just" eaLnBrk="0" fontAlgn="base" hangingPunct="0">
              <a:lnSpc>
                <a:spcPct val="100000"/>
              </a:lnSpc>
              <a:spcBef>
                <a:spcPct val="0"/>
              </a:spcBef>
              <a:spcAft>
                <a:spcPct val="0"/>
              </a:spcAft>
            </a:pPr>
            <a:r>
              <a:rPr lang="ru-RU" altLang="ru-RU" sz="1800" b="1" dirty="0">
                <a:solidFill>
                  <a:srgbClr val="025373"/>
                </a:solidFill>
                <a:ea typeface="Calibri" panose="020F0502020204030204" pitchFamily="34" charset="0"/>
                <a:cs typeface="Times New Roman" panose="02020603050405020304" pitchFamily="18" charset="0"/>
              </a:rPr>
              <a:t>277 500 руб. (925 000 руб. х 30%)</a:t>
            </a:r>
            <a:r>
              <a:rPr lang="ru-RU" altLang="ru-RU" sz="1800" dirty="0">
                <a:solidFill>
                  <a:srgbClr val="025373"/>
                </a:solidFill>
                <a:ea typeface="Calibri" panose="020F0502020204030204" pitchFamily="34" charset="0"/>
                <a:cs typeface="Times New Roman" panose="02020603050405020304" pitchFamily="18" charset="0"/>
              </a:rPr>
              <a:t> амортизируемая стоимость автомобиля </a:t>
            </a:r>
            <a:r>
              <a:rPr lang="ru-RU" altLang="ru-RU" sz="1800" b="1" dirty="0">
                <a:solidFill>
                  <a:srgbClr val="025373"/>
                </a:solidFill>
                <a:ea typeface="Calibri" panose="020F0502020204030204" pitchFamily="34" charset="0"/>
                <a:cs typeface="Times New Roman" panose="02020603050405020304" pitchFamily="18" charset="0"/>
              </a:rPr>
              <a:t>составит 647 500 руб. </a:t>
            </a:r>
          </a:p>
          <a:p>
            <a:pPr lvl="0" algn="just" eaLnBrk="0" fontAlgn="base" hangingPunct="0">
              <a:lnSpc>
                <a:spcPct val="100000"/>
              </a:lnSpc>
              <a:spcBef>
                <a:spcPct val="0"/>
              </a:spcBef>
              <a:spcAft>
                <a:spcPct val="0"/>
              </a:spcAft>
            </a:pPr>
            <a:r>
              <a:rPr lang="ru-RU" altLang="ru-RU" sz="1800" b="1" dirty="0">
                <a:solidFill>
                  <a:srgbClr val="025373"/>
                </a:solidFill>
                <a:ea typeface="Calibri" panose="020F0502020204030204" pitchFamily="34" charset="0"/>
                <a:cs typeface="Times New Roman" panose="02020603050405020304" pitchFamily="18" charset="0"/>
              </a:rPr>
              <a:t>(925 000 руб. - 277 500 руб.).</a:t>
            </a:r>
            <a:endParaRPr lang="ru-RU" altLang="ru-RU" sz="1800" dirty="0">
              <a:solidFill>
                <a:srgbClr val="025373"/>
              </a:solidFill>
            </a:endParaRPr>
          </a:p>
          <a:p>
            <a:pPr lvl="0" algn="just" eaLnBrk="0" fontAlgn="base" hangingPunct="0">
              <a:lnSpc>
                <a:spcPct val="100000"/>
              </a:lnSpc>
              <a:spcBef>
                <a:spcPct val="0"/>
              </a:spcBef>
              <a:spcAft>
                <a:spcPct val="0"/>
              </a:spcAft>
            </a:pPr>
            <a:r>
              <a:rPr lang="ru-RU" altLang="ru-RU" sz="1800" dirty="0">
                <a:solidFill>
                  <a:srgbClr val="025373"/>
                </a:solidFill>
                <a:ea typeface="Calibri" panose="020F0502020204030204" pitchFamily="34" charset="0"/>
                <a:cs typeface="Times New Roman" panose="02020603050405020304" pitchFamily="18" charset="0"/>
              </a:rPr>
              <a:t>Ежемесячная сумма амортизации - </a:t>
            </a:r>
            <a:r>
              <a:rPr lang="ru-RU" altLang="ru-RU" sz="1800" b="1" dirty="0">
                <a:solidFill>
                  <a:srgbClr val="025373"/>
                </a:solidFill>
                <a:ea typeface="Calibri" panose="020F0502020204030204" pitchFamily="34" charset="0"/>
                <a:cs typeface="Times New Roman" panose="02020603050405020304" pitchFamily="18" charset="0"/>
              </a:rPr>
              <a:t>17 500 руб. (647 500 руб. / 37 мес.)</a:t>
            </a:r>
            <a:r>
              <a:rPr lang="ru-RU" altLang="ru-RU" sz="1800" dirty="0">
                <a:solidFill>
                  <a:srgbClr val="025373"/>
                </a:solidFill>
                <a:ea typeface="Calibri" panose="020F0502020204030204" pitchFamily="34" charset="0"/>
                <a:cs typeface="Times New Roman" panose="02020603050405020304" pitchFamily="18" charset="0"/>
              </a:rPr>
              <a:t> - будет начисляться с августа.</a:t>
            </a:r>
            <a:endParaRPr lang="ru-RU" altLang="ru-RU" sz="1800" dirty="0">
              <a:solidFill>
                <a:srgbClr val="025373"/>
              </a:solidFill>
            </a:endParaRPr>
          </a:p>
          <a:p>
            <a:endParaRPr lang="ru-RU" sz="1600" dirty="0">
              <a:solidFill>
                <a:srgbClr val="025373"/>
              </a:solidFill>
            </a:endParaRPr>
          </a:p>
        </p:txBody>
      </p:sp>
    </p:spTree>
    <p:extLst>
      <p:ext uri="{BB962C8B-B14F-4D97-AF65-F5344CB8AC3E}">
        <p14:creationId xmlns="" xmlns:p14="http://schemas.microsoft.com/office/powerpoint/2010/main" val="20468238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93126D6-A6E6-474F-92BC-FD6CE1A835F0}"/>
              </a:ext>
            </a:extLst>
          </p:cNvPr>
          <p:cNvSpPr>
            <a:spLocks noGrp="1"/>
          </p:cNvSpPr>
          <p:nvPr>
            <p:ph type="title"/>
          </p:nvPr>
        </p:nvSpPr>
        <p:spPr>
          <a:xfrm>
            <a:off x="595274" y="357166"/>
            <a:ext cx="10515599" cy="1325563"/>
          </a:xfrm>
        </p:spPr>
        <p:txBody>
          <a:bodyPr>
            <a:normAutofit/>
          </a:bodyPr>
          <a:lstStyle/>
          <a:p>
            <a:r>
              <a:rPr lang="ru-RU" altLang="ru-RU" sz="2800" dirty="0"/>
              <a:t>Нелинейный метод</a:t>
            </a:r>
            <a:br>
              <a:rPr lang="ru-RU" altLang="ru-RU" sz="2800" dirty="0"/>
            </a:br>
            <a:endParaRPr lang="ru-RU" altLang="ru-RU" sz="2800" dirty="0"/>
          </a:p>
        </p:txBody>
      </p:sp>
      <p:sp>
        <p:nvSpPr>
          <p:cNvPr id="10" name="Rectangle 10">
            <a:extLst>
              <a:ext uri="{FF2B5EF4-FFF2-40B4-BE49-F238E27FC236}">
                <a16:creationId xmlns="" xmlns:a16="http://schemas.microsoft.com/office/drawing/2014/main" id="{3FFABB78-E449-4EA4-A761-66A519315358}"/>
              </a:ext>
            </a:extLst>
          </p:cNvPr>
          <p:cNvSpPr>
            <a:spLocks noChangeArrowheads="1"/>
          </p:cNvSpPr>
          <p:nvPr/>
        </p:nvSpPr>
        <p:spPr bwMode="auto">
          <a:xfrm>
            <a:off x="2333275" y="2144084"/>
            <a:ext cx="309484" cy="800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rPr>
              <a:t/>
            </a:r>
            <a:br>
              <a:rPr kumimoji="0" lang="ru-RU" altLang="ru-RU" sz="1800" b="0" i="0" u="none" strike="noStrike" cap="none" normalizeH="0" baseline="0" dirty="0">
                <a:ln>
                  <a:noFill/>
                </a:ln>
                <a:solidFill>
                  <a:schemeClr val="tx1"/>
                </a:solidFill>
                <a:effectLst/>
                <a:latin typeface="Arial" panose="020B0604020202020204" pitchFamily="34" charset="0"/>
              </a:rPr>
            </a:b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8193" name="Picture 1"/>
          <p:cNvPicPr>
            <a:picLocks noChangeAspect="1" noChangeArrowheads="1"/>
          </p:cNvPicPr>
          <p:nvPr/>
        </p:nvPicPr>
        <p:blipFill>
          <a:blip r:embed="rId2"/>
          <a:srcRect/>
          <a:stretch>
            <a:fillRect/>
          </a:stretch>
        </p:blipFill>
        <p:spPr bwMode="auto">
          <a:xfrm>
            <a:off x="1309654" y="1000108"/>
            <a:ext cx="9167834" cy="1884766"/>
          </a:xfrm>
          <a:prstGeom prst="rect">
            <a:avLst/>
          </a:prstGeom>
          <a:noFill/>
          <a:ln w="9525">
            <a:noFill/>
            <a:miter lim="800000"/>
            <a:headEnd/>
            <a:tailEnd/>
          </a:ln>
          <a:effectLst/>
        </p:spPr>
      </p:pic>
      <p:graphicFrame>
        <p:nvGraphicFramePr>
          <p:cNvPr id="11" name="Таблица 10"/>
          <p:cNvGraphicFramePr>
            <a:graphicFrameLocks noGrp="1"/>
          </p:cNvGraphicFramePr>
          <p:nvPr/>
        </p:nvGraphicFramePr>
        <p:xfrm>
          <a:off x="1452530" y="2857496"/>
          <a:ext cx="4951095" cy="3602863"/>
        </p:xfrm>
        <a:graphic>
          <a:graphicData uri="http://schemas.openxmlformats.org/drawingml/2006/table">
            <a:tbl>
              <a:tblPr/>
              <a:tblGrid>
                <a:gridCol w="2381250"/>
                <a:gridCol w="2569845"/>
              </a:tblGrid>
              <a:tr h="0">
                <a:tc>
                  <a:txBody>
                    <a:bodyPr/>
                    <a:lstStyle/>
                    <a:p>
                      <a:pPr algn="ctr">
                        <a:lnSpc>
                          <a:spcPct val="115000"/>
                        </a:lnSpc>
                        <a:spcAft>
                          <a:spcPts val="0"/>
                        </a:spcAft>
                      </a:pPr>
                      <a:r>
                        <a:rPr lang="ru-RU" sz="1200" dirty="0">
                          <a:solidFill>
                            <a:srgbClr val="025373"/>
                          </a:solidFill>
                          <a:latin typeface="Calibri"/>
                          <a:ea typeface="Calibri"/>
                          <a:cs typeface="Calibri"/>
                        </a:rPr>
                        <a:t>Амортизационная группа </a:t>
                      </a:r>
                      <a:endParaRPr lang="ru-RU" sz="12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25373"/>
                          </a:solidFill>
                          <a:latin typeface="Calibri"/>
                          <a:ea typeface="Calibri"/>
                          <a:cs typeface="Calibri"/>
                        </a:rPr>
                        <a:t>Норма амортизации (месячная) </a:t>
                      </a:r>
                      <a:r>
                        <a:rPr lang="ru-RU" sz="1200" b="1" u="none" strike="noStrike" baseline="30000">
                          <a:solidFill>
                            <a:srgbClr val="025373"/>
                          </a:solidFill>
                          <a:latin typeface="Calibri"/>
                          <a:ea typeface="Calibri"/>
                          <a:cs typeface="Calibri"/>
                          <a:hlinkClick r:id="rId3"/>
                        </a:rPr>
                        <a:t>1</a:t>
                      </a:r>
                      <a:r>
                        <a:rPr lang="ru-RU" sz="1200" u="none" strike="noStrike">
                          <a:solidFill>
                            <a:srgbClr val="025373"/>
                          </a:solidFill>
                          <a:latin typeface="Calibri"/>
                          <a:ea typeface="Calibri"/>
                          <a:cs typeface="Calibri"/>
                          <a:hlinkClick r:id="rId3"/>
                        </a:rPr>
                        <a:t> </a:t>
                      </a:r>
                      <a:endParaRPr lang="ru-RU" sz="12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200" dirty="0">
                          <a:solidFill>
                            <a:srgbClr val="025373"/>
                          </a:solidFill>
                          <a:latin typeface="Calibri"/>
                          <a:ea typeface="Calibri"/>
                          <a:cs typeface="Calibri"/>
                        </a:rPr>
                        <a:t>Первая </a:t>
                      </a:r>
                      <a:endParaRPr lang="ru-RU" sz="12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25373"/>
                          </a:solidFill>
                          <a:latin typeface="Calibri"/>
                          <a:ea typeface="Calibri"/>
                          <a:cs typeface="Calibri"/>
                        </a:rPr>
                        <a:t>14,3 </a:t>
                      </a:r>
                      <a:endParaRPr lang="ru-RU" sz="12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604">
                <a:tc>
                  <a:txBody>
                    <a:bodyPr/>
                    <a:lstStyle/>
                    <a:p>
                      <a:pPr algn="ctr">
                        <a:lnSpc>
                          <a:spcPct val="115000"/>
                        </a:lnSpc>
                        <a:spcAft>
                          <a:spcPts val="0"/>
                        </a:spcAft>
                      </a:pPr>
                      <a:r>
                        <a:rPr lang="ru-RU" sz="1200" dirty="0">
                          <a:solidFill>
                            <a:srgbClr val="025373"/>
                          </a:solidFill>
                          <a:latin typeface="Calibri"/>
                          <a:ea typeface="Calibri"/>
                          <a:cs typeface="Calibri"/>
                        </a:rPr>
                        <a:t>Вторая </a:t>
                      </a:r>
                      <a:endParaRPr lang="ru-RU" sz="12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25373"/>
                          </a:solidFill>
                          <a:latin typeface="Calibri"/>
                          <a:ea typeface="Calibri"/>
                          <a:cs typeface="Calibri"/>
                        </a:rPr>
                        <a:t>8,8 </a:t>
                      </a:r>
                      <a:endParaRPr lang="ru-RU" sz="12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200" dirty="0">
                          <a:solidFill>
                            <a:srgbClr val="025373"/>
                          </a:solidFill>
                          <a:latin typeface="Calibri"/>
                          <a:ea typeface="Calibri"/>
                          <a:cs typeface="Calibri"/>
                        </a:rPr>
                        <a:t>Третья </a:t>
                      </a:r>
                      <a:endParaRPr lang="ru-RU" sz="12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solidFill>
                            <a:srgbClr val="025373"/>
                          </a:solidFill>
                          <a:latin typeface="Calibri"/>
                          <a:ea typeface="Calibri"/>
                          <a:cs typeface="Calibri"/>
                        </a:rPr>
                        <a:t>5,6 </a:t>
                      </a:r>
                      <a:endParaRPr lang="ru-RU" sz="12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200" dirty="0">
                          <a:solidFill>
                            <a:srgbClr val="025373"/>
                          </a:solidFill>
                          <a:latin typeface="Calibri"/>
                          <a:ea typeface="Calibri"/>
                          <a:cs typeface="Calibri"/>
                        </a:rPr>
                        <a:t>Четвертая </a:t>
                      </a:r>
                      <a:endParaRPr lang="ru-RU" sz="12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25373"/>
                          </a:solidFill>
                          <a:latin typeface="Calibri"/>
                          <a:ea typeface="Calibri"/>
                          <a:cs typeface="Calibri"/>
                        </a:rPr>
                        <a:t>3,8 </a:t>
                      </a:r>
                      <a:endParaRPr lang="ru-RU" sz="12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200">
                          <a:solidFill>
                            <a:srgbClr val="025373"/>
                          </a:solidFill>
                          <a:latin typeface="Calibri"/>
                          <a:ea typeface="Calibri"/>
                          <a:cs typeface="Calibri"/>
                        </a:rPr>
                        <a:t>Пятая </a:t>
                      </a:r>
                      <a:endParaRPr lang="ru-RU" sz="12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25373"/>
                          </a:solidFill>
                          <a:latin typeface="Calibri"/>
                          <a:ea typeface="Calibri"/>
                          <a:cs typeface="Calibri"/>
                        </a:rPr>
                        <a:t>2,7 </a:t>
                      </a:r>
                      <a:endParaRPr lang="ru-RU" sz="12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200">
                          <a:solidFill>
                            <a:srgbClr val="025373"/>
                          </a:solidFill>
                          <a:latin typeface="Calibri"/>
                          <a:ea typeface="Calibri"/>
                          <a:cs typeface="Calibri"/>
                        </a:rPr>
                        <a:t>Шестая </a:t>
                      </a:r>
                      <a:endParaRPr lang="ru-RU" sz="12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25373"/>
                          </a:solidFill>
                          <a:latin typeface="Calibri"/>
                          <a:ea typeface="Calibri"/>
                          <a:cs typeface="Calibri"/>
                        </a:rPr>
                        <a:t>1,8 </a:t>
                      </a:r>
                      <a:endParaRPr lang="ru-RU" sz="12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200">
                          <a:solidFill>
                            <a:srgbClr val="025373"/>
                          </a:solidFill>
                          <a:latin typeface="Calibri"/>
                          <a:ea typeface="Calibri"/>
                          <a:cs typeface="Calibri"/>
                        </a:rPr>
                        <a:t>Седьмая </a:t>
                      </a:r>
                      <a:endParaRPr lang="ru-RU" sz="12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25373"/>
                          </a:solidFill>
                          <a:latin typeface="Calibri"/>
                          <a:ea typeface="Calibri"/>
                          <a:cs typeface="Calibri"/>
                        </a:rPr>
                        <a:t>1,3 </a:t>
                      </a:r>
                      <a:endParaRPr lang="ru-RU" sz="12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200">
                          <a:solidFill>
                            <a:srgbClr val="025373"/>
                          </a:solidFill>
                          <a:latin typeface="Calibri"/>
                          <a:ea typeface="Calibri"/>
                          <a:cs typeface="Calibri"/>
                        </a:rPr>
                        <a:t>Восьмая </a:t>
                      </a:r>
                      <a:endParaRPr lang="ru-RU" sz="12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25373"/>
                          </a:solidFill>
                          <a:latin typeface="Calibri"/>
                          <a:ea typeface="Calibri"/>
                          <a:cs typeface="Calibri"/>
                        </a:rPr>
                        <a:t>1,0 </a:t>
                      </a:r>
                      <a:endParaRPr lang="ru-RU" sz="12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200">
                          <a:solidFill>
                            <a:srgbClr val="025373"/>
                          </a:solidFill>
                          <a:latin typeface="Calibri"/>
                          <a:ea typeface="Calibri"/>
                          <a:cs typeface="Calibri"/>
                        </a:rPr>
                        <a:t>Девятая </a:t>
                      </a:r>
                      <a:endParaRPr lang="ru-RU" sz="12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25373"/>
                          </a:solidFill>
                          <a:latin typeface="Calibri"/>
                          <a:ea typeface="Calibri"/>
                          <a:cs typeface="Calibri"/>
                        </a:rPr>
                        <a:t>0,8 </a:t>
                      </a:r>
                      <a:endParaRPr lang="ru-RU" sz="12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1200">
                          <a:solidFill>
                            <a:srgbClr val="025373"/>
                          </a:solidFill>
                          <a:latin typeface="Calibri"/>
                          <a:ea typeface="Calibri"/>
                          <a:cs typeface="Calibri"/>
                        </a:rPr>
                        <a:t>Десятая </a:t>
                      </a:r>
                      <a:endParaRPr lang="ru-RU" sz="12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solidFill>
                            <a:srgbClr val="025373"/>
                          </a:solidFill>
                          <a:latin typeface="Calibri"/>
                          <a:ea typeface="Calibri"/>
                          <a:cs typeface="Calibri"/>
                        </a:rPr>
                        <a:t>0,7 </a:t>
                      </a:r>
                      <a:endParaRPr lang="ru-RU" sz="12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5665728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666712" y="500042"/>
            <a:ext cx="10444163" cy="4049712"/>
          </a:xfrm>
        </p:spPr>
        <p:txBody>
          <a:bodyPr/>
          <a:lstStyle/>
          <a:p>
            <a:pPr>
              <a:spcBef>
                <a:spcPts val="0"/>
              </a:spcBef>
            </a:pPr>
            <a:r>
              <a:rPr lang="ru-RU" sz="1600" dirty="0" smtClean="0"/>
              <a:t>В августе организация приобрела круглопильный станок по дереву за 180 000 руб. и в том же месяце ввела его в эксплуатацию. Данное основное средство входит в третью амортизационную группу. У организации нет иных основных средств, входящих в данную амортизационную группу.</a:t>
            </a:r>
          </a:p>
          <a:p>
            <a:pPr>
              <a:spcBef>
                <a:spcPts val="0"/>
              </a:spcBef>
            </a:pPr>
            <a:r>
              <a:rPr lang="ru-RU" sz="1600" dirty="0" smtClean="0"/>
              <a:t>Норма амортизации для </a:t>
            </a:r>
            <a:r>
              <a:rPr lang="ru-RU" sz="1600" dirty="0" smtClean="0">
                <a:hlinkClick r:id="rId2"/>
              </a:rPr>
              <a:t>третьей амортизационной группы - 5,6.</a:t>
            </a:r>
          </a:p>
          <a:p>
            <a:pPr>
              <a:spcBef>
                <a:spcPts val="0"/>
              </a:spcBef>
            </a:pPr>
            <a:r>
              <a:rPr lang="ru-RU" sz="1600" dirty="0" smtClean="0"/>
              <a:t>Начислять амортизацию организация начала с 1 сентября.</a:t>
            </a:r>
          </a:p>
          <a:p>
            <a:pPr>
              <a:spcBef>
                <a:spcPts val="0"/>
              </a:spcBef>
            </a:pPr>
            <a:r>
              <a:rPr lang="ru-RU" sz="1600" dirty="0" smtClean="0"/>
              <a:t>Списание стоимости основного средства в первые пять месяцев будет осуществляться следующим образом.</a:t>
            </a:r>
          </a:p>
          <a:p>
            <a:endParaRPr lang="ru-RU" dirty="0"/>
          </a:p>
        </p:txBody>
      </p:sp>
      <p:graphicFrame>
        <p:nvGraphicFramePr>
          <p:cNvPr id="4" name="Таблица 3"/>
          <p:cNvGraphicFramePr>
            <a:graphicFrameLocks noGrp="1"/>
          </p:cNvGraphicFramePr>
          <p:nvPr/>
        </p:nvGraphicFramePr>
        <p:xfrm>
          <a:off x="738150" y="2143116"/>
          <a:ext cx="8215369" cy="4333624"/>
        </p:xfrm>
        <a:graphic>
          <a:graphicData uri="http://schemas.openxmlformats.org/drawingml/2006/table">
            <a:tbl>
              <a:tblPr/>
              <a:tblGrid>
                <a:gridCol w="1591269"/>
                <a:gridCol w="2875515"/>
                <a:gridCol w="3748585"/>
              </a:tblGrid>
              <a:tr h="0">
                <a:tc>
                  <a:txBody>
                    <a:bodyPr/>
                    <a:lstStyle/>
                    <a:p>
                      <a:pPr algn="ctr">
                        <a:lnSpc>
                          <a:spcPct val="115000"/>
                        </a:lnSpc>
                        <a:spcAft>
                          <a:spcPts val="0"/>
                        </a:spcAft>
                      </a:pPr>
                      <a:r>
                        <a:rPr lang="ru-RU" sz="1400" dirty="0">
                          <a:solidFill>
                            <a:srgbClr val="025373"/>
                          </a:solidFill>
                          <a:latin typeface="Calibri"/>
                          <a:ea typeface="Calibri"/>
                          <a:cs typeface="Calibri"/>
                        </a:rPr>
                        <a:t>Месяц начисления амортизации</a:t>
                      </a:r>
                      <a:endParaRPr lang="ru-RU" sz="14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25373"/>
                          </a:solidFill>
                          <a:latin typeface="Calibri"/>
                          <a:ea typeface="Calibri"/>
                          <a:cs typeface="Calibri"/>
                        </a:rPr>
                        <a:t>Сумма начисленной амортизации</a:t>
                      </a:r>
                      <a:endParaRPr lang="ru-RU" sz="14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25373"/>
                          </a:solidFill>
                          <a:latin typeface="Calibri"/>
                          <a:ea typeface="Calibri"/>
                          <a:cs typeface="Calibri"/>
                        </a:rPr>
                        <a:t>Суммарный баланс амортизационной группы на 1-е число следующего месяца</a:t>
                      </a:r>
                      <a:endParaRPr lang="ru-RU" sz="14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400" dirty="0">
                          <a:solidFill>
                            <a:srgbClr val="025373"/>
                          </a:solidFill>
                          <a:latin typeface="Calibri"/>
                          <a:ea typeface="Calibri"/>
                          <a:cs typeface="Calibri"/>
                        </a:rPr>
                        <a:t>Сентябрь</a:t>
                      </a:r>
                      <a:endParaRPr lang="ru-RU" sz="14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25373"/>
                          </a:solidFill>
                          <a:latin typeface="Calibri"/>
                          <a:ea typeface="Calibri"/>
                          <a:cs typeface="Calibri"/>
                        </a:rPr>
                        <a:t>10 080 руб.</a:t>
                      </a:r>
                      <a:endParaRPr lang="ru-RU" sz="1400" dirty="0">
                        <a:solidFill>
                          <a:srgbClr val="025373"/>
                        </a:solidFill>
                        <a:latin typeface="Calibri"/>
                        <a:ea typeface="Calibri"/>
                        <a:cs typeface="Times New Roman"/>
                      </a:endParaRPr>
                    </a:p>
                    <a:p>
                      <a:pPr algn="ctr">
                        <a:lnSpc>
                          <a:spcPct val="115000"/>
                        </a:lnSpc>
                        <a:spcBef>
                          <a:spcPts val="1100"/>
                        </a:spcBef>
                        <a:spcAft>
                          <a:spcPts val="0"/>
                        </a:spcAft>
                      </a:pPr>
                      <a:r>
                        <a:rPr lang="ru-RU" sz="1400" dirty="0">
                          <a:solidFill>
                            <a:srgbClr val="025373"/>
                          </a:solidFill>
                          <a:latin typeface="Calibri"/>
                          <a:ea typeface="Calibri"/>
                          <a:cs typeface="Calibri"/>
                        </a:rPr>
                        <a:t>(180 000 руб. </a:t>
                      </a:r>
                      <a:r>
                        <a:rPr lang="ru-RU" sz="1400" dirty="0" err="1">
                          <a:solidFill>
                            <a:srgbClr val="025373"/>
                          </a:solidFill>
                          <a:latin typeface="Calibri"/>
                          <a:ea typeface="Calibri"/>
                          <a:cs typeface="Calibri"/>
                        </a:rPr>
                        <a:t>x</a:t>
                      </a:r>
                      <a:r>
                        <a:rPr lang="ru-RU" sz="1400" dirty="0">
                          <a:solidFill>
                            <a:srgbClr val="025373"/>
                          </a:solidFill>
                          <a:latin typeface="Calibri"/>
                          <a:ea typeface="Calibri"/>
                          <a:cs typeface="Calibri"/>
                        </a:rPr>
                        <a:t> 5,6 / 100)</a:t>
                      </a:r>
                      <a:endParaRPr lang="ru-RU" sz="14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25373"/>
                          </a:solidFill>
                          <a:latin typeface="Calibri"/>
                          <a:ea typeface="Calibri"/>
                          <a:cs typeface="Calibri"/>
                        </a:rPr>
                        <a:t>169 920 руб.</a:t>
                      </a:r>
                      <a:endParaRPr lang="ru-RU" sz="1400">
                        <a:solidFill>
                          <a:srgbClr val="025373"/>
                        </a:solidFill>
                        <a:latin typeface="Calibri"/>
                        <a:ea typeface="Calibri"/>
                        <a:cs typeface="Times New Roman"/>
                      </a:endParaRPr>
                    </a:p>
                    <a:p>
                      <a:pPr algn="ctr">
                        <a:lnSpc>
                          <a:spcPct val="115000"/>
                        </a:lnSpc>
                        <a:spcBef>
                          <a:spcPts val="1100"/>
                        </a:spcBef>
                        <a:spcAft>
                          <a:spcPts val="0"/>
                        </a:spcAft>
                      </a:pPr>
                      <a:r>
                        <a:rPr lang="ru-RU" sz="1400">
                          <a:solidFill>
                            <a:srgbClr val="025373"/>
                          </a:solidFill>
                          <a:latin typeface="Calibri"/>
                          <a:ea typeface="Calibri"/>
                          <a:cs typeface="Calibri"/>
                        </a:rPr>
                        <a:t>(180 000 руб. - 10 080 руб.)</a:t>
                      </a:r>
                      <a:endParaRPr lang="ru-RU" sz="14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400">
                          <a:solidFill>
                            <a:srgbClr val="025373"/>
                          </a:solidFill>
                          <a:latin typeface="Calibri"/>
                          <a:ea typeface="Calibri"/>
                          <a:cs typeface="Calibri"/>
                        </a:rPr>
                        <a:t>Октябрь</a:t>
                      </a:r>
                      <a:endParaRPr lang="ru-RU" sz="14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25373"/>
                          </a:solidFill>
                          <a:latin typeface="Calibri"/>
                          <a:ea typeface="Calibri"/>
                          <a:cs typeface="Calibri"/>
                        </a:rPr>
                        <a:t>9 515,52 руб.</a:t>
                      </a:r>
                      <a:endParaRPr lang="ru-RU" sz="1400" dirty="0">
                        <a:solidFill>
                          <a:srgbClr val="025373"/>
                        </a:solidFill>
                        <a:latin typeface="Calibri"/>
                        <a:ea typeface="Calibri"/>
                        <a:cs typeface="Times New Roman"/>
                      </a:endParaRPr>
                    </a:p>
                    <a:p>
                      <a:pPr algn="ctr">
                        <a:lnSpc>
                          <a:spcPct val="115000"/>
                        </a:lnSpc>
                        <a:spcBef>
                          <a:spcPts val="1100"/>
                        </a:spcBef>
                        <a:spcAft>
                          <a:spcPts val="0"/>
                        </a:spcAft>
                      </a:pPr>
                      <a:r>
                        <a:rPr lang="ru-RU" sz="1400" dirty="0">
                          <a:solidFill>
                            <a:srgbClr val="025373"/>
                          </a:solidFill>
                          <a:latin typeface="Calibri"/>
                          <a:ea typeface="Calibri"/>
                          <a:cs typeface="Calibri"/>
                        </a:rPr>
                        <a:t>(169 920 руб. </a:t>
                      </a:r>
                      <a:r>
                        <a:rPr lang="ru-RU" sz="1400" dirty="0" err="1">
                          <a:solidFill>
                            <a:srgbClr val="025373"/>
                          </a:solidFill>
                          <a:latin typeface="Calibri"/>
                          <a:ea typeface="Calibri"/>
                          <a:cs typeface="Calibri"/>
                        </a:rPr>
                        <a:t>x</a:t>
                      </a:r>
                      <a:r>
                        <a:rPr lang="ru-RU" sz="1400" dirty="0">
                          <a:solidFill>
                            <a:srgbClr val="025373"/>
                          </a:solidFill>
                          <a:latin typeface="Calibri"/>
                          <a:ea typeface="Calibri"/>
                          <a:cs typeface="Calibri"/>
                        </a:rPr>
                        <a:t> 5,6 / 100)</a:t>
                      </a:r>
                      <a:endParaRPr lang="ru-RU" sz="14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25373"/>
                          </a:solidFill>
                          <a:latin typeface="Calibri"/>
                          <a:ea typeface="Calibri"/>
                          <a:cs typeface="Calibri"/>
                        </a:rPr>
                        <a:t>160 404,48 руб.</a:t>
                      </a:r>
                      <a:endParaRPr lang="ru-RU" sz="1400" dirty="0">
                        <a:solidFill>
                          <a:srgbClr val="025373"/>
                        </a:solidFill>
                        <a:latin typeface="Calibri"/>
                        <a:ea typeface="Calibri"/>
                        <a:cs typeface="Times New Roman"/>
                      </a:endParaRPr>
                    </a:p>
                    <a:p>
                      <a:pPr algn="ctr">
                        <a:lnSpc>
                          <a:spcPct val="115000"/>
                        </a:lnSpc>
                        <a:spcBef>
                          <a:spcPts val="1100"/>
                        </a:spcBef>
                        <a:spcAft>
                          <a:spcPts val="0"/>
                        </a:spcAft>
                      </a:pPr>
                      <a:r>
                        <a:rPr lang="ru-RU" sz="1400" dirty="0">
                          <a:solidFill>
                            <a:srgbClr val="025373"/>
                          </a:solidFill>
                          <a:latin typeface="Calibri"/>
                          <a:ea typeface="Calibri"/>
                          <a:cs typeface="Calibri"/>
                        </a:rPr>
                        <a:t>(169 920 руб. - 9 515,52 руб.)</a:t>
                      </a:r>
                      <a:endParaRPr lang="ru-RU" sz="14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400">
                          <a:solidFill>
                            <a:srgbClr val="025373"/>
                          </a:solidFill>
                          <a:latin typeface="Calibri"/>
                          <a:ea typeface="Calibri"/>
                          <a:cs typeface="Calibri"/>
                        </a:rPr>
                        <a:t>Ноябрь</a:t>
                      </a:r>
                      <a:endParaRPr lang="ru-RU" sz="14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25373"/>
                          </a:solidFill>
                          <a:latin typeface="Calibri"/>
                          <a:ea typeface="Calibri"/>
                          <a:cs typeface="Calibri"/>
                        </a:rPr>
                        <a:t>8 982,65 руб.</a:t>
                      </a:r>
                      <a:endParaRPr lang="ru-RU" sz="1400">
                        <a:solidFill>
                          <a:srgbClr val="025373"/>
                        </a:solidFill>
                        <a:latin typeface="Calibri"/>
                        <a:ea typeface="Calibri"/>
                        <a:cs typeface="Times New Roman"/>
                      </a:endParaRPr>
                    </a:p>
                    <a:p>
                      <a:pPr algn="ctr">
                        <a:lnSpc>
                          <a:spcPct val="115000"/>
                        </a:lnSpc>
                        <a:spcBef>
                          <a:spcPts val="1100"/>
                        </a:spcBef>
                        <a:spcAft>
                          <a:spcPts val="0"/>
                        </a:spcAft>
                      </a:pPr>
                      <a:r>
                        <a:rPr lang="ru-RU" sz="1400">
                          <a:solidFill>
                            <a:srgbClr val="025373"/>
                          </a:solidFill>
                          <a:latin typeface="Calibri"/>
                          <a:ea typeface="Calibri"/>
                          <a:cs typeface="Calibri"/>
                        </a:rPr>
                        <a:t>(160 404,48 руб. x 5,6 / 100)</a:t>
                      </a:r>
                      <a:endParaRPr lang="ru-RU" sz="14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25373"/>
                          </a:solidFill>
                          <a:latin typeface="Calibri"/>
                          <a:ea typeface="Calibri"/>
                          <a:cs typeface="Calibri"/>
                        </a:rPr>
                        <a:t>151 421,83 руб.</a:t>
                      </a:r>
                      <a:endParaRPr lang="ru-RU" sz="1400" dirty="0">
                        <a:solidFill>
                          <a:srgbClr val="025373"/>
                        </a:solidFill>
                        <a:latin typeface="Calibri"/>
                        <a:ea typeface="Calibri"/>
                        <a:cs typeface="Times New Roman"/>
                      </a:endParaRPr>
                    </a:p>
                    <a:p>
                      <a:pPr algn="ctr">
                        <a:lnSpc>
                          <a:spcPct val="115000"/>
                        </a:lnSpc>
                        <a:spcBef>
                          <a:spcPts val="1100"/>
                        </a:spcBef>
                        <a:spcAft>
                          <a:spcPts val="0"/>
                        </a:spcAft>
                      </a:pPr>
                      <a:r>
                        <a:rPr lang="ru-RU" sz="1400" dirty="0">
                          <a:solidFill>
                            <a:srgbClr val="025373"/>
                          </a:solidFill>
                          <a:latin typeface="Calibri"/>
                          <a:ea typeface="Calibri"/>
                          <a:cs typeface="Calibri"/>
                        </a:rPr>
                        <a:t>(160 404,48 руб. - 8 982,65 руб.)</a:t>
                      </a:r>
                      <a:endParaRPr lang="ru-RU" sz="14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400">
                          <a:solidFill>
                            <a:srgbClr val="025373"/>
                          </a:solidFill>
                          <a:latin typeface="Calibri"/>
                          <a:ea typeface="Calibri"/>
                          <a:cs typeface="Calibri"/>
                        </a:rPr>
                        <a:t>Декабрь</a:t>
                      </a:r>
                      <a:endParaRPr lang="ru-RU" sz="14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25373"/>
                          </a:solidFill>
                          <a:latin typeface="Calibri"/>
                          <a:ea typeface="Calibri"/>
                          <a:cs typeface="Calibri"/>
                        </a:rPr>
                        <a:t>8 479,62 руб.</a:t>
                      </a:r>
                      <a:endParaRPr lang="ru-RU" sz="1400">
                        <a:solidFill>
                          <a:srgbClr val="025373"/>
                        </a:solidFill>
                        <a:latin typeface="Calibri"/>
                        <a:ea typeface="Calibri"/>
                        <a:cs typeface="Times New Roman"/>
                      </a:endParaRPr>
                    </a:p>
                    <a:p>
                      <a:pPr algn="ctr">
                        <a:lnSpc>
                          <a:spcPct val="115000"/>
                        </a:lnSpc>
                        <a:spcBef>
                          <a:spcPts val="1100"/>
                        </a:spcBef>
                        <a:spcAft>
                          <a:spcPts val="0"/>
                        </a:spcAft>
                      </a:pPr>
                      <a:r>
                        <a:rPr lang="ru-RU" sz="1400">
                          <a:solidFill>
                            <a:srgbClr val="025373"/>
                          </a:solidFill>
                          <a:latin typeface="Calibri"/>
                          <a:ea typeface="Calibri"/>
                          <a:cs typeface="Calibri"/>
                        </a:rPr>
                        <a:t>(151 421,83 руб. x 5,6 / 100)</a:t>
                      </a:r>
                      <a:endParaRPr lang="ru-RU" sz="14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25373"/>
                          </a:solidFill>
                          <a:latin typeface="Calibri"/>
                          <a:ea typeface="Calibri"/>
                          <a:cs typeface="Calibri"/>
                        </a:rPr>
                        <a:t>142 942,21 руб.</a:t>
                      </a:r>
                      <a:endParaRPr lang="ru-RU" sz="1400" dirty="0">
                        <a:solidFill>
                          <a:srgbClr val="025373"/>
                        </a:solidFill>
                        <a:latin typeface="Calibri"/>
                        <a:ea typeface="Calibri"/>
                        <a:cs typeface="Times New Roman"/>
                      </a:endParaRPr>
                    </a:p>
                    <a:p>
                      <a:pPr algn="ctr">
                        <a:lnSpc>
                          <a:spcPct val="115000"/>
                        </a:lnSpc>
                        <a:spcBef>
                          <a:spcPts val="1100"/>
                        </a:spcBef>
                        <a:spcAft>
                          <a:spcPts val="0"/>
                        </a:spcAft>
                      </a:pPr>
                      <a:r>
                        <a:rPr lang="ru-RU" sz="1400" dirty="0">
                          <a:solidFill>
                            <a:srgbClr val="025373"/>
                          </a:solidFill>
                          <a:latin typeface="Calibri"/>
                          <a:ea typeface="Calibri"/>
                          <a:cs typeface="Calibri"/>
                        </a:rPr>
                        <a:t>(151 421,83 руб. - 8 479,62 руб.)</a:t>
                      </a:r>
                      <a:endParaRPr lang="ru-RU" sz="14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400">
                          <a:solidFill>
                            <a:srgbClr val="025373"/>
                          </a:solidFill>
                          <a:latin typeface="Calibri"/>
                          <a:ea typeface="Calibri"/>
                          <a:cs typeface="Calibri"/>
                        </a:rPr>
                        <a:t>Январь</a:t>
                      </a:r>
                      <a:endParaRPr lang="ru-RU" sz="14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solidFill>
                            <a:srgbClr val="025373"/>
                          </a:solidFill>
                          <a:latin typeface="Calibri"/>
                          <a:ea typeface="Calibri"/>
                          <a:cs typeface="Calibri"/>
                        </a:rPr>
                        <a:t>8 004,76 руб.</a:t>
                      </a:r>
                      <a:endParaRPr lang="ru-RU" sz="1400">
                        <a:solidFill>
                          <a:srgbClr val="025373"/>
                        </a:solidFill>
                        <a:latin typeface="Calibri"/>
                        <a:ea typeface="Calibri"/>
                        <a:cs typeface="Times New Roman"/>
                      </a:endParaRPr>
                    </a:p>
                    <a:p>
                      <a:pPr algn="ctr">
                        <a:lnSpc>
                          <a:spcPct val="115000"/>
                        </a:lnSpc>
                        <a:spcBef>
                          <a:spcPts val="1100"/>
                        </a:spcBef>
                        <a:spcAft>
                          <a:spcPts val="0"/>
                        </a:spcAft>
                      </a:pPr>
                      <a:r>
                        <a:rPr lang="ru-RU" sz="1400">
                          <a:solidFill>
                            <a:srgbClr val="025373"/>
                          </a:solidFill>
                          <a:latin typeface="Calibri"/>
                          <a:ea typeface="Calibri"/>
                          <a:cs typeface="Calibri"/>
                        </a:rPr>
                        <a:t>(142 942,21 руб. x 5,6 / 100)</a:t>
                      </a:r>
                      <a:endParaRPr lang="ru-RU" sz="14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solidFill>
                            <a:srgbClr val="025373"/>
                          </a:solidFill>
                          <a:latin typeface="Calibri"/>
                          <a:ea typeface="Calibri"/>
                          <a:cs typeface="Calibri"/>
                        </a:rPr>
                        <a:t>134 937,45 руб.</a:t>
                      </a:r>
                      <a:endParaRPr lang="ru-RU" sz="1400" dirty="0">
                        <a:solidFill>
                          <a:srgbClr val="025373"/>
                        </a:solidFill>
                        <a:latin typeface="Calibri"/>
                        <a:ea typeface="Calibri"/>
                        <a:cs typeface="Times New Roman"/>
                      </a:endParaRPr>
                    </a:p>
                    <a:p>
                      <a:pPr algn="ctr">
                        <a:lnSpc>
                          <a:spcPct val="115000"/>
                        </a:lnSpc>
                        <a:spcBef>
                          <a:spcPts val="1100"/>
                        </a:spcBef>
                        <a:spcAft>
                          <a:spcPts val="0"/>
                        </a:spcAft>
                      </a:pPr>
                      <a:r>
                        <a:rPr lang="ru-RU" sz="1400" dirty="0">
                          <a:solidFill>
                            <a:srgbClr val="025373"/>
                          </a:solidFill>
                          <a:latin typeface="Calibri"/>
                          <a:ea typeface="Calibri"/>
                          <a:cs typeface="Calibri"/>
                        </a:rPr>
                        <a:t>(142 942,21 руб. - 8 004,76 руб.)</a:t>
                      </a:r>
                      <a:endParaRPr lang="ru-RU" sz="14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16C49B88-7D9B-4E92-84CB-58D6FB49ACF6}"/>
              </a:ext>
            </a:extLst>
          </p:cNvPr>
          <p:cNvSpPr>
            <a:spLocks noGrp="1"/>
          </p:cNvSpPr>
          <p:nvPr>
            <p:ph type="body" sz="quarter" idx="14"/>
          </p:nvPr>
        </p:nvSpPr>
        <p:spPr>
          <a:xfrm>
            <a:off x="786000" y="909000"/>
            <a:ext cx="10395000" cy="5309300"/>
          </a:xfrm>
        </p:spPr>
        <p:txBody>
          <a:bodyPr>
            <a:normAutofit/>
          </a:bodyPr>
          <a:lstStyle/>
          <a:p>
            <a:pPr lvl="0" algn="just" eaLnBrk="0" fontAlgn="base" hangingPunct="0">
              <a:lnSpc>
                <a:spcPct val="100000"/>
              </a:lnSpc>
              <a:spcBef>
                <a:spcPct val="0"/>
              </a:spcBef>
              <a:spcAft>
                <a:spcPct val="0"/>
              </a:spcAft>
            </a:pPr>
            <a:r>
              <a:rPr lang="ru-RU" altLang="ru-RU" sz="1600" dirty="0">
                <a:solidFill>
                  <a:srgbClr val="025373"/>
                </a:solidFill>
                <a:ea typeface="Calibri" panose="020F0502020204030204" pitchFamily="34" charset="0"/>
                <a:cs typeface="Times New Roman" panose="02020603050405020304" pitchFamily="18" charset="0"/>
              </a:rPr>
              <a:t>На 1 января 2014 г. </a:t>
            </a:r>
            <a:r>
              <a:rPr lang="ru-RU" altLang="ru-RU" sz="1600" b="1" dirty="0">
                <a:solidFill>
                  <a:srgbClr val="025373"/>
                </a:solidFill>
                <a:ea typeface="Calibri" panose="020F0502020204030204" pitchFamily="34" charset="0"/>
                <a:cs typeface="Times New Roman" panose="02020603050405020304" pitchFamily="18" charset="0"/>
              </a:rPr>
              <a:t>суммарный баланс четвертой амортизационной группы составил 420 000 руб</a:t>
            </a:r>
            <a:r>
              <a:rPr lang="ru-RU" altLang="ru-RU" sz="1600" dirty="0">
                <a:solidFill>
                  <a:srgbClr val="025373"/>
                </a:solidFill>
                <a:ea typeface="Calibri" panose="020F0502020204030204" pitchFamily="34" charset="0"/>
                <a:cs typeface="Times New Roman" panose="02020603050405020304" pitchFamily="18" charset="0"/>
              </a:rPr>
              <a:t>. В </a:t>
            </a:r>
            <a:r>
              <a:rPr lang="ru-RU" altLang="ru-RU" sz="1600" b="1" dirty="0">
                <a:solidFill>
                  <a:srgbClr val="025373"/>
                </a:solidFill>
                <a:ea typeface="Calibri" panose="020F0502020204030204" pitchFamily="34" charset="0"/>
                <a:cs typeface="Times New Roman" panose="02020603050405020304" pitchFamily="18" charset="0"/>
              </a:rPr>
              <a:t>феврале 2014 г</a:t>
            </a:r>
            <a:r>
              <a:rPr lang="ru-RU" altLang="ru-RU" sz="1600" dirty="0">
                <a:solidFill>
                  <a:srgbClr val="025373"/>
                </a:solidFill>
                <a:ea typeface="Calibri" panose="020F0502020204030204" pitchFamily="34" charset="0"/>
                <a:cs typeface="Times New Roman" panose="02020603050405020304" pitchFamily="18" charset="0"/>
              </a:rPr>
              <a:t>. организацией приобретено и в этом же месяце введено в эксплуатацию </a:t>
            </a:r>
            <a:r>
              <a:rPr lang="ru-RU" altLang="ru-RU" sz="1600" b="1" dirty="0">
                <a:solidFill>
                  <a:srgbClr val="025373"/>
                </a:solidFill>
                <a:ea typeface="Calibri" panose="020F0502020204030204" pitchFamily="34" charset="0"/>
                <a:cs typeface="Times New Roman" panose="02020603050405020304" pitchFamily="18" charset="0"/>
              </a:rPr>
              <a:t>основное средство</a:t>
            </a:r>
            <a:r>
              <a:rPr lang="ru-RU" altLang="ru-RU" sz="1600" dirty="0">
                <a:solidFill>
                  <a:srgbClr val="025373"/>
                </a:solidFill>
                <a:ea typeface="Calibri" panose="020F0502020204030204" pitchFamily="34" charset="0"/>
                <a:cs typeface="Times New Roman" panose="02020603050405020304" pitchFamily="18" charset="0"/>
              </a:rPr>
              <a:t>, входящее в четвертую амортизационную группу, первоначальная стоимость которого составляет </a:t>
            </a:r>
            <a:r>
              <a:rPr lang="ru-RU" altLang="ru-RU" sz="1600" b="1" dirty="0">
                <a:solidFill>
                  <a:srgbClr val="025373"/>
                </a:solidFill>
                <a:ea typeface="Calibri" panose="020F0502020204030204" pitchFamily="34" charset="0"/>
                <a:cs typeface="Times New Roman" panose="02020603050405020304" pitchFamily="18" charset="0"/>
              </a:rPr>
              <a:t>130 000 руб.</a:t>
            </a:r>
            <a:endParaRPr lang="ru-RU" altLang="ru-RU" sz="1600" dirty="0">
              <a:solidFill>
                <a:srgbClr val="025373"/>
              </a:solidFill>
            </a:endParaRPr>
          </a:p>
          <a:p>
            <a:pPr lvl="0" algn="just" eaLnBrk="0" fontAlgn="base" hangingPunct="0">
              <a:lnSpc>
                <a:spcPct val="100000"/>
              </a:lnSpc>
              <a:spcBef>
                <a:spcPct val="0"/>
              </a:spcBef>
              <a:spcAft>
                <a:spcPct val="0"/>
              </a:spcAft>
            </a:pPr>
            <a:r>
              <a:rPr lang="ru-RU" altLang="ru-RU" sz="1600" dirty="0">
                <a:solidFill>
                  <a:srgbClr val="025373"/>
                </a:solidFill>
                <a:ea typeface="Calibri" panose="020F0502020204030204" pitchFamily="34" charset="0"/>
                <a:cs typeface="Times New Roman" panose="02020603050405020304" pitchFamily="18" charset="0"/>
              </a:rPr>
              <a:t>Определим сумму амортизации, начисленной за январь - март 2014 г.</a:t>
            </a:r>
            <a:endParaRPr lang="ru-RU" altLang="ru-RU" sz="1600" dirty="0">
              <a:solidFill>
                <a:srgbClr val="025373"/>
              </a:solidFill>
            </a:endParaRPr>
          </a:p>
          <a:p>
            <a:pPr lvl="0" algn="just" eaLnBrk="0" fontAlgn="base" hangingPunct="0">
              <a:lnSpc>
                <a:spcPct val="100000"/>
              </a:lnSpc>
              <a:spcBef>
                <a:spcPct val="0"/>
              </a:spcBef>
              <a:spcAft>
                <a:spcPct val="0"/>
              </a:spcAft>
            </a:pPr>
            <a:r>
              <a:rPr lang="ru-RU" altLang="ru-RU" sz="1600" dirty="0">
                <a:solidFill>
                  <a:srgbClr val="025373"/>
                </a:solidFill>
                <a:ea typeface="Calibri" panose="020F0502020204030204" pitchFamily="34" charset="0"/>
                <a:cs typeface="Times New Roman" panose="02020603050405020304" pitchFamily="18" charset="0"/>
              </a:rPr>
              <a:t>Суммарный баланс на 1 января 2014 г. </a:t>
            </a:r>
            <a:r>
              <a:rPr lang="ru-RU" altLang="ru-RU" sz="1600" b="1" dirty="0">
                <a:solidFill>
                  <a:srgbClr val="025373"/>
                </a:solidFill>
                <a:ea typeface="Calibri" panose="020F0502020204030204" pitchFamily="34" charset="0"/>
                <a:cs typeface="Times New Roman" panose="02020603050405020304" pitchFamily="18" charset="0"/>
              </a:rPr>
              <a:t>- 420 000 руб.</a:t>
            </a:r>
            <a:endParaRPr lang="ru-RU" altLang="ru-RU" sz="1600" dirty="0">
              <a:solidFill>
                <a:srgbClr val="025373"/>
              </a:solidFill>
            </a:endParaRPr>
          </a:p>
          <a:p>
            <a:pPr lvl="0" algn="just" eaLnBrk="0" fontAlgn="base" hangingPunct="0">
              <a:lnSpc>
                <a:spcPct val="100000"/>
              </a:lnSpc>
              <a:spcBef>
                <a:spcPct val="0"/>
              </a:spcBef>
              <a:spcAft>
                <a:spcPct val="0"/>
              </a:spcAft>
            </a:pPr>
            <a:r>
              <a:rPr lang="ru-RU" altLang="ru-RU" sz="1600" dirty="0">
                <a:solidFill>
                  <a:srgbClr val="025373"/>
                </a:solidFill>
                <a:ea typeface="Calibri" panose="020F0502020204030204" pitchFamily="34" charset="0"/>
                <a:cs typeface="Times New Roman" panose="02020603050405020304" pitchFamily="18" charset="0"/>
              </a:rPr>
              <a:t>Норма амортизации (ежемесячная) для четвертой амортизационной группы - </a:t>
            </a:r>
            <a:r>
              <a:rPr lang="ru-RU" altLang="ru-RU" sz="1600" b="1" dirty="0">
                <a:solidFill>
                  <a:srgbClr val="025373"/>
                </a:solidFill>
                <a:ea typeface="Calibri" panose="020F0502020204030204" pitchFamily="34" charset="0"/>
                <a:cs typeface="Times New Roman" panose="02020603050405020304" pitchFamily="18" charset="0"/>
              </a:rPr>
              <a:t>3,8.</a:t>
            </a:r>
            <a:endParaRPr lang="ru-RU" altLang="ru-RU" sz="1600" dirty="0">
              <a:solidFill>
                <a:srgbClr val="025373"/>
              </a:solidFill>
            </a:endParaRPr>
          </a:p>
          <a:p>
            <a:pPr lvl="0" algn="just" eaLnBrk="0" fontAlgn="base" hangingPunct="0">
              <a:lnSpc>
                <a:spcPct val="100000"/>
              </a:lnSpc>
              <a:spcBef>
                <a:spcPct val="0"/>
              </a:spcBef>
              <a:spcAft>
                <a:spcPct val="0"/>
              </a:spcAft>
            </a:pPr>
            <a:r>
              <a:rPr lang="ru-RU" altLang="ru-RU" sz="1600" dirty="0">
                <a:solidFill>
                  <a:srgbClr val="025373"/>
                </a:solidFill>
                <a:ea typeface="Calibri" panose="020F0502020204030204" pitchFamily="34" charset="0"/>
                <a:cs typeface="Times New Roman" panose="02020603050405020304" pitchFamily="18" charset="0"/>
              </a:rPr>
              <a:t>Сумма амортизации, начисленной в январе 2014 г., определена как произведение суммарного баланса на 1 января 2014 г. и нормы амортизации 4 амортизационной группы. </a:t>
            </a:r>
            <a:r>
              <a:rPr lang="ru-RU" altLang="ru-RU" sz="1600" b="1" dirty="0">
                <a:solidFill>
                  <a:srgbClr val="025373"/>
                </a:solidFill>
                <a:ea typeface="Calibri" panose="020F0502020204030204" pitchFamily="34" charset="0"/>
                <a:cs typeface="Times New Roman" panose="02020603050405020304" pitchFamily="18" charset="0"/>
              </a:rPr>
              <a:t>Сумма амортизации составила 15 960 руб. </a:t>
            </a:r>
          </a:p>
          <a:p>
            <a:pPr lvl="0" algn="just" eaLnBrk="0" fontAlgn="base" hangingPunct="0">
              <a:lnSpc>
                <a:spcPct val="100000"/>
              </a:lnSpc>
              <a:spcBef>
                <a:spcPct val="0"/>
              </a:spcBef>
              <a:spcAft>
                <a:spcPct val="0"/>
              </a:spcAft>
            </a:pPr>
            <a:r>
              <a:rPr lang="ru-RU" altLang="ru-RU" sz="1600" b="1" dirty="0">
                <a:solidFill>
                  <a:srgbClr val="025373"/>
                </a:solidFill>
                <a:ea typeface="Calibri" panose="020F0502020204030204" pitchFamily="34" charset="0"/>
                <a:cs typeface="Times New Roman" panose="02020603050405020304" pitchFamily="18" charset="0"/>
              </a:rPr>
              <a:t>(420 000 руб. x 3,8 / 100).</a:t>
            </a:r>
            <a:endParaRPr lang="ru-RU" altLang="ru-RU" sz="1600" dirty="0">
              <a:solidFill>
                <a:srgbClr val="025373"/>
              </a:solidFill>
            </a:endParaRPr>
          </a:p>
          <a:p>
            <a:pPr lvl="0" algn="just" eaLnBrk="0" fontAlgn="base" hangingPunct="0">
              <a:lnSpc>
                <a:spcPct val="100000"/>
              </a:lnSpc>
              <a:spcBef>
                <a:spcPct val="0"/>
              </a:spcBef>
              <a:spcAft>
                <a:spcPct val="0"/>
              </a:spcAft>
            </a:pPr>
            <a:r>
              <a:rPr lang="ru-RU" altLang="ru-RU" sz="1600" dirty="0">
                <a:solidFill>
                  <a:srgbClr val="025373"/>
                </a:solidFill>
                <a:ea typeface="Calibri" panose="020F0502020204030204" pitchFamily="34" charset="0"/>
                <a:cs typeface="Times New Roman" panose="02020603050405020304" pitchFamily="18" charset="0"/>
              </a:rPr>
              <a:t>Суммарный баланс каждой амортизационной группы (подгруппы) ежемесячно уменьшается на суммы амортизации, начисленной по этой группе (подгруппе). </a:t>
            </a:r>
            <a:endParaRPr lang="ru-RU" altLang="ru-RU" sz="1600" dirty="0">
              <a:solidFill>
                <a:srgbClr val="025373"/>
              </a:solidFill>
            </a:endParaRPr>
          </a:p>
          <a:p>
            <a:pPr lvl="0" algn="just" eaLnBrk="0" fontAlgn="base" hangingPunct="0">
              <a:lnSpc>
                <a:spcPct val="100000"/>
              </a:lnSpc>
              <a:spcBef>
                <a:spcPct val="0"/>
              </a:spcBef>
              <a:spcAft>
                <a:spcPct val="0"/>
              </a:spcAft>
            </a:pPr>
            <a:r>
              <a:rPr lang="ru-RU" altLang="ru-RU" sz="1600" b="1" dirty="0">
                <a:solidFill>
                  <a:srgbClr val="025373"/>
                </a:solidFill>
                <a:ea typeface="Calibri" panose="020F0502020204030204" pitchFamily="34" charset="0"/>
                <a:cs typeface="Times New Roman" panose="02020603050405020304" pitchFamily="18" charset="0"/>
              </a:rPr>
              <a:t>Суммарный баланс на 1 февраля 2014 г. равен 404 040 руб. (420 000 руб. - 15 960 руб.).</a:t>
            </a:r>
            <a:endParaRPr lang="ru-RU" altLang="ru-RU" sz="1600" dirty="0">
              <a:solidFill>
                <a:srgbClr val="025373"/>
              </a:solidFill>
            </a:endParaRPr>
          </a:p>
          <a:p>
            <a:pPr lvl="0" algn="just" eaLnBrk="0" fontAlgn="base" hangingPunct="0">
              <a:lnSpc>
                <a:spcPct val="100000"/>
              </a:lnSpc>
              <a:spcBef>
                <a:spcPct val="0"/>
              </a:spcBef>
              <a:spcAft>
                <a:spcPct val="0"/>
              </a:spcAft>
            </a:pPr>
            <a:r>
              <a:rPr lang="ru-RU" altLang="ru-RU" sz="1600" dirty="0">
                <a:solidFill>
                  <a:srgbClr val="025373"/>
                </a:solidFill>
                <a:ea typeface="Calibri" panose="020F0502020204030204" pitchFamily="34" charset="0"/>
                <a:cs typeface="Times New Roman" panose="02020603050405020304" pitchFamily="18" charset="0"/>
              </a:rPr>
              <a:t>Сумма амортизации, начисленной в </a:t>
            </a:r>
            <a:r>
              <a:rPr lang="ru-RU" altLang="ru-RU" sz="1600" b="1" dirty="0">
                <a:solidFill>
                  <a:srgbClr val="025373"/>
                </a:solidFill>
                <a:ea typeface="Calibri" panose="020F0502020204030204" pitchFamily="34" charset="0"/>
                <a:cs typeface="Times New Roman" panose="02020603050405020304" pitchFamily="18" charset="0"/>
              </a:rPr>
              <a:t>феврале 2014 г</a:t>
            </a:r>
            <a:r>
              <a:rPr lang="ru-RU" altLang="ru-RU" sz="1600" dirty="0">
                <a:solidFill>
                  <a:srgbClr val="025373"/>
                </a:solidFill>
                <a:ea typeface="Calibri" panose="020F0502020204030204" pitchFamily="34" charset="0"/>
                <a:cs typeface="Times New Roman" panose="02020603050405020304" pitchFamily="18" charset="0"/>
              </a:rPr>
              <a:t>., </a:t>
            </a:r>
            <a:r>
              <a:rPr lang="ru-RU" altLang="ru-RU" sz="1600" b="1" dirty="0">
                <a:solidFill>
                  <a:srgbClr val="025373"/>
                </a:solidFill>
                <a:ea typeface="Calibri" panose="020F0502020204030204" pitchFamily="34" charset="0"/>
                <a:cs typeface="Times New Roman" panose="02020603050405020304" pitchFamily="18" charset="0"/>
              </a:rPr>
              <a:t>составила 15 353,52 руб. (404 040 руб. x 3,8 / 100).</a:t>
            </a:r>
            <a:endParaRPr lang="ru-RU" altLang="ru-RU" sz="1600" dirty="0">
              <a:solidFill>
                <a:srgbClr val="025373"/>
              </a:solidFill>
            </a:endParaRPr>
          </a:p>
          <a:p>
            <a:pPr lvl="0" algn="just" eaLnBrk="0" fontAlgn="base" hangingPunct="0">
              <a:lnSpc>
                <a:spcPct val="100000"/>
              </a:lnSpc>
              <a:spcBef>
                <a:spcPct val="0"/>
              </a:spcBef>
              <a:spcAft>
                <a:spcPct val="0"/>
              </a:spcAft>
            </a:pPr>
            <a:r>
              <a:rPr lang="ru-RU" altLang="ru-RU" sz="1600" dirty="0">
                <a:solidFill>
                  <a:srgbClr val="025373"/>
                </a:solidFill>
                <a:ea typeface="Calibri" panose="020F0502020204030204" pitchFamily="34" charset="0"/>
                <a:cs typeface="Times New Roman" panose="02020603050405020304" pitchFamily="18" charset="0"/>
              </a:rPr>
              <a:t>В феврале 2014 г. введено в эксплуатацию основное средство первоначальной стоимостью 130 000 руб. Первоначальная стоимость этого объекта включается в суммарный баланс 4 амортизационной группы с 1-го числа месяца, следующего за месяцем ввода объекта в эксплуатацию, значит, суммарный баланс 4 группы увеличится с 1 марта 2014 г.</a:t>
            </a:r>
            <a:endParaRPr lang="ru-RU" altLang="ru-RU" sz="1600" dirty="0">
              <a:solidFill>
                <a:srgbClr val="025373"/>
              </a:solidFill>
            </a:endParaRPr>
          </a:p>
          <a:p>
            <a:pPr lvl="0" algn="just" eaLnBrk="0" fontAlgn="base" hangingPunct="0">
              <a:lnSpc>
                <a:spcPct val="100000"/>
              </a:lnSpc>
              <a:spcBef>
                <a:spcPct val="0"/>
              </a:spcBef>
              <a:spcAft>
                <a:spcPct val="0"/>
              </a:spcAft>
            </a:pPr>
            <a:r>
              <a:rPr lang="ru-RU" altLang="ru-RU" sz="1600" b="1" dirty="0">
                <a:solidFill>
                  <a:srgbClr val="025373"/>
                </a:solidFill>
                <a:ea typeface="Calibri" panose="020F0502020204030204" pitchFamily="34" charset="0"/>
                <a:cs typeface="Times New Roman" panose="02020603050405020304" pitchFamily="18" charset="0"/>
              </a:rPr>
              <a:t>Суммарный баланс на 1 марта 2014 г. равен 518 686,48 руб. (404 040 руб. - 15 353,52 руб. + 130 000 руб.).</a:t>
            </a:r>
            <a:endParaRPr lang="ru-RU" altLang="ru-RU" sz="1600" dirty="0">
              <a:solidFill>
                <a:srgbClr val="025373"/>
              </a:solidFill>
            </a:endParaRPr>
          </a:p>
          <a:p>
            <a:pPr lvl="0" algn="just" eaLnBrk="0" fontAlgn="base" hangingPunct="0">
              <a:lnSpc>
                <a:spcPct val="100000"/>
              </a:lnSpc>
              <a:spcBef>
                <a:spcPct val="0"/>
              </a:spcBef>
              <a:spcAft>
                <a:spcPct val="0"/>
              </a:spcAft>
            </a:pPr>
            <a:r>
              <a:rPr lang="ru-RU" altLang="ru-RU" sz="1600" dirty="0">
                <a:solidFill>
                  <a:srgbClr val="025373"/>
                </a:solidFill>
                <a:ea typeface="Calibri" panose="020F0502020204030204" pitchFamily="34" charset="0"/>
                <a:cs typeface="Times New Roman" panose="02020603050405020304" pitchFamily="18" charset="0"/>
              </a:rPr>
              <a:t>Сумма амортизации, начисленная </a:t>
            </a:r>
            <a:r>
              <a:rPr lang="ru-RU" altLang="ru-RU" sz="1600" b="1" dirty="0">
                <a:solidFill>
                  <a:srgbClr val="025373"/>
                </a:solidFill>
                <a:ea typeface="Calibri" panose="020F0502020204030204" pitchFamily="34" charset="0"/>
                <a:cs typeface="Times New Roman" panose="02020603050405020304" pitchFamily="18" charset="0"/>
              </a:rPr>
              <a:t>в марте 2014 г., составила 19 710,09 руб. (518 686,48 руб. x 3,8 / 100).</a:t>
            </a:r>
            <a:endParaRPr lang="ru-RU" altLang="ru-RU" sz="1600" dirty="0">
              <a:solidFill>
                <a:srgbClr val="025373"/>
              </a:solidFill>
            </a:endParaRPr>
          </a:p>
          <a:p>
            <a:endParaRPr lang="ru-RU" sz="1600" dirty="0">
              <a:solidFill>
                <a:srgbClr val="025373"/>
              </a:solidFill>
            </a:endParaRPr>
          </a:p>
        </p:txBody>
      </p:sp>
    </p:spTree>
    <p:extLst>
      <p:ext uri="{BB962C8B-B14F-4D97-AF65-F5344CB8AC3E}">
        <p14:creationId xmlns="" xmlns:p14="http://schemas.microsoft.com/office/powerpoint/2010/main" val="2205060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7077A55-A3A4-4B92-BCA0-944BECEFFA5A}"/>
              </a:ext>
            </a:extLst>
          </p:cNvPr>
          <p:cNvSpPr>
            <a:spLocks noGrp="1"/>
          </p:cNvSpPr>
          <p:nvPr>
            <p:ph type="title"/>
          </p:nvPr>
        </p:nvSpPr>
        <p:spPr>
          <a:xfrm>
            <a:off x="838200" y="385424"/>
            <a:ext cx="10515599" cy="1325563"/>
          </a:xfrm>
        </p:spPr>
        <p:txBody>
          <a:bodyPr>
            <a:normAutofit/>
          </a:bodyPr>
          <a:lstStyle/>
          <a:p>
            <a:r>
              <a:rPr lang="ru-RU" altLang="ru-RU" sz="2800" dirty="0"/>
              <a:t>Амортизационная премия</a:t>
            </a:r>
            <a:br>
              <a:rPr lang="ru-RU" altLang="ru-RU" sz="2800" dirty="0"/>
            </a:br>
            <a:endParaRPr lang="ru-RU" altLang="ru-RU" sz="2800" dirty="0"/>
          </a:p>
        </p:txBody>
      </p:sp>
      <p:pic>
        <p:nvPicPr>
          <p:cNvPr id="4" name="Рисунок 3">
            <a:extLst>
              <a:ext uri="{FF2B5EF4-FFF2-40B4-BE49-F238E27FC236}">
                <a16:creationId xmlns="" xmlns:a16="http://schemas.microsoft.com/office/drawing/2014/main" id="{DFEE640D-B90C-4563-BBE2-E165828A32A9}"/>
              </a:ext>
            </a:extLst>
          </p:cNvPr>
          <p:cNvPicPr/>
          <p:nvPr/>
        </p:nvPicPr>
        <p:blipFill>
          <a:blip r:embed="rId2">
            <a:extLst>
              <a:ext uri="{28A0092B-C50C-407E-A947-70E740481C1C}">
                <a14:useLocalDpi xmlns="" xmlns:a14="http://schemas.microsoft.com/office/drawing/2010/main" val="0"/>
              </a:ext>
            </a:extLst>
          </a:blip>
          <a:srcRect/>
          <a:stretch>
            <a:fillRect/>
          </a:stretch>
        </p:blipFill>
        <p:spPr bwMode="auto">
          <a:xfrm>
            <a:off x="1596000" y="4298948"/>
            <a:ext cx="8280000" cy="1510846"/>
          </a:xfrm>
          <a:prstGeom prst="rect">
            <a:avLst/>
          </a:prstGeom>
          <a:noFill/>
          <a:ln>
            <a:noFill/>
          </a:ln>
        </p:spPr>
      </p:pic>
      <p:pic>
        <p:nvPicPr>
          <p:cNvPr id="5" name="Рисунок 4">
            <a:extLst>
              <a:ext uri="{FF2B5EF4-FFF2-40B4-BE49-F238E27FC236}">
                <a16:creationId xmlns="" xmlns:a16="http://schemas.microsoft.com/office/drawing/2014/main" id="{1DE307AE-22DE-4494-B702-E22DEA34034E}"/>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1598675" y="1494000"/>
            <a:ext cx="8280000" cy="2379474"/>
          </a:xfrm>
          <a:prstGeom prst="rect">
            <a:avLst/>
          </a:prstGeom>
          <a:noFill/>
          <a:ln>
            <a:noFill/>
          </a:ln>
        </p:spPr>
      </p:pic>
    </p:spTree>
    <p:extLst>
      <p:ext uri="{BB962C8B-B14F-4D97-AF65-F5344CB8AC3E}">
        <p14:creationId xmlns="" xmlns:p14="http://schemas.microsoft.com/office/powerpoint/2010/main" val="30844931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62DC575A-BFC8-4BD9-814A-6EEA4D37A639}"/>
              </a:ext>
            </a:extLst>
          </p:cNvPr>
          <p:cNvSpPr>
            <a:spLocks noGrp="1"/>
          </p:cNvSpPr>
          <p:nvPr>
            <p:ph type="body" sz="quarter" idx="14"/>
          </p:nvPr>
        </p:nvSpPr>
        <p:spPr>
          <a:xfrm>
            <a:off x="831000" y="1089000"/>
            <a:ext cx="10215000" cy="4049712"/>
          </a:xfrm>
        </p:spPr>
        <p:txBody>
          <a:bodyPr>
            <a:normAutofit/>
          </a:bodyPr>
          <a:lstStyle/>
          <a:p>
            <a:pPr algn="just"/>
            <a:r>
              <a:rPr lang="ru-RU" sz="2000" b="1" dirty="0"/>
              <a:t>Пример: </a:t>
            </a:r>
            <a:endParaRPr lang="ru-RU" sz="2000" dirty="0"/>
          </a:p>
          <a:p>
            <a:pPr algn="just"/>
            <a:r>
              <a:rPr lang="ru-RU" sz="1800" dirty="0"/>
              <a:t>В июне организация приобрела для руководителя легковой автомобиль </a:t>
            </a:r>
            <a:r>
              <a:rPr lang="ru-RU" sz="1800" dirty="0" err="1"/>
              <a:t>Skoda</a:t>
            </a:r>
            <a:r>
              <a:rPr lang="ru-RU" sz="1800" dirty="0"/>
              <a:t> </a:t>
            </a:r>
            <a:r>
              <a:rPr lang="ru-RU" sz="1800" dirty="0" err="1"/>
              <a:t>Octavia</a:t>
            </a:r>
            <a:r>
              <a:rPr lang="ru-RU" sz="1800" dirty="0"/>
              <a:t> </a:t>
            </a:r>
          </a:p>
          <a:p>
            <a:pPr algn="just"/>
            <a:r>
              <a:rPr lang="ru-RU" sz="1800" b="1" dirty="0"/>
              <a:t>за 1 089 376 руб. (НДС - 166 176 руб.)</a:t>
            </a:r>
            <a:r>
              <a:rPr lang="ru-RU" sz="1800" dirty="0"/>
              <a:t>, который относится к 3-й амортизационной группе. В июле автомобиль зарегистрирован в ГИБДД </a:t>
            </a:r>
            <a:r>
              <a:rPr lang="ru-RU" sz="1800" b="1" dirty="0"/>
              <a:t>(сумма госпошлины - 1800 руб.)</a:t>
            </a:r>
            <a:r>
              <a:rPr lang="ru-RU" sz="1800" dirty="0"/>
              <a:t> и введен в эксплуатацию.</a:t>
            </a:r>
          </a:p>
          <a:p>
            <a:pPr algn="just"/>
            <a:r>
              <a:rPr lang="ru-RU" sz="1800" b="1" dirty="0"/>
              <a:t>Максимальная амортизационная премия - 30%.</a:t>
            </a:r>
            <a:r>
              <a:rPr lang="ru-RU" sz="1800" dirty="0"/>
              <a:t> Первоначальная стоимость автомобиля за минусом НДС и </a:t>
            </a:r>
            <a:r>
              <a:rPr lang="ru-RU" sz="1800" b="1" dirty="0"/>
              <a:t>с учетом госпошлины - 925 000 руб. (1 089 376 руб. - 166 176 руб. + 1800 руб.). Амортизационная премия - 277 500 руб. (925 000 руб. х 30%),</a:t>
            </a:r>
            <a:r>
              <a:rPr lang="ru-RU" sz="1800" dirty="0"/>
              <a:t> она учитывается полностью в августе, поскольку с этого месяца начинается амортизация автомобиля. Ежемесячная налоговая амортизация начисляется исходя из суммы </a:t>
            </a:r>
            <a:r>
              <a:rPr lang="ru-RU" sz="1800" b="1" dirty="0"/>
              <a:t>647 500 руб. (925 000 руб. - 277 500 руб.).</a:t>
            </a:r>
            <a:endParaRPr lang="ru-RU" sz="1800" dirty="0"/>
          </a:p>
          <a:p>
            <a:pPr algn="just"/>
            <a:r>
              <a:rPr lang="ru-RU" dirty="0"/>
              <a:t> </a:t>
            </a:r>
          </a:p>
          <a:p>
            <a:pPr algn="just"/>
            <a:endParaRPr lang="ru-RU" dirty="0"/>
          </a:p>
        </p:txBody>
      </p:sp>
    </p:spTree>
    <p:extLst>
      <p:ext uri="{BB962C8B-B14F-4D97-AF65-F5344CB8AC3E}">
        <p14:creationId xmlns="" xmlns:p14="http://schemas.microsoft.com/office/powerpoint/2010/main" val="3001167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Учет доходов и расходов. Кассовый метод ст.273 НК РФ.</a:t>
            </a:r>
            <a:endParaRPr lang="ru-RU" sz="2800" dirty="0"/>
          </a:p>
        </p:txBody>
      </p:sp>
      <p:sp>
        <p:nvSpPr>
          <p:cNvPr id="3" name="Текст 2"/>
          <p:cNvSpPr>
            <a:spLocks noGrp="1"/>
          </p:cNvSpPr>
          <p:nvPr>
            <p:ph type="body" sz="quarter" idx="14"/>
          </p:nvPr>
        </p:nvSpPr>
        <p:spPr>
          <a:xfrm>
            <a:off x="809588" y="1785926"/>
            <a:ext cx="10444163" cy="4049712"/>
          </a:xfrm>
        </p:spPr>
        <p:txBody>
          <a:bodyPr/>
          <a:lstStyle/>
          <a:p>
            <a:r>
              <a:rPr lang="ru-RU" sz="2000" dirty="0" smtClean="0"/>
              <a:t>Основным условием для применения кассового метода служит величина выручки (без учета НДС). Ее средний размер за предыдущие четыре квартала не должен превышать 1 </a:t>
            </a:r>
            <a:r>
              <a:rPr lang="ru-RU" sz="2000" dirty="0" err="1" smtClean="0"/>
              <a:t>млн</a:t>
            </a:r>
            <a:r>
              <a:rPr lang="ru-RU" sz="2000" dirty="0" smtClean="0"/>
              <a:t> руб. за каждый квартал (</a:t>
            </a:r>
            <a:r>
              <a:rPr lang="ru-RU" sz="2000" dirty="0" smtClean="0">
                <a:hlinkClick r:id="rId2"/>
              </a:rPr>
              <a:t>п. 1 ст. 273 НК РФ).</a:t>
            </a:r>
          </a:p>
          <a:p>
            <a:r>
              <a:rPr lang="ru-RU" sz="2000" dirty="0" smtClean="0">
                <a:hlinkClick r:id="rId2"/>
              </a:rPr>
              <a:t> </a:t>
            </a:r>
          </a:p>
          <a:p>
            <a:r>
              <a:rPr lang="ru-RU" sz="2000" dirty="0" smtClean="0">
                <a:hlinkClick r:id="rId2"/>
              </a:rPr>
              <a:t>Это значит, что в целом за четыре квартала ваша выручка не может быть больше 4 </a:t>
            </a:r>
            <a:r>
              <a:rPr lang="ru-RU" sz="2000" dirty="0" err="1" smtClean="0">
                <a:hlinkClick r:id="rId2"/>
              </a:rPr>
              <a:t>млн</a:t>
            </a:r>
            <a:r>
              <a:rPr lang="ru-RU" sz="2000" dirty="0" smtClean="0">
                <a:hlinkClick r:id="rId2"/>
              </a:rPr>
              <a:t> руб. То есть вполне может получиться так, что в I и II кварталах у организации будет нулевая выручка, а основной доход будет получен в III и IV кварталах. Например, в III квартале - 1,7 </a:t>
            </a:r>
            <a:r>
              <a:rPr lang="ru-RU" sz="2000" dirty="0" err="1" smtClean="0">
                <a:hlinkClick r:id="rId2"/>
              </a:rPr>
              <a:t>млн</a:t>
            </a:r>
            <a:r>
              <a:rPr lang="ru-RU" sz="2000" dirty="0" smtClean="0">
                <a:hlinkClick r:id="rId2"/>
              </a:rPr>
              <a:t> руб. и в IV квартале - 2 </a:t>
            </a:r>
            <a:r>
              <a:rPr lang="ru-RU" sz="2000" dirty="0" err="1" smtClean="0">
                <a:hlinkClick r:id="rId2"/>
              </a:rPr>
              <a:t>млн</a:t>
            </a:r>
            <a:r>
              <a:rPr lang="ru-RU" sz="2000" dirty="0" smtClean="0">
                <a:hlinkClick r:id="rId2"/>
              </a:rPr>
              <a:t> руб.</a:t>
            </a: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 xmlns:a16="http://schemas.microsoft.com/office/drawing/2014/main" id="{12A1E4A6-7EB5-43F2-AECE-2CE164D79456}"/>
              </a:ext>
            </a:extLst>
          </p:cNvPr>
          <p:cNvSpPr>
            <a:spLocks noGrp="1"/>
          </p:cNvSpPr>
          <p:nvPr>
            <p:ph type="title"/>
          </p:nvPr>
        </p:nvSpPr>
        <p:spPr>
          <a:xfrm>
            <a:off x="838200" y="365125"/>
            <a:ext cx="10515600" cy="1325563"/>
          </a:xfrm>
        </p:spPr>
        <p:txBody>
          <a:bodyPr>
            <a:normAutofit/>
          </a:bodyPr>
          <a:lstStyle/>
          <a:p>
            <a:pPr algn="ctr"/>
            <a:r>
              <a:rPr lang="ru-RU" sz="3800" dirty="0">
                <a:latin typeface="Arial" pitchFamily="34" charset="0"/>
                <a:cs typeface="Arial" pitchFamily="34" charset="0"/>
              </a:rPr>
              <a:t>БЛАГОДАРИМ ЗА ВНИМАНИЕ!</a:t>
            </a:r>
          </a:p>
        </p:txBody>
      </p:sp>
      <p:sp>
        <p:nvSpPr>
          <p:cNvPr id="7" name="Объект 4">
            <a:extLst>
              <a:ext uri="{FF2B5EF4-FFF2-40B4-BE49-F238E27FC236}">
                <a16:creationId xmlns="" xmlns:a16="http://schemas.microsoft.com/office/drawing/2014/main" id="{4E5203F6-9308-471D-930E-01AB4FE482F3}"/>
              </a:ext>
            </a:extLst>
          </p:cNvPr>
          <p:cNvSpPr>
            <a:spLocks noGrp="1"/>
          </p:cNvSpPr>
          <p:nvPr>
            <p:ph idx="1"/>
          </p:nvPr>
        </p:nvSpPr>
        <p:spPr>
          <a:xfrm>
            <a:off x="831000" y="2214000"/>
            <a:ext cx="10515600" cy="3943375"/>
          </a:xfrm>
        </p:spPr>
        <p:txBody>
          <a:bodyPr/>
          <a:lstStyle/>
          <a:p>
            <a:pPr algn="ctr">
              <a:buClr>
                <a:srgbClr val="C3260C"/>
              </a:buClr>
              <a:buSzPct val="130000"/>
              <a:buFont typeface="Georgia" pitchFamily="18" charset="0"/>
              <a:buNone/>
            </a:pPr>
            <a:r>
              <a:rPr lang="ru-RU" dirty="0"/>
              <a:t> </a:t>
            </a:r>
            <a:r>
              <a:rPr lang="ru-RU" b="1" dirty="0">
                <a:latin typeface="Arial" pitchFamily="34" charset="0"/>
                <a:cs typeface="Arial" pitchFamily="34" charset="0"/>
              </a:rPr>
              <a:t>Центр подготовки налоговых консультантов  </a:t>
            </a:r>
          </a:p>
          <a:p>
            <a:pPr algn="ctr">
              <a:buClr>
                <a:srgbClr val="C3260C"/>
              </a:buClr>
              <a:buSzPct val="130000"/>
              <a:buFont typeface="Georgia" pitchFamily="18" charset="0"/>
              <a:buNone/>
            </a:pPr>
            <a:r>
              <a:rPr lang="ru-RU" b="1" dirty="0">
                <a:latin typeface="Arial" pitchFamily="34" charset="0"/>
                <a:cs typeface="Arial" pitchFamily="34" charset="0"/>
              </a:rPr>
              <a:t>оказывает:</a:t>
            </a:r>
          </a:p>
          <a:p>
            <a:pPr marL="0" indent="0" algn="ctr">
              <a:spcBef>
                <a:spcPct val="20000"/>
              </a:spcBef>
              <a:spcAft>
                <a:spcPts val="325"/>
              </a:spcAft>
              <a:buClr>
                <a:srgbClr val="C3260C"/>
              </a:buClr>
              <a:buSzPct val="130000"/>
              <a:buNone/>
            </a:pPr>
            <a:r>
              <a:rPr lang="ru-RU" b="1" dirty="0">
                <a:latin typeface="Arial" pitchFamily="34" charset="0"/>
                <a:cs typeface="Arial" pitchFamily="34" charset="0"/>
              </a:rPr>
              <a:t>Образовательные услуги</a:t>
            </a:r>
          </a:p>
          <a:p>
            <a:pPr marL="0" indent="0" algn="ctr">
              <a:spcBef>
                <a:spcPct val="20000"/>
              </a:spcBef>
              <a:spcAft>
                <a:spcPts val="325"/>
              </a:spcAft>
              <a:buClr>
                <a:srgbClr val="C3260C"/>
              </a:buClr>
              <a:buSzPct val="130000"/>
              <a:buNone/>
            </a:pPr>
            <a:r>
              <a:rPr lang="ru-RU" b="1" dirty="0">
                <a:latin typeface="Arial" pitchFamily="34" charset="0"/>
                <a:cs typeface="Arial" pitchFamily="34" charset="0"/>
              </a:rPr>
              <a:t>Консультационные услуги</a:t>
            </a:r>
          </a:p>
          <a:p>
            <a:pPr marL="0" indent="0" algn="ctr">
              <a:spcBef>
                <a:spcPct val="20000"/>
              </a:spcBef>
              <a:spcAft>
                <a:spcPts val="325"/>
              </a:spcAft>
              <a:buClr>
                <a:srgbClr val="C3260C"/>
              </a:buClr>
              <a:buSzPct val="130000"/>
              <a:buNone/>
            </a:pPr>
            <a:r>
              <a:rPr lang="ru-RU" b="1" dirty="0">
                <a:latin typeface="Arial" pitchFamily="34" charset="0"/>
                <a:cs typeface="Arial" pitchFamily="34" charset="0"/>
              </a:rPr>
              <a:t>Сопровождение налоговых проверок</a:t>
            </a:r>
          </a:p>
          <a:p>
            <a:pPr algn="ctr">
              <a:spcBef>
                <a:spcPct val="20000"/>
              </a:spcBef>
              <a:spcAft>
                <a:spcPts val="325"/>
              </a:spcAft>
              <a:buClr>
                <a:srgbClr val="C3260C"/>
              </a:buClr>
              <a:buSzPct val="130000"/>
            </a:pPr>
            <a:endParaRPr lang="ru-RU" b="1" dirty="0">
              <a:latin typeface="Arial" pitchFamily="34" charset="0"/>
              <a:cs typeface="Arial" pitchFamily="34" charset="0"/>
            </a:endParaRPr>
          </a:p>
          <a:p>
            <a:pPr marL="0" indent="0" algn="ctr">
              <a:spcBef>
                <a:spcPct val="20000"/>
              </a:spcBef>
              <a:spcAft>
                <a:spcPts val="325"/>
              </a:spcAft>
              <a:buClr>
                <a:srgbClr val="C3260C"/>
              </a:buClr>
              <a:buSzPct val="130000"/>
              <a:buNone/>
            </a:pPr>
            <a:r>
              <a:rPr lang="ru-RU" b="1" dirty="0">
                <a:latin typeface="Arial" pitchFamily="34" charset="0"/>
                <a:cs typeface="Arial" pitchFamily="34" charset="0"/>
              </a:rPr>
              <a:t>(495) 925-03-87 </a:t>
            </a:r>
            <a:r>
              <a:rPr lang="en-US" b="1" dirty="0" err="1">
                <a:latin typeface="Arial" pitchFamily="34" charset="0"/>
                <a:cs typeface="Arial" pitchFamily="34" charset="0"/>
              </a:rPr>
              <a:t>nalog</a:t>
            </a:r>
            <a:r>
              <a:rPr lang="ru-RU" b="1" dirty="0">
                <a:latin typeface="Arial" pitchFamily="34" charset="0"/>
                <a:cs typeface="Arial" pitchFamily="34" charset="0"/>
              </a:rPr>
              <a:t>@</a:t>
            </a:r>
            <a:r>
              <a:rPr lang="en-US" b="1" dirty="0" err="1">
                <a:latin typeface="Arial" pitchFamily="34" charset="0"/>
                <a:cs typeface="Arial" pitchFamily="34" charset="0"/>
              </a:rPr>
              <a:t>cpnk</a:t>
            </a:r>
            <a:r>
              <a:rPr lang="ru-RU" b="1" dirty="0">
                <a:latin typeface="Arial" pitchFamily="34" charset="0"/>
                <a:cs typeface="Arial" pitchFamily="34" charset="0"/>
              </a:rPr>
              <a:t>.</a:t>
            </a:r>
            <a:r>
              <a:rPr lang="en-US" b="1" dirty="0" err="1">
                <a:latin typeface="Arial" pitchFamily="34" charset="0"/>
                <a:cs typeface="Arial" pitchFamily="34" charset="0"/>
              </a:rPr>
              <a:t>ru</a:t>
            </a:r>
            <a:r>
              <a:rPr lang="en-US" b="1" dirty="0">
                <a:latin typeface="Arial" pitchFamily="34" charset="0"/>
                <a:cs typeface="Arial" pitchFamily="34" charset="0"/>
              </a:rPr>
              <a:t> </a:t>
            </a:r>
            <a:r>
              <a:rPr lang="ru-RU" b="1" dirty="0">
                <a:latin typeface="Arial" pitchFamily="34" charset="0"/>
                <a:cs typeface="Arial" pitchFamily="34" charset="0"/>
              </a:rPr>
              <a:t> </a:t>
            </a:r>
            <a:r>
              <a:rPr lang="en-US" b="1" dirty="0">
                <a:latin typeface="Arial" pitchFamily="34" charset="0"/>
                <a:cs typeface="Arial" pitchFamily="34" charset="0"/>
              </a:rPr>
              <a:t>http</a:t>
            </a:r>
            <a:r>
              <a:rPr lang="ru-RU" b="1" dirty="0">
                <a:latin typeface="Arial" pitchFamily="34" charset="0"/>
                <a:cs typeface="Arial" pitchFamily="34" charset="0"/>
              </a:rPr>
              <a:t>://</a:t>
            </a:r>
            <a:r>
              <a:rPr lang="en-US" b="1" dirty="0" err="1">
                <a:latin typeface="Arial" pitchFamily="34" charset="0"/>
                <a:cs typeface="Arial" pitchFamily="34" charset="0"/>
              </a:rPr>
              <a:t>cpnk</a:t>
            </a:r>
            <a:r>
              <a:rPr lang="ru-RU" b="1" dirty="0">
                <a:latin typeface="Arial" pitchFamily="34" charset="0"/>
                <a:cs typeface="Arial" pitchFamily="34" charset="0"/>
              </a:rPr>
              <a:t>.</a:t>
            </a:r>
            <a:r>
              <a:rPr lang="en-US" b="1" dirty="0" err="1">
                <a:latin typeface="Arial" pitchFamily="34" charset="0"/>
                <a:cs typeface="Arial" pitchFamily="34" charset="0"/>
              </a:rPr>
              <a:t>ru</a:t>
            </a:r>
            <a:r>
              <a:rPr lang="ru-RU" b="1" dirty="0">
                <a:latin typeface="Arial" pitchFamily="34" charset="0"/>
                <a:cs typeface="Arial" pitchFamily="34" charset="0"/>
              </a:rPr>
              <a:t> </a:t>
            </a:r>
          </a:p>
          <a:p>
            <a:pPr algn="ctr"/>
            <a:endParaRPr lang="ru-RU" dirty="0"/>
          </a:p>
        </p:txBody>
      </p:sp>
    </p:spTree>
    <p:extLst>
      <p:ext uri="{BB962C8B-B14F-4D97-AF65-F5344CB8AC3E}">
        <p14:creationId xmlns="" xmlns:p14="http://schemas.microsoft.com/office/powerpoint/2010/main" val="16823379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Кассовый метод</a:t>
            </a:r>
            <a:endParaRPr lang="ru-RU" sz="2800" dirty="0"/>
          </a:p>
        </p:txBody>
      </p:sp>
      <p:sp>
        <p:nvSpPr>
          <p:cNvPr id="3" name="Текст 2"/>
          <p:cNvSpPr>
            <a:spLocks noGrp="1"/>
          </p:cNvSpPr>
          <p:nvPr>
            <p:ph type="body" sz="quarter" idx="14"/>
          </p:nvPr>
        </p:nvSpPr>
        <p:spPr>
          <a:xfrm>
            <a:off x="809588" y="1714488"/>
            <a:ext cx="10444163" cy="4049712"/>
          </a:xfrm>
        </p:spPr>
        <p:txBody>
          <a:bodyPr>
            <a:normAutofit fontScale="70000" lnSpcReduction="20000"/>
          </a:bodyPr>
          <a:lstStyle/>
          <a:p>
            <a:r>
              <a:rPr lang="ru-RU" b="1" i="1" dirty="0" smtClean="0"/>
              <a:t>ПРИМЕР</a:t>
            </a:r>
          </a:p>
          <a:p>
            <a:r>
              <a:rPr lang="ru-RU" b="1" i="1" dirty="0" smtClean="0"/>
              <a:t>определения размера выручки для применения кассового метода</a:t>
            </a:r>
          </a:p>
          <a:p>
            <a:endParaRPr lang="ru-RU" dirty="0" smtClean="0"/>
          </a:p>
          <a:p>
            <a:r>
              <a:rPr lang="ru-RU" b="1" i="1" dirty="0" smtClean="0"/>
              <a:t>Ситуация</a:t>
            </a:r>
          </a:p>
          <a:p>
            <a:endParaRPr lang="ru-RU" dirty="0" smtClean="0"/>
          </a:p>
          <a:p>
            <a:r>
              <a:rPr lang="ru-RU" i="1" dirty="0" smtClean="0"/>
              <a:t>Годовая выручка организации (без НДС) составила 3 650 000 руб., в том числе:</a:t>
            </a:r>
          </a:p>
          <a:p>
            <a:r>
              <a:rPr lang="ru-RU" i="1" dirty="0" smtClean="0"/>
              <a:t>- в I квартале - 900 000 руб.;</a:t>
            </a:r>
          </a:p>
          <a:p>
            <a:r>
              <a:rPr lang="ru-RU" i="1" dirty="0" smtClean="0"/>
              <a:t>- во II квартале - 1 500 000 руб.;</a:t>
            </a:r>
          </a:p>
          <a:p>
            <a:r>
              <a:rPr lang="ru-RU" i="1" dirty="0" smtClean="0"/>
              <a:t>- в III квартале - 200 000 руб.;</a:t>
            </a:r>
          </a:p>
          <a:p>
            <a:r>
              <a:rPr lang="ru-RU" i="1" dirty="0" smtClean="0"/>
              <a:t>- в IV квартале - 1 050 000 руб.</a:t>
            </a:r>
          </a:p>
          <a:p>
            <a:r>
              <a:rPr lang="ru-RU" i="1" dirty="0" smtClean="0"/>
              <a:t>В среднем за каждый квартал выручка была равна 912 500 руб. (3 650 000 руб. / 4 кв.).</a:t>
            </a: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274" y="214290"/>
            <a:ext cx="10515599" cy="1325563"/>
          </a:xfrm>
        </p:spPr>
        <p:txBody>
          <a:bodyPr>
            <a:normAutofit/>
          </a:bodyPr>
          <a:lstStyle/>
          <a:p>
            <a:r>
              <a:rPr lang="ru-RU" sz="2800" dirty="0" smtClean="0"/>
              <a:t>Расходы. Кассовый метод.</a:t>
            </a:r>
            <a:endParaRPr lang="ru-RU" sz="2800" dirty="0"/>
          </a:p>
        </p:txBody>
      </p:sp>
      <p:graphicFrame>
        <p:nvGraphicFramePr>
          <p:cNvPr id="4" name="Таблица 3"/>
          <p:cNvGraphicFramePr>
            <a:graphicFrameLocks noGrp="1"/>
          </p:cNvGraphicFramePr>
          <p:nvPr/>
        </p:nvGraphicFramePr>
        <p:xfrm>
          <a:off x="452398" y="1071546"/>
          <a:ext cx="10787138" cy="5538262"/>
        </p:xfrm>
        <a:graphic>
          <a:graphicData uri="http://schemas.openxmlformats.org/drawingml/2006/table">
            <a:tbl>
              <a:tblPr/>
              <a:tblGrid>
                <a:gridCol w="5393569"/>
                <a:gridCol w="5393569"/>
              </a:tblGrid>
              <a:tr h="413796">
                <a:tc>
                  <a:txBody>
                    <a:bodyPr/>
                    <a:lstStyle/>
                    <a:p>
                      <a:pPr algn="ctr">
                        <a:lnSpc>
                          <a:spcPct val="115000"/>
                        </a:lnSpc>
                        <a:spcAft>
                          <a:spcPts val="0"/>
                        </a:spcAft>
                      </a:pPr>
                      <a:r>
                        <a:rPr lang="ru-RU" sz="1600" dirty="0">
                          <a:solidFill>
                            <a:srgbClr val="025373"/>
                          </a:solidFill>
                          <a:latin typeface="Calibri"/>
                          <a:ea typeface="Calibri"/>
                          <a:cs typeface="Calibri"/>
                        </a:rPr>
                        <a:t>Вид расхода</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25373"/>
                          </a:solidFill>
                          <a:latin typeface="Calibri"/>
                          <a:ea typeface="Calibri"/>
                          <a:cs typeface="Calibri"/>
                        </a:rPr>
                        <a:t>Порядок учета</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775">
                <a:tc>
                  <a:txBody>
                    <a:bodyPr/>
                    <a:lstStyle/>
                    <a:p>
                      <a:pPr>
                        <a:lnSpc>
                          <a:spcPct val="115000"/>
                        </a:lnSpc>
                        <a:spcAft>
                          <a:spcPts val="0"/>
                        </a:spcAft>
                      </a:pPr>
                      <a:r>
                        <a:rPr lang="ru-RU" sz="1600" dirty="0">
                          <a:solidFill>
                            <a:srgbClr val="025373"/>
                          </a:solidFill>
                          <a:latin typeface="Calibri"/>
                          <a:ea typeface="Calibri"/>
                          <a:cs typeface="Calibri"/>
                        </a:rPr>
                        <a:t>1. Материальные расходы (кроме расходов по приобретению сырья и материалов)</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2. Расходы на оплату труда</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3. Оплата процентов по займам (кредитам)</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4. Оплата услуг третьих лиц (</a:t>
                      </a:r>
                      <a:r>
                        <a:rPr lang="ru-RU" sz="1600" u="none" strike="noStrike" dirty="0" err="1">
                          <a:solidFill>
                            <a:srgbClr val="025373"/>
                          </a:solidFill>
                          <a:latin typeface="Calibri"/>
                          <a:ea typeface="Calibri"/>
                          <a:cs typeface="Calibri"/>
                          <a:hlinkClick r:id="rId2"/>
                        </a:rPr>
                        <a:t>пп</a:t>
                      </a:r>
                      <a:r>
                        <a:rPr lang="ru-RU" sz="1600" u="none" strike="noStrike" dirty="0">
                          <a:solidFill>
                            <a:srgbClr val="025373"/>
                          </a:solidFill>
                          <a:latin typeface="Calibri"/>
                          <a:ea typeface="Calibri"/>
                          <a:cs typeface="Calibri"/>
                          <a:hlinkClick r:id="rId2"/>
                        </a:rPr>
                        <a:t>. 1 п. 3 ст. 273</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Признаются на одну из дат:</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списания денежных средств с расчетного счета;</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выдачи денежных средств из кассы;</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погашения задолженности иным способом</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291">
                <a:tc>
                  <a:txBody>
                    <a:bodyPr/>
                    <a:lstStyle/>
                    <a:p>
                      <a:pPr>
                        <a:lnSpc>
                          <a:spcPct val="115000"/>
                        </a:lnSpc>
                        <a:spcAft>
                          <a:spcPts val="0"/>
                        </a:spcAft>
                      </a:pPr>
                      <a:r>
                        <a:rPr lang="ru-RU" sz="1600" dirty="0">
                          <a:solidFill>
                            <a:srgbClr val="025373"/>
                          </a:solidFill>
                          <a:latin typeface="Calibri"/>
                          <a:ea typeface="Calibri"/>
                          <a:cs typeface="Calibri"/>
                        </a:rPr>
                        <a:t>Расходы по приобретению сырья и материалов (</a:t>
                      </a:r>
                      <a:r>
                        <a:rPr lang="ru-RU" sz="1600" u="none" strike="noStrike" dirty="0" err="1">
                          <a:solidFill>
                            <a:srgbClr val="025373"/>
                          </a:solidFill>
                          <a:latin typeface="Calibri"/>
                          <a:ea typeface="Calibri"/>
                          <a:cs typeface="Calibri"/>
                          <a:hlinkClick r:id="rId2"/>
                        </a:rPr>
                        <a:t>пп</a:t>
                      </a:r>
                      <a:r>
                        <a:rPr lang="ru-RU" sz="1600" u="none" strike="noStrike" dirty="0">
                          <a:solidFill>
                            <a:srgbClr val="025373"/>
                          </a:solidFill>
                          <a:latin typeface="Calibri"/>
                          <a:ea typeface="Calibri"/>
                          <a:cs typeface="Calibri"/>
                          <a:hlinkClick r:id="rId2"/>
                        </a:rPr>
                        <a:t>. 1 п. 3 ст. 273</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Признаются по мере списания данного сырья и материалов в производство</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280">
                <a:tc>
                  <a:txBody>
                    <a:bodyPr/>
                    <a:lstStyle/>
                    <a:p>
                      <a:pPr>
                        <a:lnSpc>
                          <a:spcPct val="115000"/>
                        </a:lnSpc>
                        <a:spcAft>
                          <a:spcPts val="0"/>
                        </a:spcAft>
                      </a:pPr>
                      <a:r>
                        <a:rPr lang="ru-RU" sz="1600" dirty="0">
                          <a:solidFill>
                            <a:srgbClr val="025373"/>
                          </a:solidFill>
                          <a:latin typeface="Calibri"/>
                          <a:ea typeface="Calibri"/>
                          <a:cs typeface="Calibri"/>
                        </a:rPr>
                        <a:t>1. Амортизационные отчисления по оплаченному амортизируемому имуществу</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2. Расходы на освоение природных ресурсов</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3. Расходы на НИОКР (</a:t>
                      </a:r>
                      <a:r>
                        <a:rPr lang="ru-RU" sz="1600" u="none" strike="noStrike" dirty="0" err="1">
                          <a:solidFill>
                            <a:srgbClr val="025373"/>
                          </a:solidFill>
                          <a:latin typeface="Calibri"/>
                          <a:ea typeface="Calibri"/>
                          <a:cs typeface="Calibri"/>
                          <a:hlinkClick r:id="rId3"/>
                        </a:rPr>
                        <a:t>пп</a:t>
                      </a:r>
                      <a:r>
                        <a:rPr lang="ru-RU" sz="1600" u="none" strike="noStrike" dirty="0">
                          <a:solidFill>
                            <a:srgbClr val="025373"/>
                          </a:solidFill>
                          <a:latin typeface="Calibri"/>
                          <a:ea typeface="Calibri"/>
                          <a:cs typeface="Calibri"/>
                          <a:hlinkClick r:id="rId3"/>
                        </a:rPr>
                        <a:t>. 2 п. 3 ст. 273</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Признаются в том отчетном (налоговом) периоде, в котором были начислены</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270">
                <a:tc>
                  <a:txBody>
                    <a:bodyPr/>
                    <a:lstStyle/>
                    <a:p>
                      <a:pPr>
                        <a:lnSpc>
                          <a:spcPct val="115000"/>
                        </a:lnSpc>
                        <a:spcAft>
                          <a:spcPts val="0"/>
                        </a:spcAft>
                      </a:pPr>
                      <a:r>
                        <a:rPr lang="ru-RU" sz="1600" dirty="0">
                          <a:solidFill>
                            <a:srgbClr val="025373"/>
                          </a:solidFill>
                          <a:latin typeface="Calibri"/>
                          <a:ea typeface="Calibri"/>
                          <a:cs typeface="Calibri"/>
                        </a:rPr>
                        <a:t>Расходы на уплату налогов, сборов и страховых взносов (</a:t>
                      </a:r>
                      <a:r>
                        <a:rPr lang="ru-RU" sz="1600" u="none" strike="noStrike" dirty="0" err="1">
                          <a:solidFill>
                            <a:srgbClr val="025373"/>
                          </a:solidFill>
                          <a:latin typeface="Calibri"/>
                          <a:ea typeface="Calibri"/>
                          <a:cs typeface="Calibri"/>
                          <a:hlinkClick r:id="rId4"/>
                        </a:rPr>
                        <a:t>пп</a:t>
                      </a:r>
                      <a:r>
                        <a:rPr lang="ru-RU" sz="1600" u="none" strike="noStrike" dirty="0">
                          <a:solidFill>
                            <a:srgbClr val="025373"/>
                          </a:solidFill>
                          <a:latin typeface="Calibri"/>
                          <a:ea typeface="Calibri"/>
                          <a:cs typeface="Calibri"/>
                          <a:hlinkClick r:id="rId4"/>
                        </a:rPr>
                        <a:t>. 3 п. 3 ст. 273</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Признаются в размере их фактической уплаты. При наличии задолженности по налогам, сборам и страховым взносам расходы на ее погашение учитываются в составе расходов в пределах фактически погашенной задолженности в том отчетном (налоговом) периоде, в котором она погашена</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150" y="142852"/>
            <a:ext cx="10515599" cy="1325563"/>
          </a:xfrm>
        </p:spPr>
        <p:txBody>
          <a:bodyPr>
            <a:normAutofit/>
          </a:bodyPr>
          <a:lstStyle/>
          <a:p>
            <a:r>
              <a:rPr lang="ru-RU" sz="2800" dirty="0" smtClean="0"/>
              <a:t>Учет доходов. Метод начисления ст.271 НК РФ.</a:t>
            </a:r>
            <a:endParaRPr lang="ru-RU" sz="2800" dirty="0"/>
          </a:p>
        </p:txBody>
      </p:sp>
      <p:graphicFrame>
        <p:nvGraphicFramePr>
          <p:cNvPr id="6" name="Таблица 5"/>
          <p:cNvGraphicFramePr>
            <a:graphicFrameLocks noGrp="1"/>
          </p:cNvGraphicFramePr>
          <p:nvPr/>
        </p:nvGraphicFramePr>
        <p:xfrm>
          <a:off x="452398" y="1214422"/>
          <a:ext cx="10501386" cy="5444204"/>
        </p:xfrm>
        <a:graphic>
          <a:graphicData uri="http://schemas.openxmlformats.org/drawingml/2006/table">
            <a:tbl>
              <a:tblPr/>
              <a:tblGrid>
                <a:gridCol w="5250693"/>
                <a:gridCol w="5250693"/>
              </a:tblGrid>
              <a:tr h="521519">
                <a:tc>
                  <a:txBody>
                    <a:bodyPr/>
                    <a:lstStyle/>
                    <a:p>
                      <a:pPr algn="ctr">
                        <a:lnSpc>
                          <a:spcPct val="115000"/>
                        </a:lnSpc>
                        <a:spcAft>
                          <a:spcPts val="0"/>
                        </a:spcAft>
                      </a:pPr>
                      <a:r>
                        <a:rPr lang="ru-RU" sz="1600" dirty="0">
                          <a:solidFill>
                            <a:srgbClr val="025373"/>
                          </a:solidFill>
                          <a:latin typeface="Calibri"/>
                          <a:ea typeface="Calibri"/>
                          <a:cs typeface="Calibri"/>
                        </a:rPr>
                        <a:t>Вид дохода</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25373"/>
                          </a:solidFill>
                          <a:latin typeface="Calibri"/>
                          <a:ea typeface="Calibri"/>
                          <a:cs typeface="Calibri"/>
                        </a:rPr>
                        <a:t>Дата признания</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519">
                <a:tc>
                  <a:txBody>
                    <a:bodyPr/>
                    <a:lstStyle/>
                    <a:p>
                      <a:pPr>
                        <a:lnSpc>
                          <a:spcPct val="115000"/>
                        </a:lnSpc>
                        <a:spcAft>
                          <a:spcPts val="0"/>
                        </a:spcAft>
                      </a:pPr>
                      <a:r>
                        <a:rPr lang="ru-RU" sz="1600" dirty="0">
                          <a:solidFill>
                            <a:srgbClr val="025373"/>
                          </a:solidFill>
                          <a:latin typeface="Calibri"/>
                          <a:ea typeface="Calibri"/>
                          <a:cs typeface="Calibri"/>
                        </a:rPr>
                        <a:t>Доходы от реализации товаров (</a:t>
                      </a:r>
                      <a:r>
                        <a:rPr lang="ru-RU" sz="1600" u="none" strike="noStrike" dirty="0">
                          <a:solidFill>
                            <a:srgbClr val="025373"/>
                          </a:solidFill>
                          <a:latin typeface="Calibri"/>
                          <a:ea typeface="Calibri"/>
                          <a:cs typeface="Calibri"/>
                          <a:hlinkClick r:id="rId2"/>
                        </a:rPr>
                        <a:t>п. 3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Дата перехода права собственности к покупателю</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519">
                <a:tc>
                  <a:txBody>
                    <a:bodyPr/>
                    <a:lstStyle/>
                    <a:p>
                      <a:pPr>
                        <a:lnSpc>
                          <a:spcPct val="115000"/>
                        </a:lnSpc>
                        <a:spcAft>
                          <a:spcPts val="0"/>
                        </a:spcAft>
                      </a:pPr>
                      <a:r>
                        <a:rPr lang="ru-RU" sz="1600" dirty="0">
                          <a:solidFill>
                            <a:srgbClr val="025373"/>
                          </a:solidFill>
                          <a:latin typeface="Calibri"/>
                          <a:ea typeface="Calibri"/>
                          <a:cs typeface="Calibri"/>
                        </a:rPr>
                        <a:t>Доходы от реализации работ, услуг (</a:t>
                      </a:r>
                      <a:r>
                        <a:rPr lang="ru-RU" sz="1600" u="none" strike="noStrike" dirty="0">
                          <a:solidFill>
                            <a:srgbClr val="025373"/>
                          </a:solidFill>
                          <a:latin typeface="Calibri"/>
                          <a:ea typeface="Calibri"/>
                          <a:cs typeface="Calibri"/>
                          <a:hlinkClick r:id="rId2"/>
                        </a:rPr>
                        <a:t>п. 3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25373"/>
                          </a:solidFill>
                          <a:latin typeface="Calibri"/>
                          <a:ea typeface="Calibri"/>
                          <a:cs typeface="Calibri"/>
                        </a:rPr>
                        <a:t>Дата передачи результатов выполненных работ, оказанных услуг заказчику</a:t>
                      </a:r>
                      <a:endParaRPr lang="ru-RU" sz="160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3443">
                <a:tc>
                  <a:txBody>
                    <a:bodyPr/>
                    <a:lstStyle/>
                    <a:p>
                      <a:pPr>
                        <a:lnSpc>
                          <a:spcPct val="115000"/>
                        </a:lnSpc>
                        <a:spcAft>
                          <a:spcPts val="0"/>
                        </a:spcAft>
                      </a:pPr>
                      <a:r>
                        <a:rPr lang="ru-RU" sz="1600" dirty="0">
                          <a:solidFill>
                            <a:srgbClr val="025373"/>
                          </a:solidFill>
                          <a:latin typeface="Calibri"/>
                          <a:ea typeface="Calibri"/>
                          <a:cs typeface="Calibri"/>
                        </a:rPr>
                        <a:t>Доходы от реализации товаров (работ, услуг) по договору комиссии (агентскому договору) (</a:t>
                      </a:r>
                      <a:r>
                        <a:rPr lang="ru-RU" sz="1600" u="none" strike="noStrike" dirty="0">
                          <a:solidFill>
                            <a:srgbClr val="025373"/>
                          </a:solidFill>
                          <a:latin typeface="Calibri"/>
                          <a:ea typeface="Calibri"/>
                          <a:cs typeface="Calibri"/>
                          <a:hlinkClick r:id="rId2"/>
                        </a:rPr>
                        <a:t>п. 3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Дата реализации принадлежащего комитенту (принципалу) имущества, указанная в отчете (извещении) комиссионера (агента)</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218">
                <a:tc>
                  <a:txBody>
                    <a:bodyPr/>
                    <a:lstStyle/>
                    <a:p>
                      <a:pPr>
                        <a:lnSpc>
                          <a:spcPct val="115000"/>
                        </a:lnSpc>
                        <a:spcAft>
                          <a:spcPts val="0"/>
                        </a:spcAft>
                      </a:pPr>
                      <a:r>
                        <a:rPr lang="ru-RU" sz="1600" dirty="0">
                          <a:solidFill>
                            <a:srgbClr val="025373"/>
                          </a:solidFill>
                          <a:latin typeface="Calibri"/>
                          <a:ea typeface="Calibri"/>
                          <a:cs typeface="Calibri"/>
                        </a:rPr>
                        <a:t>Доходы:</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от реализации финансовым агентом услуг финансирования под уступку денежного требования;</a:t>
                      </a:r>
                      <a:endParaRPr lang="ru-RU" sz="1600" dirty="0">
                        <a:solidFill>
                          <a:srgbClr val="025373"/>
                        </a:solidFill>
                        <a:latin typeface="Calibri"/>
                        <a:ea typeface="Calibri"/>
                        <a:cs typeface="Times New Roman"/>
                      </a:endParaRPr>
                    </a:p>
                    <a:p>
                      <a:pPr>
                        <a:lnSpc>
                          <a:spcPct val="115000"/>
                        </a:lnSpc>
                        <a:spcAft>
                          <a:spcPts val="0"/>
                        </a:spcAft>
                      </a:pPr>
                      <a:r>
                        <a:rPr lang="ru-RU" sz="1600" dirty="0">
                          <a:solidFill>
                            <a:srgbClr val="025373"/>
                          </a:solidFill>
                          <a:latin typeface="Calibri"/>
                          <a:ea typeface="Calibri"/>
                          <a:cs typeface="Calibri"/>
                        </a:rPr>
                        <a:t>- от реализации новым кредитором, получившим указанное требование, финансовых услуг;</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Дата последующей уступки права требования или дата исполнения должником требования</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833443">
                <a:tc>
                  <a:txBody>
                    <a:bodyPr/>
                    <a:lstStyle/>
                    <a:p>
                      <a:pPr>
                        <a:lnSpc>
                          <a:spcPct val="115000"/>
                        </a:lnSpc>
                        <a:spcAft>
                          <a:spcPts val="0"/>
                        </a:spcAft>
                      </a:pPr>
                      <a:r>
                        <a:rPr lang="ru-RU" sz="1600" dirty="0">
                          <a:solidFill>
                            <a:srgbClr val="025373"/>
                          </a:solidFill>
                          <a:latin typeface="Calibri"/>
                          <a:ea typeface="Calibri"/>
                          <a:cs typeface="Calibri"/>
                        </a:rPr>
                        <a:t>- в виде полученного права требования долга (</a:t>
                      </a:r>
                      <a:r>
                        <a:rPr lang="ru-RU" sz="1600" u="none" strike="noStrike" dirty="0">
                          <a:solidFill>
                            <a:srgbClr val="025373"/>
                          </a:solidFill>
                          <a:latin typeface="Calibri"/>
                          <a:ea typeface="Calibri"/>
                          <a:cs typeface="Calibri"/>
                          <a:hlinkClick r:id="rId3"/>
                        </a:rPr>
                        <a:t>п. 5 ст. 271</a:t>
                      </a:r>
                      <a:r>
                        <a:rPr lang="ru-RU" sz="1600" dirty="0">
                          <a:solidFill>
                            <a:srgbClr val="025373"/>
                          </a:solidFill>
                          <a:latin typeface="Calibri"/>
                          <a:ea typeface="Calibri"/>
                          <a:cs typeface="Calibri"/>
                        </a:rPr>
                        <a:t> НК РФ)</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25373"/>
                          </a:solidFill>
                          <a:latin typeface="Calibri"/>
                          <a:ea typeface="Calibri"/>
                          <a:cs typeface="Calibri"/>
                        </a:rPr>
                        <a:t>Дата подписания акта уступки права требования или договора (см. </a:t>
                      </a:r>
                      <a:r>
                        <a:rPr lang="ru-RU" sz="1600" u="none" strike="noStrike" dirty="0">
                          <a:solidFill>
                            <a:srgbClr val="025373"/>
                          </a:solidFill>
                          <a:latin typeface="Calibri"/>
                          <a:ea typeface="Calibri"/>
                          <a:cs typeface="Calibri"/>
                          <a:hlinkClick r:id="rId4"/>
                        </a:rPr>
                        <a:t>Письмо</a:t>
                      </a:r>
                      <a:r>
                        <a:rPr lang="ru-RU" sz="1600" dirty="0">
                          <a:solidFill>
                            <a:srgbClr val="025373"/>
                          </a:solidFill>
                          <a:latin typeface="Calibri"/>
                          <a:ea typeface="Calibri"/>
                          <a:cs typeface="Calibri"/>
                        </a:rPr>
                        <a:t> Минфина России от 15.08.2005 N 03-03-04/2/48)</a:t>
                      </a:r>
                      <a:endParaRPr lang="ru-RU" sz="1600" dirty="0">
                        <a:solidFill>
                          <a:srgbClr val="025373"/>
                        </a:solidFill>
                        <a:latin typeface="Calibri"/>
                        <a:ea typeface="Calibri"/>
                        <a:cs typeface="Times New Roman"/>
                      </a:endParaRP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Тема Office">
  <a:themeElements>
    <a:clrScheme name="Другая 2">
      <a:dk1>
        <a:sysClr val="windowText" lastClr="000000"/>
      </a:dk1>
      <a:lt1>
        <a:sysClr val="window" lastClr="FFFFFF"/>
      </a:lt1>
      <a:dk2>
        <a:srgbClr val="025373"/>
      </a:dk2>
      <a:lt2>
        <a:srgbClr val="E7E6E6"/>
      </a:lt2>
      <a:accent1>
        <a:srgbClr val="025373"/>
      </a:accent1>
      <a:accent2>
        <a:srgbClr val="0378A6"/>
      </a:accent2>
      <a:accent3>
        <a:srgbClr val="F2CB05"/>
      </a:accent3>
      <a:accent4>
        <a:srgbClr val="D6D6D6"/>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7579</Words>
  <Application>Microsoft Office PowerPoint</Application>
  <PresentationFormat>Произвольный</PresentationFormat>
  <Paragraphs>593</Paragraphs>
  <Slides>60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Тема Office</vt:lpstr>
      <vt:lpstr>Слайд 1</vt:lpstr>
      <vt:lpstr>Налогоплательщики</vt:lpstr>
      <vt:lpstr>Расчет налога на прибыль. Глава 25 Налогового кодекса РФ</vt:lpstr>
      <vt:lpstr>Доходы</vt:lpstr>
      <vt:lpstr>Расходы</vt:lpstr>
      <vt:lpstr>Учет доходов и расходов. Кассовый метод ст.273 НК РФ.</vt:lpstr>
      <vt:lpstr>Кассовый метод</vt:lpstr>
      <vt:lpstr>Расходы. Кассовый метод.</vt:lpstr>
      <vt:lpstr>Учет доходов. Метод начисления ст.271 НК РФ.</vt:lpstr>
      <vt:lpstr>Признание дохода с длительным производственным циклом</vt:lpstr>
      <vt:lpstr>Признание дохода с длительным производственным циклом</vt:lpstr>
      <vt:lpstr>Внереализационные доходы ст.250 НК РФ,ст.271 НК РФ</vt:lpstr>
      <vt:lpstr>Внереализационные доходы ст.250 НК РФ,ст.271 НК РФ </vt:lpstr>
      <vt:lpstr>Внереализационные доходы ст.250 НК РФ,ст.271 НК РФ</vt:lpstr>
      <vt:lpstr>Внереализационные доходы.Курсовые разницы 2022 -2024гг.</vt:lpstr>
      <vt:lpstr>Внереализационные доходы</vt:lpstr>
      <vt:lpstr>Внереализационные доходы</vt:lpstr>
      <vt:lpstr>Учет расходов, связанных с производством и реализацией. Метод начисления ст.272 НК РФ.</vt:lpstr>
      <vt:lpstr>Слайд 19</vt:lpstr>
      <vt:lpstr>Слайд 20</vt:lpstr>
      <vt:lpstr>Учет расходов, связанных с производством и реализацией. Метод начисления ст.272 НК РФ.</vt:lpstr>
      <vt:lpstr>Учет расходов, связанных с производством и реализацией. Метод начисления ст.272 НК РФ.</vt:lpstr>
      <vt:lpstr>Учет прочих и внереализационных расходов. Метод начисления ст.272 НК РФ.</vt:lpstr>
      <vt:lpstr>Учет прочих и внереализационных расходов. Метод начисления ст.272 НК РФ.</vt:lpstr>
      <vt:lpstr>Учет прочих и внереализационных расходов. Метод начисления ст.272 НК РФ.</vt:lpstr>
      <vt:lpstr>Учет прочих и внереализационных расходов. Метод начисления ст.272 НК РФ.</vt:lpstr>
      <vt:lpstr>Слайд 27</vt:lpstr>
      <vt:lpstr>Слайд 28</vt:lpstr>
      <vt:lpstr>Слайд 29</vt:lpstr>
      <vt:lpstr>Слайд 30</vt:lpstr>
      <vt:lpstr>Слайд 31</vt:lpstr>
      <vt:lpstr>Слайд 32</vt:lpstr>
      <vt:lpstr>Учет расходов по договорам страхования</vt:lpstr>
      <vt:lpstr>Слайд 34</vt:lpstr>
      <vt:lpstr>Применение ставки 0% при выплате дивидендов</vt:lpstr>
      <vt:lpstr>Применение ставки 0% при продаже долей в уставном капитале</vt:lpstr>
      <vt:lpstr>Применение ставки 0% при продаже долей в уставном капитале и ценных бумаг</vt:lpstr>
      <vt:lpstr>Применение ставки 0% IT- компаниями (п.1.15 ст.284 НК РФ)</vt:lpstr>
      <vt:lpstr>Способы уплаты авансовых платежей  (п. п. 2, 3 ст. 286 НК РФ): </vt:lpstr>
      <vt:lpstr>Уплата авансовых платежей </vt:lpstr>
      <vt:lpstr>Слайд 41</vt:lpstr>
      <vt:lpstr>Слайд 42</vt:lpstr>
      <vt:lpstr>Слайд 43</vt:lpstr>
      <vt:lpstr>Уплата авансовых платежей </vt:lpstr>
      <vt:lpstr>Расчет доли прибыли обособленного подразделения</vt:lpstr>
      <vt:lpstr>Расчет доли прибыли обособленного подразделения</vt:lpstr>
      <vt:lpstr>Слайд 47</vt:lpstr>
      <vt:lpstr>Слайд 48</vt:lpstr>
      <vt:lpstr>Слайд 49</vt:lpstr>
      <vt:lpstr>Слайд 50</vt:lpstr>
      <vt:lpstr>Слайд 51</vt:lpstr>
      <vt:lpstr>Слайд 52</vt:lpstr>
      <vt:lpstr>Линейный метод </vt:lpstr>
      <vt:lpstr>Слайд 54</vt:lpstr>
      <vt:lpstr>Нелинейный метод </vt:lpstr>
      <vt:lpstr>Слайд 56</vt:lpstr>
      <vt:lpstr>Слайд 57</vt:lpstr>
      <vt:lpstr>Амортизационная премия </vt:lpstr>
      <vt:lpstr>Слайд 59</vt:lpstr>
      <vt:lpstr>БЛАГОДАРИМ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Kolmakova</cp:lastModifiedBy>
  <cp:revision>63</cp:revision>
  <dcterms:created xsi:type="dcterms:W3CDTF">2020-06-21T13:18:43Z</dcterms:created>
  <dcterms:modified xsi:type="dcterms:W3CDTF">2022-04-12T14:49:44Z</dcterms:modified>
</cp:coreProperties>
</file>