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443" r:id="rId2"/>
    <p:sldId id="380" r:id="rId3"/>
    <p:sldId id="444" r:id="rId4"/>
    <p:sldId id="259" r:id="rId5"/>
    <p:sldId id="341" r:id="rId6"/>
    <p:sldId id="447" r:id="rId7"/>
    <p:sldId id="445" r:id="rId8"/>
    <p:sldId id="446" r:id="rId9"/>
    <p:sldId id="342" r:id="rId10"/>
    <p:sldId id="260" r:id="rId11"/>
    <p:sldId id="343" r:id="rId12"/>
    <p:sldId id="289" r:id="rId13"/>
    <p:sldId id="448" r:id="rId14"/>
    <p:sldId id="449" r:id="rId15"/>
    <p:sldId id="450" r:id="rId16"/>
    <p:sldId id="451" r:id="rId17"/>
    <p:sldId id="452" r:id="rId18"/>
    <p:sldId id="493" r:id="rId19"/>
    <p:sldId id="492" r:id="rId20"/>
    <p:sldId id="488" r:id="rId21"/>
    <p:sldId id="490" r:id="rId22"/>
    <p:sldId id="491" r:id="rId23"/>
    <p:sldId id="476" r:id="rId24"/>
    <p:sldId id="477" r:id="rId25"/>
    <p:sldId id="478" r:id="rId26"/>
    <p:sldId id="479" r:id="rId27"/>
    <p:sldId id="480" r:id="rId28"/>
    <p:sldId id="481" r:id="rId29"/>
    <p:sldId id="482" r:id="rId30"/>
    <p:sldId id="483" r:id="rId31"/>
    <p:sldId id="484" r:id="rId32"/>
    <p:sldId id="485" r:id="rId33"/>
    <p:sldId id="486" r:id="rId34"/>
    <p:sldId id="487" r:id="rId35"/>
    <p:sldId id="474" r:id="rId36"/>
  </p:sldIdLst>
  <p:sldSz cx="9144000" cy="5143500" type="screen16x9"/>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5373"/>
    <a:srgbClr val="777777"/>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18" autoAdjust="0"/>
  </p:normalViewPr>
  <p:slideViewPr>
    <p:cSldViewPr>
      <p:cViewPr varScale="1">
        <p:scale>
          <a:sx n="105" d="100"/>
          <a:sy n="105" d="100"/>
        </p:scale>
        <p:origin x="-96" y="-52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2BA3C-5096-4A26-B278-898ABC6DE9AF}"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ru-RU"/>
        </a:p>
      </dgm:t>
    </dgm:pt>
    <dgm:pt modelId="{97927428-4E30-4260-B214-B02159564B81}">
      <dgm:prSet custT="1"/>
      <dgm:spPr/>
      <dgm:t>
        <a:bodyPr/>
        <a:lstStyle/>
        <a:p>
          <a:r>
            <a:rPr lang="ru-RU" sz="1400" b="1" dirty="0">
              <a:solidFill>
                <a:schemeClr val="accent5">
                  <a:lumMod val="50000"/>
                </a:schemeClr>
              </a:solidFill>
              <a:latin typeface="Calibri" panose="020F0502020204030204" pitchFamily="34" charset="0"/>
              <a:cs typeface="Calibri" panose="020F0502020204030204" pitchFamily="34" charset="0"/>
            </a:rPr>
            <a:t>В течение года ЦБ может несколько раз поменять ключевую ставку. Будет ли это сказываться на расчете НДФЛ с процентов по новым правилам? </a:t>
          </a:r>
          <a:endParaRPr lang="ru-RU" sz="1400" dirty="0">
            <a:solidFill>
              <a:schemeClr val="accent5">
                <a:lumMod val="50000"/>
              </a:schemeClr>
            </a:solidFill>
            <a:latin typeface="Calibri" panose="020F0502020204030204" pitchFamily="34" charset="0"/>
            <a:cs typeface="Calibri" panose="020F0502020204030204" pitchFamily="34" charset="0"/>
          </a:endParaRPr>
        </a:p>
      </dgm:t>
    </dgm:pt>
    <dgm:pt modelId="{4205ABED-08A2-49EB-AF97-4940990779E2}" type="parTrans" cxnId="{9441A554-E942-4697-9B8C-5700F1C7779D}">
      <dgm:prSet/>
      <dgm:spPr/>
      <dgm:t>
        <a:bodyPr/>
        <a:lstStyle/>
        <a:p>
          <a:endParaRPr lang="ru-RU"/>
        </a:p>
      </dgm:t>
    </dgm:pt>
    <dgm:pt modelId="{865E3CD4-8ABF-4EEF-B5C7-B95030AE6938}" type="sibTrans" cxnId="{9441A554-E942-4697-9B8C-5700F1C7779D}">
      <dgm:prSet/>
      <dgm:spPr/>
      <dgm:t>
        <a:bodyPr/>
        <a:lstStyle/>
        <a:p>
          <a:endParaRPr lang="ru-RU"/>
        </a:p>
      </dgm:t>
    </dgm:pt>
    <dgm:pt modelId="{C2DAF81C-E87F-4553-9DFF-2B612121DE17}">
      <dgm:prSet custT="1"/>
      <dgm:spPr/>
      <dgm:t>
        <a:bodyPr/>
        <a:lstStyle/>
        <a:p>
          <a:r>
            <a:rPr lang="ru-RU" sz="1400" b="1" dirty="0">
              <a:solidFill>
                <a:schemeClr val="accent5">
                  <a:lumMod val="50000"/>
                </a:schemeClr>
              </a:solidFill>
              <a:latin typeface="Calibri" panose="020F0502020204030204" pitchFamily="34" charset="0"/>
              <a:cs typeface="Calibri" panose="020F0502020204030204" pitchFamily="34" charset="0"/>
            </a:rPr>
            <a:t>Новая формула для расчета процентов по вкладам распространяется только на российские банки. Значит ли это, что проценты, полученные в банках с иностранным участием, не будут облагаться этим налогом?</a:t>
          </a:r>
          <a:endParaRPr lang="ru-RU" sz="1400" dirty="0">
            <a:solidFill>
              <a:schemeClr val="accent5">
                <a:lumMod val="50000"/>
              </a:schemeClr>
            </a:solidFill>
            <a:latin typeface="Calibri" panose="020F0502020204030204" pitchFamily="34" charset="0"/>
            <a:cs typeface="Calibri" panose="020F0502020204030204" pitchFamily="34" charset="0"/>
          </a:endParaRPr>
        </a:p>
      </dgm:t>
    </dgm:pt>
    <dgm:pt modelId="{42D7F87E-5F26-4A6A-BFCC-A795A6E9ED67}" type="parTrans" cxnId="{5D1C11EF-9A56-40A4-A8FE-77F5797228E0}">
      <dgm:prSet/>
      <dgm:spPr/>
      <dgm:t>
        <a:bodyPr/>
        <a:lstStyle/>
        <a:p>
          <a:endParaRPr lang="ru-RU"/>
        </a:p>
      </dgm:t>
    </dgm:pt>
    <dgm:pt modelId="{7AA414CC-D4C3-4775-B939-3264E2C9844D}" type="sibTrans" cxnId="{5D1C11EF-9A56-40A4-A8FE-77F5797228E0}">
      <dgm:prSet/>
      <dgm:spPr/>
      <dgm:t>
        <a:bodyPr/>
        <a:lstStyle/>
        <a:p>
          <a:endParaRPr lang="ru-RU"/>
        </a:p>
      </dgm:t>
    </dgm:pt>
    <dgm:pt modelId="{14EE1940-3D97-4C1D-916D-88C3F5BEA006}">
      <dgm:prSet custT="1"/>
      <dgm:spPr/>
      <dgm:t>
        <a:bodyPr/>
        <a:lstStyle/>
        <a:p>
          <a:r>
            <a:rPr lang="ru-RU" sz="1400" b="1" dirty="0">
              <a:solidFill>
                <a:schemeClr val="accent5">
                  <a:lumMod val="50000"/>
                </a:schemeClr>
              </a:solidFill>
              <a:latin typeface="Calibri" panose="020F0502020204030204" pitchFamily="34" charset="0"/>
              <a:cs typeface="Calibri" panose="020F0502020204030204" pitchFamily="34" charset="0"/>
            </a:rPr>
            <a:t>В какой момент проценты будут считаться полученными? В день, когда они будут начислены банком, или в день, когда вкладчик снимет их со счета? </a:t>
          </a:r>
          <a:endParaRPr lang="ru-RU" sz="1400" dirty="0">
            <a:solidFill>
              <a:schemeClr val="accent5">
                <a:lumMod val="50000"/>
              </a:schemeClr>
            </a:solidFill>
            <a:latin typeface="Calibri" panose="020F0502020204030204" pitchFamily="34" charset="0"/>
            <a:cs typeface="Calibri" panose="020F0502020204030204" pitchFamily="34" charset="0"/>
          </a:endParaRPr>
        </a:p>
      </dgm:t>
    </dgm:pt>
    <dgm:pt modelId="{D3CF1782-4F59-440B-A6D2-62406C85E73A}" type="parTrans" cxnId="{7F277F52-BF71-4274-932F-DA017D3F9D39}">
      <dgm:prSet/>
      <dgm:spPr/>
      <dgm:t>
        <a:bodyPr/>
        <a:lstStyle/>
        <a:p>
          <a:endParaRPr lang="ru-RU"/>
        </a:p>
      </dgm:t>
    </dgm:pt>
    <dgm:pt modelId="{2062AB66-8259-4FA1-B9CC-39977D28E065}" type="sibTrans" cxnId="{7F277F52-BF71-4274-932F-DA017D3F9D39}">
      <dgm:prSet/>
      <dgm:spPr/>
      <dgm:t>
        <a:bodyPr/>
        <a:lstStyle/>
        <a:p>
          <a:endParaRPr lang="ru-RU"/>
        </a:p>
      </dgm:t>
    </dgm:pt>
    <dgm:pt modelId="{90223C96-13F7-4791-88F6-E23CB01807B8}">
      <dgm:prSet custT="1"/>
      <dgm:spPr/>
      <dgm:t>
        <a:bodyPr/>
        <a:lstStyle/>
        <a:p>
          <a:r>
            <a:rPr lang="ru-RU" sz="1400" b="1" dirty="0">
              <a:solidFill>
                <a:schemeClr val="accent5">
                  <a:lumMod val="50000"/>
                </a:schemeClr>
              </a:solidFill>
              <a:latin typeface="Calibri" panose="020F0502020204030204" pitchFamily="34" charset="0"/>
              <a:cs typeface="Calibri" panose="020F0502020204030204" pitchFamily="34" charset="0"/>
            </a:rPr>
            <a:t>Будет ли иметь значение для целей НДФЛ за 2021 г., за какой период начислены проценты по вкладам? К примеру, 02.01.2021 банк начисляет проценты за период с 03.12.2020 по 02.01.2021 - попадут ли они в расчет общей суммы процентов за 2021 г. полностью или только за 2 дня?</a:t>
          </a:r>
          <a:endParaRPr lang="ru-RU" sz="1400" dirty="0">
            <a:solidFill>
              <a:schemeClr val="accent5">
                <a:lumMod val="50000"/>
              </a:schemeClr>
            </a:solidFill>
            <a:latin typeface="Calibri" panose="020F0502020204030204" pitchFamily="34" charset="0"/>
            <a:cs typeface="Calibri" panose="020F0502020204030204" pitchFamily="34" charset="0"/>
          </a:endParaRPr>
        </a:p>
      </dgm:t>
    </dgm:pt>
    <dgm:pt modelId="{A98A1177-383F-422B-9A8F-A9509A51D916}" type="parTrans" cxnId="{EEE06129-FB91-4C28-8EB3-114BAC52C66B}">
      <dgm:prSet/>
      <dgm:spPr/>
      <dgm:t>
        <a:bodyPr/>
        <a:lstStyle/>
        <a:p>
          <a:endParaRPr lang="ru-RU"/>
        </a:p>
      </dgm:t>
    </dgm:pt>
    <dgm:pt modelId="{4DD0FDBD-89CA-481E-8AF6-7A97C13B0726}" type="sibTrans" cxnId="{EEE06129-FB91-4C28-8EB3-114BAC52C66B}">
      <dgm:prSet/>
      <dgm:spPr/>
      <dgm:t>
        <a:bodyPr/>
        <a:lstStyle/>
        <a:p>
          <a:endParaRPr lang="ru-RU"/>
        </a:p>
      </dgm:t>
    </dgm:pt>
    <dgm:pt modelId="{1F590182-C849-4996-917A-FAF7DFD1E2CA}" type="pres">
      <dgm:prSet presAssocID="{18C2BA3C-5096-4A26-B278-898ABC6DE9AF}" presName="vert0" presStyleCnt="0">
        <dgm:presLayoutVars>
          <dgm:dir/>
          <dgm:animOne val="branch"/>
          <dgm:animLvl val="lvl"/>
        </dgm:presLayoutVars>
      </dgm:prSet>
      <dgm:spPr/>
      <dgm:t>
        <a:bodyPr/>
        <a:lstStyle/>
        <a:p>
          <a:endParaRPr lang="ru-RU"/>
        </a:p>
      </dgm:t>
    </dgm:pt>
    <dgm:pt modelId="{F94F9813-F5E7-4110-BAEF-F3B527C80906}" type="pres">
      <dgm:prSet presAssocID="{97927428-4E30-4260-B214-B02159564B81}" presName="thickLine" presStyleLbl="alignNode1" presStyleIdx="0" presStyleCnt="4"/>
      <dgm:spPr/>
    </dgm:pt>
    <dgm:pt modelId="{7376DBEC-C80E-4250-98F8-787093153221}" type="pres">
      <dgm:prSet presAssocID="{97927428-4E30-4260-B214-B02159564B81}" presName="horz1" presStyleCnt="0"/>
      <dgm:spPr/>
    </dgm:pt>
    <dgm:pt modelId="{A704997F-AA31-4E0F-9C5E-5EB0F7B61F5C}" type="pres">
      <dgm:prSet presAssocID="{97927428-4E30-4260-B214-B02159564B81}" presName="tx1" presStyleLbl="revTx" presStyleIdx="0" presStyleCnt="4"/>
      <dgm:spPr/>
      <dgm:t>
        <a:bodyPr/>
        <a:lstStyle/>
        <a:p>
          <a:endParaRPr lang="ru-RU"/>
        </a:p>
      </dgm:t>
    </dgm:pt>
    <dgm:pt modelId="{D2C6E762-DBA1-4E1F-AB1D-F12AD4092B44}" type="pres">
      <dgm:prSet presAssocID="{97927428-4E30-4260-B214-B02159564B81}" presName="vert1" presStyleCnt="0"/>
      <dgm:spPr/>
    </dgm:pt>
    <dgm:pt modelId="{E43DD45E-5D53-4EE2-9C5C-2F0041AFF239}" type="pres">
      <dgm:prSet presAssocID="{C2DAF81C-E87F-4553-9DFF-2B612121DE17}" presName="thickLine" presStyleLbl="alignNode1" presStyleIdx="1" presStyleCnt="4"/>
      <dgm:spPr/>
    </dgm:pt>
    <dgm:pt modelId="{24B7CD0E-8883-4CBB-B3BC-C3AB513BCA2D}" type="pres">
      <dgm:prSet presAssocID="{C2DAF81C-E87F-4553-9DFF-2B612121DE17}" presName="horz1" presStyleCnt="0"/>
      <dgm:spPr/>
    </dgm:pt>
    <dgm:pt modelId="{93AF7A9B-E033-44CB-9446-E6B70FC313F7}" type="pres">
      <dgm:prSet presAssocID="{C2DAF81C-E87F-4553-9DFF-2B612121DE17}" presName="tx1" presStyleLbl="revTx" presStyleIdx="1" presStyleCnt="4"/>
      <dgm:spPr/>
      <dgm:t>
        <a:bodyPr/>
        <a:lstStyle/>
        <a:p>
          <a:endParaRPr lang="ru-RU"/>
        </a:p>
      </dgm:t>
    </dgm:pt>
    <dgm:pt modelId="{F3CBEBEB-63C6-480E-AE92-19A85D6248F9}" type="pres">
      <dgm:prSet presAssocID="{C2DAF81C-E87F-4553-9DFF-2B612121DE17}" presName="vert1" presStyleCnt="0"/>
      <dgm:spPr/>
    </dgm:pt>
    <dgm:pt modelId="{9256D433-0CAB-4AE7-A897-47C667DD68C7}" type="pres">
      <dgm:prSet presAssocID="{14EE1940-3D97-4C1D-916D-88C3F5BEA006}" presName="thickLine" presStyleLbl="alignNode1" presStyleIdx="2" presStyleCnt="4"/>
      <dgm:spPr/>
    </dgm:pt>
    <dgm:pt modelId="{77746E43-EAEA-4CD4-A243-CCD821BAB63E}" type="pres">
      <dgm:prSet presAssocID="{14EE1940-3D97-4C1D-916D-88C3F5BEA006}" presName="horz1" presStyleCnt="0"/>
      <dgm:spPr/>
    </dgm:pt>
    <dgm:pt modelId="{8B595072-15D4-4C14-8684-F8937FCC5958}" type="pres">
      <dgm:prSet presAssocID="{14EE1940-3D97-4C1D-916D-88C3F5BEA006}" presName="tx1" presStyleLbl="revTx" presStyleIdx="2" presStyleCnt="4"/>
      <dgm:spPr/>
      <dgm:t>
        <a:bodyPr/>
        <a:lstStyle/>
        <a:p>
          <a:endParaRPr lang="ru-RU"/>
        </a:p>
      </dgm:t>
    </dgm:pt>
    <dgm:pt modelId="{7E88725E-D3FF-4BB3-8AB8-652F11B2285A}" type="pres">
      <dgm:prSet presAssocID="{14EE1940-3D97-4C1D-916D-88C3F5BEA006}" presName="vert1" presStyleCnt="0"/>
      <dgm:spPr/>
    </dgm:pt>
    <dgm:pt modelId="{AA429715-E5F1-4567-A226-66B724396E4C}" type="pres">
      <dgm:prSet presAssocID="{90223C96-13F7-4791-88F6-E23CB01807B8}" presName="thickLine" presStyleLbl="alignNode1" presStyleIdx="3" presStyleCnt="4"/>
      <dgm:spPr/>
    </dgm:pt>
    <dgm:pt modelId="{0BB26DF4-8E29-4A90-B5E0-0AC804D2E6F7}" type="pres">
      <dgm:prSet presAssocID="{90223C96-13F7-4791-88F6-E23CB01807B8}" presName="horz1" presStyleCnt="0"/>
      <dgm:spPr/>
    </dgm:pt>
    <dgm:pt modelId="{CFD7C2F4-EBB8-4E81-B149-241151F15705}" type="pres">
      <dgm:prSet presAssocID="{90223C96-13F7-4791-88F6-E23CB01807B8}" presName="tx1" presStyleLbl="revTx" presStyleIdx="3" presStyleCnt="4"/>
      <dgm:spPr/>
      <dgm:t>
        <a:bodyPr/>
        <a:lstStyle/>
        <a:p>
          <a:endParaRPr lang="ru-RU"/>
        </a:p>
      </dgm:t>
    </dgm:pt>
    <dgm:pt modelId="{7AC3F746-6A70-49C1-9FCD-7FD516BEB525}" type="pres">
      <dgm:prSet presAssocID="{90223C96-13F7-4791-88F6-E23CB01807B8}" presName="vert1" presStyleCnt="0"/>
      <dgm:spPr/>
    </dgm:pt>
  </dgm:ptLst>
  <dgm:cxnLst>
    <dgm:cxn modelId="{6DA6A3E2-31F4-484B-9005-8DA4B72A9959}" type="presOf" srcId="{14EE1940-3D97-4C1D-916D-88C3F5BEA006}" destId="{8B595072-15D4-4C14-8684-F8937FCC5958}" srcOrd="0" destOrd="0" presId="urn:microsoft.com/office/officeart/2008/layout/LinedList"/>
    <dgm:cxn modelId="{8F3A15B2-1441-4942-99BA-4EBBEEDDD764}" type="presOf" srcId="{97927428-4E30-4260-B214-B02159564B81}" destId="{A704997F-AA31-4E0F-9C5E-5EB0F7B61F5C}" srcOrd="0" destOrd="0" presId="urn:microsoft.com/office/officeart/2008/layout/LinedList"/>
    <dgm:cxn modelId="{14EB4CF9-239A-46F5-85CC-EBA8EDEC522F}" type="presOf" srcId="{90223C96-13F7-4791-88F6-E23CB01807B8}" destId="{CFD7C2F4-EBB8-4E81-B149-241151F15705}" srcOrd="0" destOrd="0" presId="urn:microsoft.com/office/officeart/2008/layout/LinedList"/>
    <dgm:cxn modelId="{9441A554-E942-4697-9B8C-5700F1C7779D}" srcId="{18C2BA3C-5096-4A26-B278-898ABC6DE9AF}" destId="{97927428-4E30-4260-B214-B02159564B81}" srcOrd="0" destOrd="0" parTransId="{4205ABED-08A2-49EB-AF97-4940990779E2}" sibTransId="{865E3CD4-8ABF-4EEF-B5C7-B95030AE6938}"/>
    <dgm:cxn modelId="{EEE06129-FB91-4C28-8EB3-114BAC52C66B}" srcId="{18C2BA3C-5096-4A26-B278-898ABC6DE9AF}" destId="{90223C96-13F7-4791-88F6-E23CB01807B8}" srcOrd="3" destOrd="0" parTransId="{A98A1177-383F-422B-9A8F-A9509A51D916}" sibTransId="{4DD0FDBD-89CA-481E-8AF6-7A97C13B0726}"/>
    <dgm:cxn modelId="{7F277F52-BF71-4274-932F-DA017D3F9D39}" srcId="{18C2BA3C-5096-4A26-B278-898ABC6DE9AF}" destId="{14EE1940-3D97-4C1D-916D-88C3F5BEA006}" srcOrd="2" destOrd="0" parTransId="{D3CF1782-4F59-440B-A6D2-62406C85E73A}" sibTransId="{2062AB66-8259-4FA1-B9CC-39977D28E065}"/>
    <dgm:cxn modelId="{5D1C11EF-9A56-40A4-A8FE-77F5797228E0}" srcId="{18C2BA3C-5096-4A26-B278-898ABC6DE9AF}" destId="{C2DAF81C-E87F-4553-9DFF-2B612121DE17}" srcOrd="1" destOrd="0" parTransId="{42D7F87E-5F26-4A6A-BFCC-A795A6E9ED67}" sibTransId="{7AA414CC-D4C3-4775-B939-3264E2C9844D}"/>
    <dgm:cxn modelId="{AD26A72E-A9AC-469F-B9D5-D11B472397F3}" type="presOf" srcId="{C2DAF81C-E87F-4553-9DFF-2B612121DE17}" destId="{93AF7A9B-E033-44CB-9446-E6B70FC313F7}" srcOrd="0" destOrd="0" presId="urn:microsoft.com/office/officeart/2008/layout/LinedList"/>
    <dgm:cxn modelId="{BD6995F1-AF47-458F-BC15-EE27CEB53B7B}" type="presOf" srcId="{18C2BA3C-5096-4A26-B278-898ABC6DE9AF}" destId="{1F590182-C849-4996-917A-FAF7DFD1E2CA}" srcOrd="0" destOrd="0" presId="urn:microsoft.com/office/officeart/2008/layout/LinedList"/>
    <dgm:cxn modelId="{9505BC14-8DAE-49A6-AE1A-B3F24A40A85C}" type="presParOf" srcId="{1F590182-C849-4996-917A-FAF7DFD1E2CA}" destId="{F94F9813-F5E7-4110-BAEF-F3B527C80906}" srcOrd="0" destOrd="0" presId="urn:microsoft.com/office/officeart/2008/layout/LinedList"/>
    <dgm:cxn modelId="{ABD59851-6CEB-4715-90BA-191094EAA2D1}" type="presParOf" srcId="{1F590182-C849-4996-917A-FAF7DFD1E2CA}" destId="{7376DBEC-C80E-4250-98F8-787093153221}" srcOrd="1" destOrd="0" presId="urn:microsoft.com/office/officeart/2008/layout/LinedList"/>
    <dgm:cxn modelId="{975B9470-3220-4F1B-A4BF-A998C43FA283}" type="presParOf" srcId="{7376DBEC-C80E-4250-98F8-787093153221}" destId="{A704997F-AA31-4E0F-9C5E-5EB0F7B61F5C}" srcOrd="0" destOrd="0" presId="urn:microsoft.com/office/officeart/2008/layout/LinedList"/>
    <dgm:cxn modelId="{E52E44F1-A1C5-471B-A020-DD255445D915}" type="presParOf" srcId="{7376DBEC-C80E-4250-98F8-787093153221}" destId="{D2C6E762-DBA1-4E1F-AB1D-F12AD4092B44}" srcOrd="1" destOrd="0" presId="urn:microsoft.com/office/officeart/2008/layout/LinedList"/>
    <dgm:cxn modelId="{8FFEBEBC-ABF4-4A58-B294-48F4CD05490B}" type="presParOf" srcId="{1F590182-C849-4996-917A-FAF7DFD1E2CA}" destId="{E43DD45E-5D53-4EE2-9C5C-2F0041AFF239}" srcOrd="2" destOrd="0" presId="urn:microsoft.com/office/officeart/2008/layout/LinedList"/>
    <dgm:cxn modelId="{EE39FB71-E79A-49FE-AEB4-35E3B4184B9B}" type="presParOf" srcId="{1F590182-C849-4996-917A-FAF7DFD1E2CA}" destId="{24B7CD0E-8883-4CBB-B3BC-C3AB513BCA2D}" srcOrd="3" destOrd="0" presId="urn:microsoft.com/office/officeart/2008/layout/LinedList"/>
    <dgm:cxn modelId="{5C8E47BC-5EA5-44DF-8498-78FAB1443E1C}" type="presParOf" srcId="{24B7CD0E-8883-4CBB-B3BC-C3AB513BCA2D}" destId="{93AF7A9B-E033-44CB-9446-E6B70FC313F7}" srcOrd="0" destOrd="0" presId="urn:microsoft.com/office/officeart/2008/layout/LinedList"/>
    <dgm:cxn modelId="{6AD66487-94B1-43C0-9AF4-7679EEB98957}" type="presParOf" srcId="{24B7CD0E-8883-4CBB-B3BC-C3AB513BCA2D}" destId="{F3CBEBEB-63C6-480E-AE92-19A85D6248F9}" srcOrd="1" destOrd="0" presId="urn:microsoft.com/office/officeart/2008/layout/LinedList"/>
    <dgm:cxn modelId="{E023F9E6-584E-4FCD-9BB3-678217F3E124}" type="presParOf" srcId="{1F590182-C849-4996-917A-FAF7DFD1E2CA}" destId="{9256D433-0CAB-4AE7-A897-47C667DD68C7}" srcOrd="4" destOrd="0" presId="urn:microsoft.com/office/officeart/2008/layout/LinedList"/>
    <dgm:cxn modelId="{08972966-4D74-46E5-AD9A-0010412AB84B}" type="presParOf" srcId="{1F590182-C849-4996-917A-FAF7DFD1E2CA}" destId="{77746E43-EAEA-4CD4-A243-CCD821BAB63E}" srcOrd="5" destOrd="0" presId="urn:microsoft.com/office/officeart/2008/layout/LinedList"/>
    <dgm:cxn modelId="{89389ED6-8E22-40D1-A5CC-2F1B7458BC18}" type="presParOf" srcId="{77746E43-EAEA-4CD4-A243-CCD821BAB63E}" destId="{8B595072-15D4-4C14-8684-F8937FCC5958}" srcOrd="0" destOrd="0" presId="urn:microsoft.com/office/officeart/2008/layout/LinedList"/>
    <dgm:cxn modelId="{289AD194-B97D-4B08-A472-6660FB8C5B60}" type="presParOf" srcId="{77746E43-EAEA-4CD4-A243-CCD821BAB63E}" destId="{7E88725E-D3FF-4BB3-8AB8-652F11B2285A}" srcOrd="1" destOrd="0" presId="urn:microsoft.com/office/officeart/2008/layout/LinedList"/>
    <dgm:cxn modelId="{03B8801E-B8EA-4A74-B4FE-78FEF03453CE}" type="presParOf" srcId="{1F590182-C849-4996-917A-FAF7DFD1E2CA}" destId="{AA429715-E5F1-4567-A226-66B724396E4C}" srcOrd="6" destOrd="0" presId="urn:microsoft.com/office/officeart/2008/layout/LinedList"/>
    <dgm:cxn modelId="{EBF5E372-3235-4453-89CC-A1E7EDB52F94}" type="presParOf" srcId="{1F590182-C849-4996-917A-FAF7DFD1E2CA}" destId="{0BB26DF4-8E29-4A90-B5E0-0AC804D2E6F7}" srcOrd="7" destOrd="0" presId="urn:microsoft.com/office/officeart/2008/layout/LinedList"/>
    <dgm:cxn modelId="{3870F44E-0CAB-4886-BEEA-4807D6B720E9}" type="presParOf" srcId="{0BB26DF4-8E29-4A90-B5E0-0AC804D2E6F7}" destId="{CFD7C2F4-EBB8-4E81-B149-241151F15705}" srcOrd="0" destOrd="0" presId="urn:microsoft.com/office/officeart/2008/layout/LinedList"/>
    <dgm:cxn modelId="{4CA3B0AB-C941-4B94-8133-9B2E34DCE6D5}" type="presParOf" srcId="{0BB26DF4-8E29-4A90-B5E0-0AC804D2E6F7}" destId="{7AC3F746-6A70-49C1-9FCD-7FD516BEB52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4F9813-F5E7-4110-BAEF-F3B527C80906}">
      <dsp:nvSpPr>
        <dsp:cNvPr id="0" name=""/>
        <dsp:cNvSpPr/>
      </dsp:nvSpPr>
      <dsp:spPr>
        <a:xfrm>
          <a:off x="0" y="0"/>
          <a:ext cx="7704856"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04997F-AA31-4E0F-9C5E-5EB0F7B61F5C}">
      <dsp:nvSpPr>
        <dsp:cNvPr id="0" name=""/>
        <dsp:cNvSpPr/>
      </dsp:nvSpPr>
      <dsp:spPr>
        <a:xfrm>
          <a:off x="0" y="0"/>
          <a:ext cx="7704856" cy="84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a:solidFill>
                <a:schemeClr val="accent5">
                  <a:lumMod val="50000"/>
                </a:schemeClr>
              </a:solidFill>
              <a:latin typeface="Calibri" panose="020F0502020204030204" pitchFamily="34" charset="0"/>
              <a:cs typeface="Calibri" panose="020F0502020204030204" pitchFamily="34" charset="0"/>
            </a:rPr>
            <a:t>В течение года ЦБ может несколько раз поменять ключевую ставку. Будет ли это сказываться на расчете НДФЛ с процентов по новым правилам? </a:t>
          </a:r>
          <a:endParaRPr lang="ru-RU" sz="1400" kern="1200" dirty="0">
            <a:solidFill>
              <a:schemeClr val="accent5">
                <a:lumMod val="50000"/>
              </a:schemeClr>
            </a:solidFill>
            <a:latin typeface="Calibri" panose="020F0502020204030204" pitchFamily="34" charset="0"/>
            <a:cs typeface="Calibri" panose="020F0502020204030204" pitchFamily="34" charset="0"/>
          </a:endParaRPr>
        </a:p>
      </dsp:txBody>
      <dsp:txXfrm>
        <a:off x="0" y="0"/>
        <a:ext cx="7704856" cy="846094"/>
      </dsp:txXfrm>
    </dsp:sp>
    <dsp:sp modelId="{E43DD45E-5D53-4EE2-9C5C-2F0041AFF239}">
      <dsp:nvSpPr>
        <dsp:cNvPr id="0" name=""/>
        <dsp:cNvSpPr/>
      </dsp:nvSpPr>
      <dsp:spPr>
        <a:xfrm>
          <a:off x="0" y="846094"/>
          <a:ext cx="7704856"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F7A9B-E033-44CB-9446-E6B70FC313F7}">
      <dsp:nvSpPr>
        <dsp:cNvPr id="0" name=""/>
        <dsp:cNvSpPr/>
      </dsp:nvSpPr>
      <dsp:spPr>
        <a:xfrm>
          <a:off x="0" y="846094"/>
          <a:ext cx="7704856" cy="84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a:solidFill>
                <a:schemeClr val="accent5">
                  <a:lumMod val="50000"/>
                </a:schemeClr>
              </a:solidFill>
              <a:latin typeface="Calibri" panose="020F0502020204030204" pitchFamily="34" charset="0"/>
              <a:cs typeface="Calibri" panose="020F0502020204030204" pitchFamily="34" charset="0"/>
            </a:rPr>
            <a:t>Новая формула для расчета процентов по вкладам распространяется только на российские банки. Значит ли это, что проценты, полученные в банках с иностранным участием, не будут облагаться этим налогом?</a:t>
          </a:r>
          <a:endParaRPr lang="ru-RU" sz="1400" kern="1200" dirty="0">
            <a:solidFill>
              <a:schemeClr val="accent5">
                <a:lumMod val="50000"/>
              </a:schemeClr>
            </a:solidFill>
            <a:latin typeface="Calibri" panose="020F0502020204030204" pitchFamily="34" charset="0"/>
            <a:cs typeface="Calibri" panose="020F0502020204030204" pitchFamily="34" charset="0"/>
          </a:endParaRPr>
        </a:p>
      </dsp:txBody>
      <dsp:txXfrm>
        <a:off x="0" y="846094"/>
        <a:ext cx="7704856" cy="846094"/>
      </dsp:txXfrm>
    </dsp:sp>
    <dsp:sp modelId="{9256D433-0CAB-4AE7-A897-47C667DD68C7}">
      <dsp:nvSpPr>
        <dsp:cNvPr id="0" name=""/>
        <dsp:cNvSpPr/>
      </dsp:nvSpPr>
      <dsp:spPr>
        <a:xfrm>
          <a:off x="0" y="1692188"/>
          <a:ext cx="7704856"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95072-15D4-4C14-8684-F8937FCC5958}">
      <dsp:nvSpPr>
        <dsp:cNvPr id="0" name=""/>
        <dsp:cNvSpPr/>
      </dsp:nvSpPr>
      <dsp:spPr>
        <a:xfrm>
          <a:off x="0" y="1692188"/>
          <a:ext cx="7704856" cy="84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a:solidFill>
                <a:schemeClr val="accent5">
                  <a:lumMod val="50000"/>
                </a:schemeClr>
              </a:solidFill>
              <a:latin typeface="Calibri" panose="020F0502020204030204" pitchFamily="34" charset="0"/>
              <a:cs typeface="Calibri" panose="020F0502020204030204" pitchFamily="34" charset="0"/>
            </a:rPr>
            <a:t>В какой момент проценты будут считаться полученными? В день, когда они будут начислены банком, или в день, когда вкладчик снимет их со счета? </a:t>
          </a:r>
          <a:endParaRPr lang="ru-RU" sz="1400" kern="1200" dirty="0">
            <a:solidFill>
              <a:schemeClr val="accent5">
                <a:lumMod val="50000"/>
              </a:schemeClr>
            </a:solidFill>
            <a:latin typeface="Calibri" panose="020F0502020204030204" pitchFamily="34" charset="0"/>
            <a:cs typeface="Calibri" panose="020F0502020204030204" pitchFamily="34" charset="0"/>
          </a:endParaRPr>
        </a:p>
      </dsp:txBody>
      <dsp:txXfrm>
        <a:off x="0" y="1692188"/>
        <a:ext cx="7704856" cy="846094"/>
      </dsp:txXfrm>
    </dsp:sp>
    <dsp:sp modelId="{AA429715-E5F1-4567-A226-66B724396E4C}">
      <dsp:nvSpPr>
        <dsp:cNvPr id="0" name=""/>
        <dsp:cNvSpPr/>
      </dsp:nvSpPr>
      <dsp:spPr>
        <a:xfrm>
          <a:off x="0" y="2538282"/>
          <a:ext cx="7704856" cy="0"/>
        </a:xfrm>
        <a:prstGeom prst="lin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7C2F4-EBB8-4E81-B149-241151F15705}">
      <dsp:nvSpPr>
        <dsp:cNvPr id="0" name=""/>
        <dsp:cNvSpPr/>
      </dsp:nvSpPr>
      <dsp:spPr>
        <a:xfrm>
          <a:off x="0" y="2538282"/>
          <a:ext cx="7704856" cy="846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a:solidFill>
                <a:schemeClr val="accent5">
                  <a:lumMod val="50000"/>
                </a:schemeClr>
              </a:solidFill>
              <a:latin typeface="Calibri" panose="020F0502020204030204" pitchFamily="34" charset="0"/>
              <a:cs typeface="Calibri" panose="020F0502020204030204" pitchFamily="34" charset="0"/>
            </a:rPr>
            <a:t>Будет ли иметь значение для целей НДФЛ за 2021 г., за какой период начислены проценты по вкладам? К примеру, 02.01.2021 банк начисляет проценты за период с 03.12.2020 по 02.01.2021 - попадут ли они в расчет общей суммы процентов за 2021 г. полностью или только за 2 дня?</a:t>
          </a:r>
          <a:endParaRPr lang="ru-RU" sz="1400" kern="1200" dirty="0">
            <a:solidFill>
              <a:schemeClr val="accent5">
                <a:lumMod val="50000"/>
              </a:schemeClr>
            </a:solidFill>
            <a:latin typeface="Calibri" panose="020F0502020204030204" pitchFamily="34" charset="0"/>
            <a:cs typeface="Calibri" panose="020F0502020204030204" pitchFamily="34" charset="0"/>
          </a:endParaRPr>
        </a:p>
      </dsp:txBody>
      <dsp:txXfrm>
        <a:off x="0" y="2538282"/>
        <a:ext cx="7704856" cy="8460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C1F1722E-79D5-46DE-8903-60121637F208}" type="datetimeFigureOut">
              <a:rPr lang="ru-RU" smtClean="0"/>
              <a:pPr>
                <a:defRPr/>
              </a:pPr>
              <a:t>22.03.2022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F5713C5-8DBD-411C-A914-7027FD69FB0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C15A702-2005-4FE0-B800-17F35C433ED8}" type="datetimeFigureOut">
              <a:rPr lang="ru-RU" smtClean="0"/>
              <a:pPr>
                <a:defRPr/>
              </a:pPr>
              <a:t>22.03.2022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118EAA3-966E-4E7E-B3B3-67106D2CFAE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28533FC-B38A-4051-9731-4D98C26B7CC5}" type="datetimeFigureOut">
              <a:rPr lang="ru-RU" smtClean="0"/>
              <a:pPr>
                <a:defRPr/>
              </a:pPr>
              <a:t>22.03.2022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1D1CBD-4187-4ED4-A52D-8A8A59C3F1B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38DF8A8-4117-40DF-AAD0-821DBD8D1912}" type="datetimeFigureOut">
              <a:rPr lang="ru-RU" smtClean="0"/>
              <a:pPr>
                <a:defRPr/>
              </a:pPr>
              <a:t>22.03.2022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75EEE2-DA9B-4768-A0EE-98E57D9FBE8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64AA6CE-5273-4DFA-A619-05F92C0F3DEF}" type="datetimeFigureOut">
              <a:rPr lang="ru-RU" smtClean="0"/>
              <a:pPr>
                <a:defRPr/>
              </a:pPr>
              <a:t>22.03.2022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75F3DA2-8E83-48D8-8C52-37FECAC4956F}"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91C18E97-6AFA-4CA4-B3F6-DFE2EB281C90}" type="datetimeFigureOut">
              <a:rPr lang="ru-RU" smtClean="0"/>
              <a:pPr>
                <a:defRPr/>
              </a:pPr>
              <a:t>22.03.2022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1E71905-F96F-410E-A3CF-3E988946DA9E}"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46E7755-FB65-42B6-BF44-A5663B6E2C62}" type="datetimeFigureOut">
              <a:rPr lang="ru-RU" smtClean="0"/>
              <a:pPr>
                <a:defRPr/>
              </a:pPr>
              <a:t>22.03.2022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11162C7C-FABA-40AD-A85F-BB043DDE7A78}"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336F69B2-152F-468A-9A68-485B1E20AE08}" type="datetimeFigureOut">
              <a:rPr lang="ru-RU" smtClean="0"/>
              <a:pPr>
                <a:defRPr/>
              </a:pPr>
              <a:t>22.03.2022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2C473718-19C3-4BF9-94DF-72D6EF67BB7A}"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DE2707FE-0FDF-47A0-8F53-15B89BEB6E34}" type="datetimeFigureOut">
              <a:rPr lang="ru-RU" smtClean="0"/>
              <a:pPr>
                <a:defRPr/>
              </a:pPr>
              <a:t>22.03.2022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4D24B39-2875-4E5E-99E2-D4A1402D689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7DCA96A7-5AC1-49B8-BA9E-FB13450D7F17}" type="datetimeFigureOut">
              <a:rPr lang="ru-RU" smtClean="0"/>
              <a:pPr>
                <a:defRPr/>
              </a:pPr>
              <a:t>22.03.2022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9FB1550-7126-4EA8-A35F-129FA457E1E2}"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EB836CD8-D16F-4F32-8BEF-5B39D0648A15}" type="datetimeFigureOut">
              <a:rPr lang="ru-RU" smtClean="0"/>
              <a:pPr>
                <a:defRPr/>
              </a:pPr>
              <a:t>22.03.2022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D2FDD1F-CCBA-4A47-8A8D-FC1B6C448253}"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4F19FE-330E-42E2-9B83-CBCBE95D7B95}" type="datetimeFigureOut">
              <a:rPr lang="ru-RU" smtClean="0"/>
              <a:pPr>
                <a:defRPr/>
              </a:pPr>
              <a:t>22.03.2022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DDFD94-4DD5-44DE-997C-8679CAA9F02F}"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consultantplus://offline/ref=5D05F70BB35044FDDE31B9E09EC8B41193FE89AF02BFAA7544E44A0A5A67F6A715A47A65C5B40C4EE06CA9FD5C1DBF29A9CA822307D59143wAR" TargetMode="External"/><Relationship Id="rId7" Type="http://schemas.openxmlformats.org/officeDocument/2006/relationships/image" Target="../media/image17.png"/><Relationship Id="rId2" Type="http://schemas.openxmlformats.org/officeDocument/2006/relationships/hyperlink" Target="consultantplus://offline/ref=5D05F70BB35044FDDE31B9E09EC8B41193FE89AF02BFAA7544E44A0A5A67F6A715A47A65C5B40E4CE06CA9FD5C1DBF29A9CA822307D59143wAR"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consultantplus://offline/ref=5D05F70BB35044FDDE31B9E09EC8B41193FE89AF02BFAA7544E44A0A5A67F6A715A47A65CCBC0B4AE933ACE84D45B02AB6D4813E1BD793394Ew5R" TargetMode="External"/><Relationship Id="rId4" Type="http://schemas.openxmlformats.org/officeDocument/2006/relationships/hyperlink" Target="consultantplus://offline/ref=5D05F70BB35044FDDE31B9E09EC8B41193FE89AF02BFAA7544E44A0A5A67F6A715A47A66CCBE0D4EE06CA9FD5C1DBF29A9CA822307D59143wA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consultantplus://offline/ref=03448CC86EEDFD4EEE84CA017FC126464F84C9057D34BD67070EF1C99CC3A12DB6B56717017C6CFB2941E5C3DAE9328705DAFA269F7768w803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748AE0C93AB1FC9F9AA50D49D7F4F59DBC881951A56357785810B5AEA7A06C96CD43B65BC6C2672F513023DD46tAdEJ" TargetMode="External"/><Relationship Id="rId2" Type="http://schemas.openxmlformats.org/officeDocument/2006/relationships/hyperlink" Target="consultantplus://offline/ref=1E952EB5BF9CF1DBE54E6702E72E8BBAA0F9D92A9124329ED4AF3F2349978BBF21740D5E86846F3C1594A5826E6EDCCA45CA0507FD604693EBcEJ"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consultantplus://offline/ref=1E952EB5BF9CF1DBE54E6702E72E8BBAA0F9D92A9124329ED4AF3F2349978BBF21740D5E86846F3C1494A5826E6EDCCA45CA0507FD604693EBcEJ"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57A3F9B0-C61E-4C60-847E-58C20F285CD3}"/>
              </a:ext>
            </a:extLst>
          </p:cNvPr>
          <p:cNvSpPr/>
          <p:nvPr/>
        </p:nvSpPr>
        <p:spPr>
          <a:xfrm>
            <a:off x="0" y="0"/>
            <a:ext cx="9144000" cy="51435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47586" y="771550"/>
            <a:ext cx="7416824" cy="3400931"/>
          </a:xfrm>
          <a:prstGeom prst="rect">
            <a:avLst/>
          </a:prstGeom>
          <a:solidFill>
            <a:srgbClr val="004B70">
              <a:alpha val="82353"/>
            </a:srgbClr>
          </a:solidFill>
        </p:spPr>
        <p:txBody>
          <a:bodyPr wrap="square">
            <a:spAutoFit/>
          </a:bodyPr>
          <a:lstStyle/>
          <a:p>
            <a:pPr algn="ctr">
              <a:defRPr/>
            </a:pPr>
            <a:endParaRPr lang="ru-RU" sz="800" dirty="0">
              <a:solidFill>
                <a:schemeClr val="bg1"/>
              </a:solidFill>
              <a:latin typeface="Calibri" panose="020F0502020204030204" pitchFamily="34" charset="0"/>
              <a:cs typeface="Calibri" panose="020F0502020204030204" pitchFamily="34" charset="0"/>
            </a:endParaRPr>
          </a:p>
          <a:p>
            <a:pPr algn="ctr">
              <a:defRPr/>
            </a:pPr>
            <a:r>
              <a:rPr lang="ru-RU" sz="2400" b="1" dirty="0">
                <a:solidFill>
                  <a:schemeClr val="bg1"/>
                </a:solidFill>
                <a:latin typeface="Calibri" panose="020F0502020204030204" pitchFamily="34" charset="0"/>
                <a:cs typeface="Calibri" panose="020F0502020204030204" pitchFamily="34" charset="0"/>
              </a:rPr>
              <a:t>       </a:t>
            </a:r>
            <a:endParaRPr lang="ru-RU" sz="2000" b="1" dirty="0">
              <a:solidFill>
                <a:schemeClr val="bg1"/>
              </a:solidFill>
              <a:latin typeface="Arial" pitchFamily="34" charset="0"/>
              <a:cs typeface="Arial" pitchFamily="34" charset="0"/>
            </a:endParaRPr>
          </a:p>
          <a:p>
            <a:pPr algn="ctr">
              <a:spcBef>
                <a:spcPts val="1800"/>
              </a:spcBef>
              <a:defRPr/>
            </a:pPr>
            <a:r>
              <a:rPr lang="ru-RU" sz="2800" b="1" dirty="0">
                <a:solidFill>
                  <a:schemeClr val="bg1"/>
                </a:solidFill>
                <a:latin typeface="Arial" pitchFamily="34" charset="0"/>
                <a:cs typeface="Arial" pitchFamily="34" charset="0"/>
              </a:rPr>
              <a:t>  </a:t>
            </a:r>
            <a:r>
              <a:rPr lang="ru-RU" sz="2800" b="1" dirty="0">
                <a:solidFill>
                  <a:schemeClr val="bg1"/>
                </a:solidFill>
                <a:latin typeface="Calibri" panose="020F0502020204030204" pitchFamily="34" charset="0"/>
                <a:cs typeface="Calibri" panose="020F0502020204030204" pitchFamily="34" charset="0"/>
              </a:rPr>
              <a:t>Налог на доходы физических лиц</a:t>
            </a:r>
          </a:p>
          <a:p>
            <a:pPr>
              <a:spcBef>
                <a:spcPts val="1800"/>
              </a:spcBef>
              <a:defRPr/>
            </a:pPr>
            <a:endParaRPr lang="ru-RU" sz="1600" b="1" dirty="0">
              <a:solidFill>
                <a:schemeClr val="bg1"/>
              </a:solidFill>
              <a:latin typeface="Arial" pitchFamily="34" charset="0"/>
              <a:cs typeface="Arial" pitchFamily="34" charset="0"/>
            </a:endParaRPr>
          </a:p>
          <a:p>
            <a:pP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r>
              <a:rPr lang="ru-RU" sz="1600" b="1" dirty="0">
                <a:solidFill>
                  <a:schemeClr val="bg1"/>
                </a:solidFill>
                <a:latin typeface="Arial" pitchFamily="34" charset="0"/>
                <a:cs typeface="Arial" pitchFamily="34" charset="0"/>
              </a:rPr>
              <a:t>Центр подготовки налоговых консультантов  </a:t>
            </a:r>
          </a:p>
          <a:p>
            <a:pPr algn="r"/>
            <a:r>
              <a:rPr lang="ru-RU" sz="1600" b="1" dirty="0">
                <a:solidFill>
                  <a:schemeClr val="bg1"/>
                </a:solidFill>
                <a:latin typeface="Arial" pitchFamily="34" charset="0"/>
                <a:cs typeface="Arial" pitchFamily="34" charset="0"/>
              </a:rPr>
              <a:t>(495) 925-03-87 </a:t>
            </a:r>
            <a:r>
              <a:rPr lang="en-US" sz="1600" b="1" dirty="0" err="1">
                <a:solidFill>
                  <a:schemeClr val="bg1"/>
                </a:solidFill>
                <a:latin typeface="Arial" pitchFamily="34" charset="0"/>
                <a:cs typeface="Arial" pitchFamily="34" charset="0"/>
              </a:rPr>
              <a:t>nalog</a:t>
            </a:r>
            <a:r>
              <a:rPr lang="ru-RU" sz="1600" b="1" dirty="0">
                <a:solidFill>
                  <a:schemeClr val="bg1"/>
                </a:solidFill>
                <a:latin typeface="Arial" pitchFamily="34" charset="0"/>
                <a:cs typeface="Arial" pitchFamily="34" charset="0"/>
              </a:rPr>
              <a:t>@</a:t>
            </a:r>
            <a:r>
              <a:rPr lang="en-US" sz="1600" b="1" dirty="0" err="1">
                <a:solidFill>
                  <a:schemeClr val="bg1"/>
                </a:solidFill>
                <a:latin typeface="Arial" pitchFamily="34" charset="0"/>
                <a:cs typeface="Arial" pitchFamily="34" charset="0"/>
              </a:rPr>
              <a:t>cpnk</a:t>
            </a:r>
            <a:r>
              <a:rPr lang="ru-RU" sz="1600" b="1" dirty="0">
                <a:solidFill>
                  <a:schemeClr val="bg1"/>
                </a:solidFill>
                <a:latin typeface="Arial" pitchFamily="34" charset="0"/>
                <a:cs typeface="Arial" pitchFamily="34" charset="0"/>
              </a:rPr>
              <a:t>.</a:t>
            </a:r>
            <a:r>
              <a:rPr lang="en-US" sz="1600" b="1" dirty="0" err="1">
                <a:solidFill>
                  <a:schemeClr val="bg1"/>
                </a:solidFill>
                <a:latin typeface="Arial" pitchFamily="34" charset="0"/>
                <a:cs typeface="Arial" pitchFamily="34" charset="0"/>
              </a:rPr>
              <a:t>ru</a:t>
            </a:r>
            <a:r>
              <a:rPr lang="en-US" sz="1600" b="1" dirty="0">
                <a:solidFill>
                  <a:schemeClr val="bg1"/>
                </a:solidFill>
                <a:latin typeface="Arial" pitchFamily="34" charset="0"/>
                <a:cs typeface="Arial" pitchFamily="34" charset="0"/>
              </a:rPr>
              <a:t> </a:t>
            </a:r>
            <a:r>
              <a:rPr lang="ru-RU" sz="1600" b="1" dirty="0">
                <a:solidFill>
                  <a:schemeClr val="bg1"/>
                </a:solidFill>
                <a:latin typeface="Arial" pitchFamily="34" charset="0"/>
                <a:cs typeface="Arial" pitchFamily="34" charset="0"/>
              </a:rPr>
              <a:t> </a:t>
            </a:r>
            <a:r>
              <a:rPr lang="en-US" sz="1600" b="1" dirty="0">
                <a:solidFill>
                  <a:schemeClr val="bg1"/>
                </a:solidFill>
                <a:latin typeface="Arial" pitchFamily="34" charset="0"/>
                <a:cs typeface="Arial" pitchFamily="34" charset="0"/>
              </a:rPr>
              <a:t>http</a:t>
            </a:r>
            <a:r>
              <a:rPr lang="ru-RU" sz="1600" b="1" dirty="0">
                <a:solidFill>
                  <a:schemeClr val="bg1"/>
                </a:solidFill>
                <a:latin typeface="Arial" pitchFamily="34" charset="0"/>
                <a:cs typeface="Arial" pitchFamily="34" charset="0"/>
              </a:rPr>
              <a:t>://</a:t>
            </a:r>
            <a:r>
              <a:rPr lang="en-US" sz="1600" b="1" dirty="0" err="1">
                <a:solidFill>
                  <a:schemeClr val="bg1"/>
                </a:solidFill>
                <a:latin typeface="Arial" pitchFamily="34" charset="0"/>
                <a:cs typeface="Arial" pitchFamily="34" charset="0"/>
              </a:rPr>
              <a:t>cpnk</a:t>
            </a:r>
            <a:r>
              <a:rPr lang="ru-RU" sz="1600" b="1" dirty="0">
                <a:solidFill>
                  <a:schemeClr val="bg1"/>
                </a:solidFill>
                <a:latin typeface="Arial" pitchFamily="34" charset="0"/>
                <a:cs typeface="Arial" pitchFamily="34" charset="0"/>
              </a:rPr>
              <a:t>.</a:t>
            </a:r>
            <a:r>
              <a:rPr lang="en-US" sz="1600" b="1" dirty="0" err="1">
                <a:solidFill>
                  <a:schemeClr val="bg1"/>
                </a:solidFill>
                <a:latin typeface="Arial" pitchFamily="34" charset="0"/>
                <a:cs typeface="Arial" pitchFamily="34" charset="0"/>
              </a:rPr>
              <a:t>ru</a:t>
            </a:r>
            <a:r>
              <a:rPr lang="ru-RU" sz="1600" b="1" dirty="0">
                <a:solidFill>
                  <a:schemeClr val="bg1"/>
                </a:solidFill>
                <a:latin typeface="Arial" pitchFamily="34" charset="0"/>
                <a:cs typeface="Arial" pitchFamily="34" charset="0"/>
              </a:rPr>
              <a:t> </a:t>
            </a:r>
          </a:p>
        </p:txBody>
      </p:sp>
      <p:sp>
        <p:nvSpPr>
          <p:cNvPr id="7" name="Прямоугольник 6">
            <a:extLst>
              <a:ext uri="{FF2B5EF4-FFF2-40B4-BE49-F238E27FC236}">
                <a16:creationId xmlns="" xmlns:a16="http://schemas.microsoft.com/office/drawing/2014/main" id="{B7677A69-23E8-4468-B0C1-F200BA6A0BB0}"/>
              </a:ext>
            </a:extLst>
          </p:cNvPr>
          <p:cNvSpPr/>
          <p:nvPr/>
        </p:nvSpPr>
        <p:spPr>
          <a:xfrm>
            <a:off x="395536" y="195486"/>
            <a:ext cx="8320925" cy="47525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9C4B34B0-B3F5-43EB-914A-0185617FF177}"/>
              </a:ext>
            </a:extLst>
          </p:cNvPr>
          <p:cNvSpPr/>
          <p:nvPr/>
        </p:nvSpPr>
        <p:spPr>
          <a:xfrm>
            <a:off x="1115616" y="2488013"/>
            <a:ext cx="4572000" cy="923330"/>
          </a:xfrm>
          <a:prstGeom prst="rect">
            <a:avLst/>
          </a:prstGeom>
        </p:spPr>
        <p:txBody>
          <a:bodyPr>
            <a:spAutoFit/>
          </a:bodyPr>
          <a:lstStyle/>
          <a:p>
            <a:r>
              <a:rPr lang="ru-RU" b="1" dirty="0">
                <a:solidFill>
                  <a:schemeClr val="bg1"/>
                </a:solidFill>
                <a:latin typeface="Calibri" panose="020F0502020204030204" pitchFamily="34" charset="0"/>
                <a:cs typeface="Calibri" panose="020F0502020204030204" pitchFamily="34" charset="0"/>
              </a:rPr>
              <a:t>Колмакова Полина Владимировна  ведущий эксперт-консультант в области бухгалтерского учета и налогообложения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78F41F-0E40-4512-A453-272F7ADF2DD5}"/>
              </a:ext>
            </a:extLst>
          </p:cNvPr>
          <p:cNvSpPr>
            <a:spLocks noGrp="1"/>
          </p:cNvSpPr>
          <p:nvPr>
            <p:ph type="title"/>
          </p:nvPr>
        </p:nvSpPr>
        <p:spPr>
          <a:xfrm>
            <a:off x="440432" y="120252"/>
            <a:ext cx="8229600" cy="857250"/>
          </a:xfrm>
        </p:spPr>
        <p:txBody>
          <a:bodyPr>
            <a:normAutofit fontScale="90000"/>
          </a:bodyPr>
          <a:lstStyle/>
          <a:p>
            <a:pPr marL="0" indent="0">
              <a:defRPr/>
            </a:pPr>
            <a:r>
              <a:rPr lang="ru-RU" sz="3100" b="1" dirty="0">
                <a:solidFill>
                  <a:schemeClr val="accent5">
                    <a:lumMod val="50000"/>
                  </a:schemeClr>
                </a:solidFill>
                <a:latin typeface="Calibri" panose="020F0502020204030204" pitchFamily="34" charset="0"/>
                <a:cs typeface="Calibri" panose="020F0502020204030204" pitchFamily="34" charset="0"/>
              </a:rPr>
              <a:t>Налоговая база </a:t>
            </a:r>
            <a:br>
              <a:rPr lang="ru-RU" sz="3100" b="1" dirty="0">
                <a:solidFill>
                  <a:schemeClr val="accent5">
                    <a:lumMod val="50000"/>
                  </a:schemeClr>
                </a:solidFill>
                <a:latin typeface="Calibri" panose="020F0502020204030204" pitchFamily="34" charset="0"/>
                <a:cs typeface="Calibri" panose="020F0502020204030204" pitchFamily="34" charset="0"/>
              </a:rPr>
            </a:br>
            <a:r>
              <a:rPr lang="ru-RU" sz="3100" b="1" dirty="0">
                <a:solidFill>
                  <a:schemeClr val="accent5">
                    <a:lumMod val="50000"/>
                  </a:schemeClr>
                </a:solidFill>
                <a:latin typeface="Calibri" panose="020F0502020204030204" pitchFamily="34" charset="0"/>
                <a:cs typeface="Calibri" panose="020F0502020204030204" pitchFamily="34" charset="0"/>
              </a:rPr>
              <a:t>(общие вопросы ст. 210 НК РФ)</a:t>
            </a:r>
            <a:endParaRPr lang="ru-RU" dirty="0"/>
          </a:p>
        </p:txBody>
      </p:sp>
      <p:sp>
        <p:nvSpPr>
          <p:cNvPr id="3" name="Объект 2">
            <a:extLst>
              <a:ext uri="{FF2B5EF4-FFF2-40B4-BE49-F238E27FC236}">
                <a16:creationId xmlns="" xmlns:a16="http://schemas.microsoft.com/office/drawing/2014/main" id="{9C2EA949-2992-4AB1-80B7-F995A6A520BD}"/>
              </a:ext>
            </a:extLst>
          </p:cNvPr>
          <p:cNvSpPr>
            <a:spLocks noGrp="1"/>
          </p:cNvSpPr>
          <p:nvPr>
            <p:ph idx="1"/>
          </p:nvPr>
        </p:nvSpPr>
        <p:spPr>
          <a:xfrm>
            <a:off x="562815" y="1526993"/>
            <a:ext cx="2962672" cy="3394472"/>
          </a:xfrm>
        </p:spPr>
        <p:txBody>
          <a:bodyPr/>
          <a:lstStyle/>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Ставка 13% </a:t>
            </a:r>
          </a:p>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п.1.ст.224 НК РФ)</a:t>
            </a:r>
          </a:p>
          <a:p>
            <a:pPr marL="44450" indent="0">
              <a:buFont typeface="Georgia" panose="02040502050405020303" pitchFamily="18" charset="0"/>
              <a:buNone/>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marL="44450" indent="0" algn="ct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ДОХОДЫ – НАЛОГОВЫЕ ВЫЧЕТЫ </a:t>
            </a:r>
          </a:p>
          <a:p>
            <a:endParaRPr lang="ru-RU" dirty="0"/>
          </a:p>
        </p:txBody>
      </p:sp>
      <p:sp>
        <p:nvSpPr>
          <p:cNvPr id="4" name="Прямоугольник 3">
            <a:extLst>
              <a:ext uri="{FF2B5EF4-FFF2-40B4-BE49-F238E27FC236}">
                <a16:creationId xmlns="" xmlns:a16="http://schemas.microsoft.com/office/drawing/2014/main" id="{A2D35C9F-3CFB-44ED-A708-488FF6881F7E}"/>
              </a:ext>
            </a:extLst>
          </p:cNvPr>
          <p:cNvSpPr/>
          <p:nvPr/>
        </p:nvSpPr>
        <p:spPr>
          <a:xfrm>
            <a:off x="5165812" y="1526993"/>
            <a:ext cx="3384376" cy="1323439"/>
          </a:xfrm>
          <a:prstGeom prst="rect">
            <a:avLst/>
          </a:prstGeom>
        </p:spPr>
        <p:txBody>
          <a:bodyPr wrap="square">
            <a:spAutoFit/>
          </a:bodyPr>
          <a:lstStyle/>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Иные ставки </a:t>
            </a:r>
          </a:p>
          <a:p>
            <a:pPr marL="44450" indent="0" algn="ctr">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п.2-п.6.ст.224 НК РФ)</a:t>
            </a:r>
          </a:p>
          <a:p>
            <a:pPr marL="44450" indent="0">
              <a:buFont typeface="Georgia" panose="02040502050405020303" pitchFamily="18" charset="0"/>
              <a:buNone/>
            </a:pPr>
            <a:endParaRPr lang="ru-RU" altLang="ru-RU" sz="2000" b="1" dirty="0">
              <a:solidFill>
                <a:schemeClr val="accent5">
                  <a:lumMod val="50000"/>
                </a:schemeClr>
              </a:solidFill>
              <a:latin typeface="Calibri" panose="020F0502020204030204" pitchFamily="34" charset="0"/>
              <a:cs typeface="Calibri" panose="020F0502020204030204" pitchFamily="34" charset="0"/>
            </a:endParaRPr>
          </a:p>
          <a:p>
            <a:pPr marL="44450" indent="0" algn="ct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ДОХОДЫ</a:t>
            </a:r>
          </a:p>
        </p:txBody>
      </p:sp>
      <p:sp>
        <p:nvSpPr>
          <p:cNvPr id="5" name="Прямоугольник 4">
            <a:extLst>
              <a:ext uri="{FF2B5EF4-FFF2-40B4-BE49-F238E27FC236}">
                <a16:creationId xmlns="" xmlns:a16="http://schemas.microsoft.com/office/drawing/2014/main" id="{58C56D04-55D1-41A5-8D3B-B0E83BAE9228}"/>
              </a:ext>
            </a:extLst>
          </p:cNvPr>
          <p:cNvSpPr/>
          <p:nvPr/>
        </p:nvSpPr>
        <p:spPr>
          <a:xfrm>
            <a:off x="2286000" y="3579862"/>
            <a:ext cx="4572000" cy="830997"/>
          </a:xfrm>
          <a:prstGeom prst="rect">
            <a:avLst/>
          </a:prstGeom>
        </p:spPr>
        <p:txBody>
          <a:bodyPr>
            <a:spAutoFit/>
          </a:bodyPr>
          <a:lstStyle/>
          <a:p>
            <a:pPr algn="ctr"/>
            <a:r>
              <a:rPr lang="ru-RU" sz="2400" b="1" dirty="0">
                <a:solidFill>
                  <a:schemeClr val="accent5">
                    <a:lumMod val="50000"/>
                  </a:schemeClr>
                </a:solidFill>
                <a:latin typeface="Calibri" panose="020F0502020204030204" pitchFamily="34" charset="0"/>
                <a:cs typeface="Calibri" panose="020F0502020204030204" pitchFamily="34" charset="0"/>
              </a:rPr>
              <a:t>Налоговые вычеты </a:t>
            </a:r>
            <a:br>
              <a:rPr lang="ru-RU" sz="2400" b="1" dirty="0">
                <a:solidFill>
                  <a:schemeClr val="accent5">
                    <a:lumMod val="50000"/>
                  </a:schemeClr>
                </a:solidFill>
                <a:latin typeface="Calibri" panose="020F0502020204030204" pitchFamily="34" charset="0"/>
                <a:cs typeface="Calibri" panose="020F0502020204030204" pitchFamily="34" charset="0"/>
              </a:rPr>
            </a:br>
            <a:r>
              <a:rPr lang="ru-RU" sz="2400" b="1" dirty="0">
                <a:solidFill>
                  <a:schemeClr val="accent5">
                    <a:lumMod val="50000"/>
                  </a:schemeClr>
                </a:solidFill>
                <a:latin typeface="Calibri" panose="020F0502020204030204" pitchFamily="34" charset="0"/>
                <a:cs typeface="Calibri" panose="020F0502020204030204" pitchFamily="34" charset="0"/>
              </a:rPr>
              <a:t>(218, 219, 220, 221 НК РФ)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1"/>
          <p:cNvSpPr>
            <a:spLocks noChangeArrowheads="1"/>
          </p:cNvSpPr>
          <p:nvPr/>
        </p:nvSpPr>
        <p:spPr bwMode="auto">
          <a:xfrm>
            <a:off x="-34445" y="2379389"/>
            <a:ext cx="8928992" cy="384721"/>
          </a:xfrm>
          <a:prstGeom prst="rect">
            <a:avLst/>
          </a:prstGeom>
          <a:noFill/>
          <a:ln w="9525">
            <a:noFill/>
            <a:miter lim="800000"/>
            <a:headEnd/>
            <a:tailEnd/>
          </a:ln>
        </p:spPr>
        <p:txBody>
          <a:bodyPr wrap="square">
            <a:spAutoFit/>
          </a:bodyPr>
          <a:lstStyle/>
          <a:p>
            <a:pPr indent="452438" algn="just"/>
            <a:r>
              <a:rPr lang="ru-RU" sz="1900" dirty="0">
                <a:solidFill>
                  <a:schemeClr val="accent1">
                    <a:lumMod val="50000"/>
                  </a:schemeClr>
                </a:solidFill>
              </a:rPr>
              <a:t>	</a:t>
            </a:r>
            <a:endParaRPr lang="ru-RU" sz="1900" b="1" dirty="0">
              <a:solidFill>
                <a:schemeClr val="accent1">
                  <a:lumMod val="50000"/>
                </a:schemeClr>
              </a:solidFill>
            </a:endParaRPr>
          </a:p>
        </p:txBody>
      </p:sp>
      <p:sp>
        <p:nvSpPr>
          <p:cNvPr id="2" name="Прямоугольник 1">
            <a:extLst>
              <a:ext uri="{FF2B5EF4-FFF2-40B4-BE49-F238E27FC236}">
                <a16:creationId xmlns="" xmlns:a16="http://schemas.microsoft.com/office/drawing/2014/main" id="{86052813-D713-42DE-BE6E-90BC4A0965D1}"/>
              </a:ext>
            </a:extLst>
          </p:cNvPr>
          <p:cNvSpPr/>
          <p:nvPr/>
        </p:nvSpPr>
        <p:spPr>
          <a:xfrm>
            <a:off x="3258704" y="195486"/>
            <a:ext cx="2342693" cy="523220"/>
          </a:xfrm>
          <a:prstGeom prst="rect">
            <a:avLst/>
          </a:prstGeom>
        </p:spPr>
        <p:txBody>
          <a:bodyPr wrap="none">
            <a:spAutoFit/>
          </a:bodyPr>
          <a:lstStyle/>
          <a:p>
            <a:r>
              <a:rPr lang="ru-RU" sz="2800" b="1" dirty="0">
                <a:solidFill>
                  <a:schemeClr val="accent5">
                    <a:lumMod val="50000"/>
                  </a:schemeClr>
                </a:solidFill>
                <a:latin typeface="Calibri" panose="020F0502020204030204" pitchFamily="34" charset="0"/>
                <a:cs typeface="Calibri" panose="020F0502020204030204" pitchFamily="34" charset="0"/>
              </a:rPr>
              <a:t>Сроки уплаты</a:t>
            </a:r>
          </a:p>
        </p:txBody>
      </p:sp>
      <p:sp>
        <p:nvSpPr>
          <p:cNvPr id="3" name="Прямоугольник 2">
            <a:extLst>
              <a:ext uri="{FF2B5EF4-FFF2-40B4-BE49-F238E27FC236}">
                <a16:creationId xmlns="" xmlns:a16="http://schemas.microsoft.com/office/drawing/2014/main" id="{BB9FF739-2607-4E39-A096-D054C1EF0665}"/>
              </a:ext>
            </a:extLst>
          </p:cNvPr>
          <p:cNvSpPr/>
          <p:nvPr/>
        </p:nvSpPr>
        <p:spPr>
          <a:xfrm>
            <a:off x="660265" y="915566"/>
            <a:ext cx="3911735" cy="3354765"/>
          </a:xfrm>
          <a:prstGeom prst="rect">
            <a:avLst/>
          </a:prstGeom>
        </p:spPr>
        <p:txBody>
          <a:bodyPr wrap="square">
            <a:spAutoFit/>
          </a:bodyPr>
          <a:lstStyle/>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Физические лица</a:t>
            </a: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 - </a:t>
            </a:r>
            <a:r>
              <a:rPr lang="ru-RU" sz="2000" b="1" dirty="0">
                <a:solidFill>
                  <a:schemeClr val="accent5">
                    <a:lumMod val="50000"/>
                  </a:schemeClr>
                </a:solidFill>
                <a:latin typeface="Calibri" panose="020F0502020204030204" pitchFamily="34" charset="0"/>
                <a:cs typeface="Calibri" panose="020F0502020204030204" pitchFamily="34" charset="0"/>
              </a:rPr>
              <a:t>ИП   ст.225,227 НК РФ</a:t>
            </a: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Авансовые платежи </a:t>
            </a:r>
          </a:p>
          <a:p>
            <a:pPr marL="46037" indent="0">
              <a:buFont typeface="Georgia" panose="02040502050405020303" pitchFamily="18" charset="0"/>
              <a:buNone/>
              <a:defRPr/>
            </a:pPr>
            <a:r>
              <a:rPr lang="ru-RU" dirty="0">
                <a:solidFill>
                  <a:schemeClr val="accent5">
                    <a:lumMod val="50000"/>
                  </a:schemeClr>
                </a:solidFill>
                <a:latin typeface="Calibri" panose="020F0502020204030204" pitchFamily="34" charset="0"/>
                <a:cs typeface="Calibri" panose="020F0502020204030204" pitchFamily="34" charset="0"/>
              </a:rPr>
              <a:t>С 01.01.2020 не позднее 25-го числа первого месяца, следующего за первым кварталом, полугодием и т.д.</a:t>
            </a: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За год </a:t>
            </a:r>
          </a:p>
          <a:p>
            <a:pPr>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15 июля</a:t>
            </a:r>
          </a:p>
          <a:p>
            <a:pPr>
              <a:buClrTx/>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 ФЛ – ст.228 НК РФ</a:t>
            </a:r>
          </a:p>
          <a:p>
            <a:pPr>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15 июля </a:t>
            </a:r>
          </a:p>
          <a:p>
            <a:pPr>
              <a:buClrTx/>
              <a:buFontTx/>
              <a:buChar char="-"/>
              <a:defRPr/>
            </a:pPr>
            <a:r>
              <a:rPr lang="ru-RU" sz="2000" dirty="0">
                <a:solidFill>
                  <a:schemeClr val="accent5">
                    <a:lumMod val="50000"/>
                  </a:schemeClr>
                </a:solidFill>
                <a:latin typeface="Calibri" panose="020F0502020204030204" pitchFamily="34" charset="0"/>
                <a:cs typeface="Calibri" panose="020F0502020204030204" pitchFamily="34" charset="0"/>
              </a:rPr>
              <a:t> 1 декабря</a:t>
            </a:r>
          </a:p>
        </p:txBody>
      </p:sp>
      <p:sp>
        <p:nvSpPr>
          <p:cNvPr id="4" name="Прямоугольник 3">
            <a:extLst>
              <a:ext uri="{FF2B5EF4-FFF2-40B4-BE49-F238E27FC236}">
                <a16:creationId xmlns="" xmlns:a16="http://schemas.microsoft.com/office/drawing/2014/main" id="{6E391EBC-AB59-4556-B3D1-D3CC04AE09DE}"/>
              </a:ext>
            </a:extLst>
          </p:cNvPr>
          <p:cNvSpPr/>
          <p:nvPr/>
        </p:nvSpPr>
        <p:spPr>
          <a:xfrm>
            <a:off x="4930022" y="915566"/>
            <a:ext cx="3911735" cy="3754874"/>
          </a:xfrm>
          <a:prstGeom prst="rect">
            <a:avLst/>
          </a:prstGeom>
        </p:spPr>
        <p:txBody>
          <a:bodyPr wrap="square">
            <a:spAutoFit/>
          </a:bodyPr>
          <a:lstStyle/>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Налоговые агенты </a:t>
            </a:r>
          </a:p>
          <a:p>
            <a:pPr marL="46037" indent="0">
              <a:buFont typeface="Georgia" panose="02040502050405020303" pitchFamily="18" charset="0"/>
              <a:buNone/>
              <a:defRPr/>
            </a:pPr>
            <a:r>
              <a:rPr lang="ru-RU" sz="2000" b="1" dirty="0">
                <a:solidFill>
                  <a:schemeClr val="accent5">
                    <a:lumMod val="50000"/>
                  </a:schemeClr>
                </a:solidFill>
                <a:latin typeface="Calibri" panose="020F0502020204030204" pitchFamily="34" charset="0"/>
                <a:cs typeface="Calibri" panose="020F0502020204030204" pitchFamily="34" charset="0"/>
              </a:rPr>
              <a:t>- ст.226 НК РФ</a:t>
            </a: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не позднее дня, следующего за днем выплаты дохода</a:t>
            </a:r>
          </a:p>
          <a:p>
            <a:pPr marL="46037" indent="0">
              <a:buFont typeface="Georgia" panose="02040502050405020303" pitchFamily="18" charset="0"/>
              <a:buNone/>
              <a:defRPr/>
            </a:pPr>
            <a:endParaRPr lang="ru-RU" sz="2000" dirty="0">
              <a:solidFill>
                <a:schemeClr val="accent5">
                  <a:lumMod val="50000"/>
                </a:schemeClr>
              </a:solidFill>
              <a:latin typeface="Calibri" panose="020F0502020204030204" pitchFamily="34" charset="0"/>
              <a:cs typeface="Calibri" panose="020F0502020204030204" pitchFamily="34" charset="0"/>
            </a:endParaRP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При выплате пособий по временной нетрудоспособности и оплаты отпусков не позднее последнего числа месяца, в котором производились такие выплаты.</a:t>
            </a:r>
          </a:p>
          <a:p>
            <a:pPr algn="r">
              <a:buClrTx/>
              <a:buFontTx/>
              <a:buChar char="-"/>
              <a:defRPr/>
            </a:pPr>
            <a:endParaRPr lang="ru-RU"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95544E6B-747A-4C2D-BE37-D863F9420204}"/>
              </a:ext>
            </a:extLst>
          </p:cNvPr>
          <p:cNvSpPr/>
          <p:nvPr/>
        </p:nvSpPr>
        <p:spPr>
          <a:xfrm>
            <a:off x="3347864" y="195486"/>
            <a:ext cx="1916615" cy="523220"/>
          </a:xfrm>
          <a:prstGeom prst="rect">
            <a:avLst/>
          </a:prstGeom>
        </p:spPr>
        <p:txBody>
          <a:bodyPr wrap="none">
            <a:spAutoFit/>
          </a:bodyPr>
          <a:lstStyle/>
          <a:p>
            <a:r>
              <a:rPr lang="ru-RU" sz="2800" b="1" dirty="0">
                <a:solidFill>
                  <a:schemeClr val="accent5">
                    <a:lumMod val="50000"/>
                  </a:schemeClr>
                </a:solidFill>
                <a:latin typeface="Calibri" panose="020F0502020204030204" pitchFamily="34" charset="0"/>
                <a:cs typeface="Calibri" panose="020F0502020204030204" pitchFamily="34" charset="0"/>
              </a:rPr>
              <a:t>Отчетность</a:t>
            </a:r>
          </a:p>
        </p:txBody>
      </p:sp>
      <p:sp>
        <p:nvSpPr>
          <p:cNvPr id="3" name="Прямоугольник 2">
            <a:extLst>
              <a:ext uri="{FF2B5EF4-FFF2-40B4-BE49-F238E27FC236}">
                <a16:creationId xmlns="" xmlns:a16="http://schemas.microsoft.com/office/drawing/2014/main" id="{210A7B94-6930-48C9-87C4-6CDD0D4F9E4D}"/>
              </a:ext>
            </a:extLst>
          </p:cNvPr>
          <p:cNvSpPr/>
          <p:nvPr/>
        </p:nvSpPr>
        <p:spPr>
          <a:xfrm>
            <a:off x="539552" y="987574"/>
            <a:ext cx="3150096" cy="1938992"/>
          </a:xfrm>
          <a:prstGeom prst="rect">
            <a:avLst/>
          </a:prstGeom>
        </p:spPr>
        <p:txBody>
          <a:bodyPr wrap="square">
            <a:spAutoFit/>
          </a:bodyPr>
          <a:lstStyle/>
          <a:p>
            <a:pPr marL="46037" indent="0">
              <a:buFont typeface="Georgia" panose="02040502050405020303" pitchFamily="18" charset="0"/>
              <a:buNone/>
              <a:defRPr/>
            </a:pPr>
            <a:r>
              <a:rPr lang="ru-RU" sz="2000" b="1" dirty="0">
                <a:solidFill>
                  <a:schemeClr val="accent5">
                    <a:lumMod val="50000"/>
                  </a:schemeClr>
                </a:solidFill>
                <a:latin typeface="Calibri" panose="020F0502020204030204" pitchFamily="34" charset="0"/>
                <a:cs typeface="Calibri" panose="020F0502020204030204" pitchFamily="34" charset="0"/>
              </a:rPr>
              <a:t>Физические лица </a:t>
            </a:r>
          </a:p>
          <a:p>
            <a:pPr marL="46037" indent="0">
              <a:buFont typeface="Georgia" panose="02040502050405020303" pitchFamily="18" charset="0"/>
              <a:buNone/>
              <a:defRPr/>
            </a:pPr>
            <a:r>
              <a:rPr lang="ru-RU" sz="2000" dirty="0">
                <a:solidFill>
                  <a:schemeClr val="accent5">
                    <a:lumMod val="50000"/>
                  </a:schemeClr>
                </a:solidFill>
                <a:latin typeface="Calibri" panose="020F0502020204030204" pitchFamily="34" charset="0"/>
                <a:cs typeface="Calibri" panose="020F0502020204030204" pitchFamily="34" charset="0"/>
              </a:rPr>
              <a:t>(ст.229 НК РФ)</a:t>
            </a:r>
          </a:p>
          <a:p>
            <a:pPr marL="46037" indent="0">
              <a:buFont typeface="Georgia" panose="02040502050405020303" pitchFamily="18" charset="0"/>
              <a:buNone/>
              <a:defRPr/>
            </a:pPr>
            <a:endParaRPr lang="ru-RU" sz="2000" b="1" dirty="0">
              <a:solidFill>
                <a:schemeClr val="accent5">
                  <a:lumMod val="50000"/>
                </a:schemeClr>
              </a:solidFill>
              <a:latin typeface="Calibri" panose="020F0502020204030204" pitchFamily="34" charset="0"/>
              <a:cs typeface="Calibri" panose="020F0502020204030204" pitchFamily="34" charset="0"/>
            </a:endParaRPr>
          </a:p>
          <a:p>
            <a:pPr>
              <a:buClrTx/>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 3-НДФЛ </a:t>
            </a:r>
            <a:r>
              <a:rPr lang="ru-RU" sz="2000" dirty="0">
                <a:solidFill>
                  <a:schemeClr val="accent5">
                    <a:lumMod val="50000"/>
                  </a:schemeClr>
                </a:solidFill>
                <a:latin typeface="Calibri" panose="020F0502020204030204" pitchFamily="34" charset="0"/>
                <a:cs typeface="Calibri" panose="020F0502020204030204" pitchFamily="34" charset="0"/>
              </a:rPr>
              <a:t>(за налоговый период не позднее 30 апреля)</a:t>
            </a:r>
          </a:p>
        </p:txBody>
      </p:sp>
      <p:sp>
        <p:nvSpPr>
          <p:cNvPr id="5" name="Прямоугольник 4">
            <a:extLst>
              <a:ext uri="{FF2B5EF4-FFF2-40B4-BE49-F238E27FC236}">
                <a16:creationId xmlns="" xmlns:a16="http://schemas.microsoft.com/office/drawing/2014/main" id="{A074CBF1-5A79-441E-A566-EABB06CA6E8E}"/>
              </a:ext>
            </a:extLst>
          </p:cNvPr>
          <p:cNvSpPr/>
          <p:nvPr/>
        </p:nvSpPr>
        <p:spPr>
          <a:xfrm>
            <a:off x="4499992" y="843558"/>
            <a:ext cx="4158208" cy="2862322"/>
          </a:xfrm>
          <a:prstGeom prst="rect">
            <a:avLst/>
          </a:prstGeom>
        </p:spPr>
        <p:txBody>
          <a:bodyPr wrap="square">
            <a:spAutoFit/>
          </a:bodyPr>
          <a:lstStyle/>
          <a:p>
            <a:pPr marL="44450" indent="0">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Налоговые агенты </a:t>
            </a:r>
            <a:r>
              <a:rPr lang="ru-RU" altLang="ru-RU" sz="2000" dirty="0">
                <a:solidFill>
                  <a:schemeClr val="accent5">
                    <a:lumMod val="50000"/>
                  </a:schemeClr>
                </a:solidFill>
                <a:latin typeface="Calibri" panose="020F0502020204030204" pitchFamily="34" charset="0"/>
                <a:cs typeface="Calibri" panose="020F0502020204030204" pitchFamily="34" charset="0"/>
              </a:rPr>
              <a:t>(ст.230 НК РФ)</a:t>
            </a:r>
          </a:p>
          <a:p>
            <a:pPr marL="44450" indent="0">
              <a:buFont typeface="Georgia" panose="02040502050405020303" pitchFamily="18" charset="0"/>
              <a:buNone/>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marL="44450" indent="0">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6- НДФЛ </a:t>
            </a:r>
            <a:r>
              <a:rPr lang="ru-RU" altLang="ru-RU" sz="2000" dirty="0">
                <a:solidFill>
                  <a:schemeClr val="accent5">
                    <a:lumMod val="50000"/>
                  </a:schemeClr>
                </a:solidFill>
                <a:latin typeface="Calibri" panose="020F0502020204030204" pitchFamily="34" charset="0"/>
                <a:cs typeface="Calibri" panose="020F0502020204030204" pitchFamily="34" charset="0"/>
              </a:rPr>
              <a:t>за первый квартал, полугодие, девять месяцев - не позднее последнего дня месяца, следующего за соответствующим периодом, за год - не позднее </a:t>
            </a:r>
          </a:p>
          <a:p>
            <a:pPr marL="44450" indent="0">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1 марта года следующего за истекшим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627784" y="123478"/>
            <a:ext cx="3528392" cy="432048"/>
          </a:xfrm>
        </p:spPr>
        <p:txBody>
          <a:bodyPr>
            <a:noAutofit/>
          </a:bodyPr>
          <a:lstStyle/>
          <a:p>
            <a:r>
              <a:rPr lang="ru-RU" sz="2800" b="1" dirty="0">
                <a:solidFill>
                  <a:schemeClr val="accent5">
                    <a:lumMod val="50000"/>
                  </a:schemeClr>
                </a:solidFill>
                <a:latin typeface="Calibri" panose="020F0502020204030204" pitchFamily="34" charset="0"/>
                <a:cs typeface="Calibri" panose="020F0502020204030204" pitchFamily="34" charset="0"/>
              </a:rPr>
              <a:t>Отчетность</a:t>
            </a:r>
            <a:endParaRPr lang="ru-RU" sz="2400" dirty="0">
              <a:solidFill>
                <a:schemeClr val="accent1">
                  <a:lumMod val="50000"/>
                </a:schemeClr>
              </a:solidFill>
            </a:endParaRPr>
          </a:p>
        </p:txBody>
      </p:sp>
      <p:pic>
        <p:nvPicPr>
          <p:cNvPr id="5" name="Picture 2">
            <a:extLst>
              <a:ext uri="{FF2B5EF4-FFF2-40B4-BE49-F238E27FC236}">
                <a16:creationId xmlns="" xmlns:a16="http://schemas.microsoft.com/office/drawing/2014/main" id="{C38E1A4A-25B8-438C-A59C-F1C8583247AD}"/>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1403648" y="699542"/>
            <a:ext cx="6072897" cy="40820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B19E422-C152-48BE-AD8E-E8D06DC39FCA}"/>
              </a:ext>
            </a:extLst>
          </p:cNvPr>
          <p:cNvSpPr/>
          <p:nvPr/>
        </p:nvSpPr>
        <p:spPr>
          <a:xfrm>
            <a:off x="827584" y="627534"/>
            <a:ext cx="6840760" cy="1107996"/>
          </a:xfrm>
          <a:prstGeom prst="rect">
            <a:avLst/>
          </a:prstGeom>
        </p:spPr>
        <p:txBody>
          <a:bodyPr wrap="square">
            <a:spAutoFit/>
          </a:bodyPr>
          <a:lstStyle/>
          <a:p>
            <a:r>
              <a:rPr lang="ru-RU" sz="2400" b="1" dirty="0">
                <a:solidFill>
                  <a:schemeClr val="accent5">
                    <a:lumMod val="50000"/>
                  </a:schemeClr>
                </a:solidFill>
                <a:latin typeface="Calibri" panose="020F0502020204030204" pitchFamily="34" charset="0"/>
                <a:cs typeface="Calibri" panose="020F0502020204030204" pitchFamily="34" charset="0"/>
              </a:rPr>
              <a:t>Пример расчета 12-месячного срока для определения статуса резидент – не резидент</a:t>
            </a:r>
          </a:p>
          <a:p>
            <a:endParaRPr lang="ru-RU" dirty="0"/>
          </a:p>
        </p:txBody>
      </p:sp>
      <p:sp>
        <p:nvSpPr>
          <p:cNvPr id="3" name="Прямоугольник 2">
            <a:extLst>
              <a:ext uri="{FF2B5EF4-FFF2-40B4-BE49-F238E27FC236}">
                <a16:creationId xmlns="" xmlns:a16="http://schemas.microsoft.com/office/drawing/2014/main" id="{1AC06A4A-7287-4F80-8496-D38FD5046BCB}"/>
              </a:ext>
            </a:extLst>
          </p:cNvPr>
          <p:cNvSpPr/>
          <p:nvPr/>
        </p:nvSpPr>
        <p:spPr>
          <a:xfrm>
            <a:off x="827584" y="1923678"/>
            <a:ext cx="7038528" cy="1631216"/>
          </a:xfrm>
          <a:prstGeom prst="rect">
            <a:avLst/>
          </a:prstGeom>
        </p:spPr>
        <p:txBody>
          <a:bodyPr wrap="square">
            <a:spAutoFit/>
          </a:bodyPr>
          <a:lstStyle/>
          <a:p>
            <a:pPr>
              <a:defRPr/>
            </a:pPr>
            <a:r>
              <a:rPr lang="ru-RU" sz="2000" dirty="0">
                <a:solidFill>
                  <a:schemeClr val="accent5">
                    <a:lumMod val="50000"/>
                  </a:schemeClr>
                </a:solidFill>
                <a:latin typeface="Calibri" panose="020F0502020204030204" pitchFamily="34" charset="0"/>
                <a:cs typeface="Calibri" panose="020F0502020204030204" pitchFamily="34" charset="0"/>
              </a:rPr>
              <a:t>Дата выплаты дохода налогоплательщику организацией </a:t>
            </a:r>
          </a:p>
          <a:p>
            <a:pPr marL="342900" indent="-342900">
              <a:buFontTx/>
              <a:buChar char="-"/>
              <a:defRPr/>
            </a:pPr>
            <a:r>
              <a:rPr lang="ru-RU" sz="2000" b="1" dirty="0" smtClean="0">
                <a:solidFill>
                  <a:schemeClr val="accent5">
                    <a:lumMod val="50000"/>
                  </a:schemeClr>
                </a:solidFill>
                <a:latin typeface="Calibri" panose="020F0502020204030204" pitchFamily="34" charset="0"/>
                <a:cs typeface="Calibri" panose="020F0502020204030204" pitchFamily="34" charset="0"/>
              </a:rPr>
              <a:t>16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2022 </a:t>
            </a:r>
            <a:r>
              <a:rPr lang="ru-RU" sz="2000" b="1" dirty="0">
                <a:solidFill>
                  <a:schemeClr val="accent5">
                    <a:lumMod val="50000"/>
                  </a:schemeClr>
                </a:solidFill>
                <a:latin typeface="Calibri" panose="020F0502020204030204" pitchFamily="34" charset="0"/>
                <a:cs typeface="Calibri" panose="020F0502020204030204" pitchFamily="34" charset="0"/>
              </a:rPr>
              <a:t>г.</a:t>
            </a:r>
          </a:p>
          <a:p>
            <a:pPr marL="342900" indent="-342900">
              <a:buFontTx/>
              <a:buChar char="-"/>
              <a:defRPr/>
            </a:pPr>
            <a:endParaRPr lang="ru-RU" sz="2000" b="1" dirty="0">
              <a:solidFill>
                <a:schemeClr val="accent5">
                  <a:lumMod val="50000"/>
                </a:schemeClr>
              </a:solidFill>
              <a:latin typeface="Calibri" panose="020F0502020204030204" pitchFamily="34" charset="0"/>
              <a:cs typeface="Calibri" panose="020F0502020204030204" pitchFamily="34" charset="0"/>
            </a:endParaRPr>
          </a:p>
          <a:p>
            <a:pPr>
              <a:defRPr/>
            </a:pPr>
            <a:r>
              <a:rPr lang="ru-RU" sz="2000" dirty="0">
                <a:solidFill>
                  <a:schemeClr val="accent5">
                    <a:lumMod val="50000"/>
                  </a:schemeClr>
                </a:solidFill>
                <a:latin typeface="Calibri" panose="020F0502020204030204" pitchFamily="34" charset="0"/>
                <a:cs typeface="Calibri" panose="020F0502020204030204" pitchFamily="34" charset="0"/>
              </a:rPr>
              <a:t>Расчетный период в этом случае - </a:t>
            </a:r>
            <a:r>
              <a:rPr lang="ru-RU" sz="2000" b="1" dirty="0">
                <a:solidFill>
                  <a:schemeClr val="accent5">
                    <a:lumMod val="50000"/>
                  </a:schemeClr>
                </a:solidFill>
                <a:latin typeface="Calibri" panose="020F0502020204030204" pitchFamily="34" charset="0"/>
                <a:cs typeface="Calibri" panose="020F0502020204030204" pitchFamily="34" charset="0"/>
              </a:rPr>
              <a:t>12 месяцев, </a:t>
            </a:r>
          </a:p>
          <a:p>
            <a:pPr marL="342900" indent="-342900">
              <a:buFontTx/>
              <a:buChar char="-"/>
              <a:defRPr/>
            </a:pPr>
            <a:r>
              <a:rPr lang="ru-RU" sz="2000" b="1" dirty="0">
                <a:solidFill>
                  <a:schemeClr val="accent5">
                    <a:lumMod val="50000"/>
                  </a:schemeClr>
                </a:solidFill>
                <a:latin typeface="Calibri" panose="020F0502020204030204" pitchFamily="34" charset="0"/>
                <a:cs typeface="Calibri" panose="020F0502020204030204" pitchFamily="34" charset="0"/>
              </a:rPr>
              <a:t>с </a:t>
            </a:r>
            <a:r>
              <a:rPr lang="ru-RU" sz="2000" b="1" dirty="0" smtClean="0">
                <a:solidFill>
                  <a:schemeClr val="accent5">
                    <a:lumMod val="50000"/>
                  </a:schemeClr>
                </a:solidFill>
                <a:latin typeface="Calibri" panose="020F0502020204030204" pitchFamily="34" charset="0"/>
                <a:cs typeface="Calibri" panose="020F0502020204030204" pitchFamily="34" charset="0"/>
              </a:rPr>
              <a:t>16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2021 </a:t>
            </a:r>
            <a:r>
              <a:rPr lang="ru-RU" sz="2000" b="1" dirty="0">
                <a:solidFill>
                  <a:schemeClr val="accent5">
                    <a:lumMod val="50000"/>
                  </a:schemeClr>
                </a:solidFill>
                <a:latin typeface="Calibri" panose="020F0502020204030204" pitchFamily="34" charset="0"/>
                <a:cs typeface="Calibri" panose="020F0502020204030204" pitchFamily="34" charset="0"/>
              </a:rPr>
              <a:t>г. по </a:t>
            </a:r>
            <a:r>
              <a:rPr lang="ru-RU" sz="2000" b="1" dirty="0" smtClean="0">
                <a:solidFill>
                  <a:schemeClr val="accent5">
                    <a:lumMod val="50000"/>
                  </a:schemeClr>
                </a:solidFill>
                <a:latin typeface="Calibri" panose="020F0502020204030204" pitchFamily="34" charset="0"/>
                <a:cs typeface="Calibri" panose="020F0502020204030204" pitchFamily="34" charset="0"/>
              </a:rPr>
              <a:t>15 </a:t>
            </a:r>
            <a:r>
              <a:rPr lang="ru-RU" sz="2000" b="1" dirty="0">
                <a:solidFill>
                  <a:schemeClr val="accent5">
                    <a:lumMod val="50000"/>
                  </a:schemeClr>
                </a:solidFill>
                <a:latin typeface="Calibri" panose="020F0502020204030204" pitchFamily="34" charset="0"/>
                <a:cs typeface="Calibri" panose="020F0502020204030204" pitchFamily="34" charset="0"/>
              </a:rPr>
              <a:t>мая </a:t>
            </a:r>
            <a:r>
              <a:rPr lang="ru-RU" sz="2000" b="1" dirty="0" smtClean="0">
                <a:solidFill>
                  <a:schemeClr val="accent5">
                    <a:lumMod val="50000"/>
                  </a:schemeClr>
                </a:solidFill>
                <a:latin typeface="Calibri" panose="020F0502020204030204" pitchFamily="34" charset="0"/>
                <a:cs typeface="Calibri" panose="020F0502020204030204" pitchFamily="34" charset="0"/>
              </a:rPr>
              <a:t>2022 </a:t>
            </a:r>
            <a:r>
              <a:rPr lang="ru-RU" sz="2000" b="1" dirty="0">
                <a:solidFill>
                  <a:schemeClr val="accent5">
                    <a:lumMod val="50000"/>
                  </a:schemeClr>
                </a:solidFill>
                <a:latin typeface="Calibri" panose="020F0502020204030204" pitchFamily="34" charset="0"/>
                <a:cs typeface="Calibri" panose="020F0502020204030204" pitchFamily="34" charset="0"/>
              </a:rPr>
              <a:t>г. (включительно).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92989F4-C2E6-4A27-AD93-F81542066AC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418489"/>
            <a:ext cx="5976664" cy="4306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D35741F7-3A2A-491C-B877-F97349BC4CBA}"/>
              </a:ext>
            </a:extLst>
          </p:cNvPr>
          <p:cNvSpPr/>
          <p:nvPr/>
        </p:nvSpPr>
        <p:spPr>
          <a:xfrm>
            <a:off x="326893" y="339502"/>
            <a:ext cx="8784976" cy="738664"/>
          </a:xfrm>
          <a:prstGeom prst="rect">
            <a:avLst/>
          </a:prstGeom>
        </p:spPr>
        <p:txBody>
          <a:bodyPr wrap="square">
            <a:spAutoFit/>
          </a:bodyPr>
          <a:lstStyle/>
          <a:p>
            <a:pPr>
              <a:defRPr/>
            </a:pPr>
            <a:r>
              <a:rPr lang="ru-RU" sz="1400" b="1" dirty="0">
                <a:solidFill>
                  <a:schemeClr val="accent5">
                    <a:lumMod val="50000"/>
                  </a:schemeClr>
                </a:solidFill>
                <a:latin typeface="Calibri" panose="020F0502020204030204" pitchFamily="34" charset="0"/>
                <a:cs typeface="Calibri" panose="020F0502020204030204" pitchFamily="34" charset="0"/>
              </a:rPr>
              <a:t>Пример: </a:t>
            </a:r>
            <a:r>
              <a:rPr lang="ru-RU" sz="1400" dirty="0">
                <a:solidFill>
                  <a:schemeClr val="accent5">
                    <a:lumMod val="50000"/>
                  </a:schemeClr>
                </a:solidFill>
                <a:latin typeface="Calibri" panose="020F0502020204030204" pitchFamily="34" charset="0"/>
                <a:cs typeface="Calibri" panose="020F0502020204030204" pitchFamily="34" charset="0"/>
              </a:rPr>
              <a:t>21 марта 2020 г. организация выплатила работнику Иванову И.И. доход (премию к юбилею). Для исчисления налога она определяет налоговый статус работника. 12 месяцев, предшествующих этой дате, </a:t>
            </a:r>
          </a:p>
          <a:p>
            <a:pPr>
              <a:defRPr/>
            </a:pPr>
            <a:r>
              <a:rPr lang="ru-RU" sz="1400" dirty="0">
                <a:solidFill>
                  <a:schemeClr val="accent5">
                    <a:lumMod val="50000"/>
                  </a:schemeClr>
                </a:solidFill>
                <a:latin typeface="Calibri" panose="020F0502020204030204" pitchFamily="34" charset="0"/>
                <a:cs typeface="Calibri" panose="020F0502020204030204" pitchFamily="34" charset="0"/>
              </a:rPr>
              <a:t>- с 21 марта 2019 г. по 20 марта 2020 г. (включительно). В этот период И.И. Иванов находился:</a:t>
            </a:r>
          </a:p>
        </p:txBody>
      </p:sp>
      <p:pic>
        <p:nvPicPr>
          <p:cNvPr id="4" name="Picture 2">
            <a:extLst>
              <a:ext uri="{FF2B5EF4-FFF2-40B4-BE49-F238E27FC236}">
                <a16:creationId xmlns="" xmlns:a16="http://schemas.microsoft.com/office/drawing/2014/main" id="{063B125A-60FD-4FDA-B7CF-579C9878573F}"/>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245033"/>
            <a:ext cx="7059099" cy="2926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 xmlns:a16="http://schemas.microsoft.com/office/drawing/2014/main" id="{25E3653C-635E-486A-81BA-2EBB8A56FD33}"/>
              </a:ext>
            </a:extLst>
          </p:cNvPr>
          <p:cNvSpPr/>
          <p:nvPr/>
        </p:nvSpPr>
        <p:spPr>
          <a:xfrm>
            <a:off x="323528" y="4171634"/>
            <a:ext cx="8572317" cy="738664"/>
          </a:xfrm>
          <a:prstGeom prst="rect">
            <a:avLst/>
          </a:prstGeom>
        </p:spPr>
        <p:txBody>
          <a:bodyPr wrap="square">
            <a:spAutoFit/>
          </a:bodyPr>
          <a:lstStyle/>
          <a:p>
            <a:pPr>
              <a:defRPr/>
            </a:pPr>
            <a:r>
              <a:rPr lang="ru-RU" sz="1400" b="1" dirty="0">
                <a:solidFill>
                  <a:schemeClr val="accent5">
                    <a:lumMod val="50000"/>
                  </a:schemeClr>
                </a:solidFill>
                <a:latin typeface="Calibri" panose="020F0502020204030204" pitchFamily="34" charset="0"/>
                <a:cs typeface="Calibri" panose="020F0502020204030204" pitchFamily="34" charset="0"/>
              </a:rPr>
              <a:t>Таким образом</a:t>
            </a:r>
            <a:r>
              <a:rPr lang="ru-RU" sz="1400" dirty="0">
                <a:solidFill>
                  <a:schemeClr val="accent5">
                    <a:lumMod val="50000"/>
                  </a:schemeClr>
                </a:solidFill>
                <a:latin typeface="Calibri" panose="020F0502020204030204" pitchFamily="34" charset="0"/>
                <a:cs typeface="Calibri" panose="020F0502020204030204" pitchFamily="34" charset="0"/>
              </a:rPr>
              <a:t>, в течение 12 последовательных месяцев, с 21 марта 2019 г. по 20 марта 2020 г. (включительно), И.И. Иванов находился на территории РФ более 183 дней. Следовательно, по состоянию на дату получения дохода (21 марта 2018 г.) он признается налоговым резидентом РФ.</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2" name="Picture 2">
            <a:extLst>
              <a:ext uri="{FF2B5EF4-FFF2-40B4-BE49-F238E27FC236}">
                <a16:creationId xmlns="" xmlns:a16="http://schemas.microsoft.com/office/drawing/2014/main" id="{6D12D4B5-D6D6-4BC4-AA2A-DAE15F260B1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2910" y="1071552"/>
            <a:ext cx="7643866" cy="1674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714348" y="642924"/>
            <a:ext cx="4572000" cy="369332"/>
          </a:xfrm>
          <a:prstGeom prst="rect">
            <a:avLst/>
          </a:prstGeom>
        </p:spPr>
        <p:txBody>
          <a:bodyPr>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рублях</a:t>
            </a:r>
            <a:endParaRPr lang="ru-RU" dirty="0"/>
          </a:p>
        </p:txBody>
      </p:sp>
      <p:sp>
        <p:nvSpPr>
          <p:cNvPr id="7" name="Прямоугольник 6"/>
          <p:cNvSpPr/>
          <p:nvPr/>
        </p:nvSpPr>
        <p:spPr>
          <a:xfrm>
            <a:off x="642910" y="2928940"/>
            <a:ext cx="7715304" cy="1323439"/>
          </a:xfrm>
          <a:prstGeom prst="rect">
            <a:avLst/>
          </a:prstGeom>
        </p:spPr>
        <p:txBody>
          <a:bodyPr wrap="square">
            <a:spAutoFit/>
          </a:bodyPr>
          <a:lstStyle/>
          <a:p>
            <a:r>
              <a:rPr lang="ru-RU" sz="1600" b="1" dirty="0" smtClean="0">
                <a:solidFill>
                  <a:srgbClr val="025373"/>
                </a:solidFill>
                <a:latin typeface="Calibri" pitchFamily="34" charset="0"/>
              </a:rPr>
              <a:t>Пример:</a:t>
            </a:r>
          </a:p>
          <a:p>
            <a:r>
              <a:rPr lang="ru-RU" sz="1600" dirty="0" smtClean="0">
                <a:solidFill>
                  <a:srgbClr val="025373"/>
                </a:solidFill>
                <a:latin typeface="Calibri" pitchFamily="34" charset="0"/>
              </a:rPr>
              <a:t>11.02.2022 работнику выдан заем 100 000 руб. на один год по ставке 2% годовых. Считаем </a:t>
            </a:r>
            <a:r>
              <a:rPr lang="ru-RU" sz="1600" dirty="0" err="1" smtClean="0">
                <a:solidFill>
                  <a:srgbClr val="025373"/>
                </a:solidFill>
                <a:latin typeface="Calibri" pitchFamily="34" charset="0"/>
              </a:rPr>
              <a:t>матвыгоду</a:t>
            </a:r>
            <a:r>
              <a:rPr lang="ru-RU" sz="1600" dirty="0" smtClean="0">
                <a:solidFill>
                  <a:srgbClr val="025373"/>
                </a:solidFill>
                <a:latin typeface="Calibri" pitchFamily="34" charset="0"/>
              </a:rPr>
              <a:t> по займу на 28.02.2021 - за 17 дней (с 12 по 28 февраля). </a:t>
            </a:r>
            <a:r>
              <a:rPr lang="ru-RU" sz="1600" dirty="0" err="1" smtClean="0">
                <a:solidFill>
                  <a:srgbClr val="025373"/>
                </a:solidFill>
                <a:latin typeface="Calibri" pitchFamily="34" charset="0"/>
              </a:rPr>
              <a:t>Матвыгода</a:t>
            </a:r>
            <a:r>
              <a:rPr lang="ru-RU" sz="1600" dirty="0" smtClean="0">
                <a:solidFill>
                  <a:srgbClr val="025373"/>
                </a:solidFill>
                <a:latin typeface="Calibri" pitchFamily="34" charset="0"/>
              </a:rPr>
              <a:t> - 527,85 руб. (100 000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(20%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2/3 - 2%) / 365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17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НДФЛ с нее - 185 руб. (527,85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35%).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214414" y="2285998"/>
          <a:ext cx="6000792" cy="1859280"/>
        </p:xfrm>
        <a:graphic>
          <a:graphicData uri="http://schemas.openxmlformats.org/drawingml/2006/table">
            <a:tbl>
              <a:tblPr/>
              <a:tblGrid>
                <a:gridCol w="2000264"/>
                <a:gridCol w="2000264"/>
                <a:gridCol w="2000264"/>
              </a:tblGrid>
              <a:tr h="0">
                <a:tc>
                  <a:txBody>
                    <a:bodyPr/>
                    <a:lstStyle/>
                    <a:p>
                      <a:pPr fontAlgn="t"/>
                      <a:r>
                        <a:rPr lang="ru-RU" sz="1400" dirty="0">
                          <a:solidFill>
                            <a:srgbClr val="025373"/>
                          </a:solidFill>
                        </a:rPr>
                        <a:t>Дата получения дохода</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Сумма материальной выгоды</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a:solidFill>
                            <a:srgbClr val="025373"/>
                          </a:solidFill>
                        </a:rPr>
                        <a:t>Сумма НДФЛ</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a:txBody>
                    <a:bodyPr/>
                    <a:lstStyle/>
                    <a:p>
                      <a:pPr fontAlgn="t"/>
                      <a:r>
                        <a:rPr lang="ru-RU" sz="1400" dirty="0">
                          <a:solidFill>
                            <a:srgbClr val="025373"/>
                          </a:solidFill>
                        </a:rPr>
                        <a:t>31 января 2022 г.</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383.56</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134</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gridSpan="3">
                  <a:txBody>
                    <a:bodyPr/>
                    <a:lstStyle/>
                    <a:p>
                      <a:pPr fontAlgn="t"/>
                      <a:r>
                        <a:rPr lang="ru-RU" sz="1400" dirty="0">
                          <a:solidFill>
                            <a:srgbClr val="025373"/>
                          </a:solidFill>
                        </a:rPr>
                        <a:t>Расчет </a:t>
                      </a:r>
                      <a:r>
                        <a:rPr lang="ru-RU" sz="1400" dirty="0" err="1">
                          <a:solidFill>
                            <a:srgbClr val="025373"/>
                          </a:solidFill>
                        </a:rPr>
                        <a:t>матвыгоды</a:t>
                      </a:r>
                      <a:r>
                        <a:rPr lang="ru-RU" sz="1400" dirty="0">
                          <a:solidFill>
                            <a:srgbClr val="025373"/>
                          </a:solidFill>
                        </a:rPr>
                        <a:t>: 1000000.00 * (8.5 / 100 * 2/3 - 5 / 100) / 365 * 21 = 383.56</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0">
                <a:tc>
                  <a:txBody>
                    <a:bodyPr/>
                    <a:lstStyle/>
                    <a:p>
                      <a:pPr fontAlgn="t"/>
                      <a:r>
                        <a:rPr lang="ru-RU" sz="1400" dirty="0">
                          <a:solidFill>
                            <a:srgbClr val="025373"/>
                          </a:solidFill>
                        </a:rPr>
                        <a:t>28 февраля 2022 г.</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6392.69</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a:txBody>
                    <a:bodyPr/>
                    <a:lstStyle/>
                    <a:p>
                      <a:pPr fontAlgn="t"/>
                      <a:r>
                        <a:rPr lang="ru-RU" sz="1400" dirty="0">
                          <a:solidFill>
                            <a:srgbClr val="025373"/>
                          </a:solidFill>
                        </a:rPr>
                        <a:t>2237</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r>
              <a:tr h="0">
                <a:tc gridSpan="3">
                  <a:txBody>
                    <a:bodyPr/>
                    <a:lstStyle/>
                    <a:p>
                      <a:pPr fontAlgn="t"/>
                      <a:r>
                        <a:rPr lang="ru-RU" sz="1400" dirty="0">
                          <a:solidFill>
                            <a:srgbClr val="025373"/>
                          </a:solidFill>
                        </a:rPr>
                        <a:t>Расчет </a:t>
                      </a:r>
                      <a:r>
                        <a:rPr lang="ru-RU" sz="1400" dirty="0" err="1">
                          <a:solidFill>
                            <a:srgbClr val="025373"/>
                          </a:solidFill>
                        </a:rPr>
                        <a:t>матвыгоды</a:t>
                      </a:r>
                      <a:r>
                        <a:rPr lang="ru-RU" sz="1400" dirty="0">
                          <a:solidFill>
                            <a:srgbClr val="025373"/>
                          </a:solidFill>
                        </a:rPr>
                        <a:t>: 1000000.00 * (20 / 100 * 2/3 - 5 / 100) / 365 * 28 = 6392.69</a:t>
                      </a:r>
                    </a:p>
                  </a:txBody>
                  <a:tcPr marL="15240" marR="15240" marT="15240" marB="15240">
                    <a:lnL w="7620" cap="flat" cmpd="sng" algn="ctr">
                      <a:solidFill>
                        <a:srgbClr val="6E6F73"/>
                      </a:solidFill>
                      <a:prstDash val="solid"/>
                      <a:round/>
                      <a:headEnd type="none" w="med" len="med"/>
                      <a:tailEnd type="none" w="med" len="med"/>
                    </a:lnL>
                    <a:lnR w="7620" cap="flat" cmpd="sng" algn="ctr">
                      <a:solidFill>
                        <a:srgbClr val="6E6F73"/>
                      </a:solidFill>
                      <a:prstDash val="solid"/>
                      <a:round/>
                      <a:headEnd type="none" w="med" len="med"/>
                      <a:tailEnd type="none" w="med" len="med"/>
                    </a:lnR>
                    <a:lnT w="7620" cap="flat" cmpd="sng" algn="ctr">
                      <a:solidFill>
                        <a:srgbClr val="6E6F73"/>
                      </a:solidFill>
                      <a:prstDash val="solid"/>
                      <a:round/>
                      <a:headEnd type="none" w="med" len="med"/>
                      <a:tailEnd type="none" w="med" len="med"/>
                    </a:lnT>
                    <a:lnB w="7620" cap="flat" cmpd="sng" algn="ctr">
                      <a:solidFill>
                        <a:srgbClr val="6E6F73"/>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4097" name="Rectangle 1"/>
          <p:cNvSpPr>
            <a:spLocks noChangeArrowheads="1"/>
          </p:cNvSpPr>
          <p:nvPr/>
        </p:nvSpPr>
        <p:spPr bwMode="auto">
          <a:xfrm>
            <a:off x="428596" y="500048"/>
            <a:ext cx="8215370" cy="129266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25373"/>
                </a:solidFill>
                <a:effectLst/>
                <a:latin typeface="Calibri" pitchFamily="34" charset="0"/>
                <a:cs typeface="Arial" pitchFamily="34" charset="0"/>
              </a:rPr>
              <a:t>Пример:</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25373"/>
                </a:solidFill>
                <a:effectLst/>
                <a:latin typeface="Calibri" pitchFamily="34" charset="0"/>
                <a:cs typeface="Arial" pitchFamily="34" charset="0"/>
              </a:rPr>
              <a:t>10 января 2022 г. работник получил заем в сумме 1000000.00 руб. . Ставка по займу 5 % годовых.</a:t>
            </a:r>
            <a:br>
              <a:rPr kumimoji="0" lang="ru-RU" sz="1400" b="0" i="0" u="none" strike="noStrike" cap="none" normalizeH="0" baseline="0" dirty="0" smtClean="0">
                <a:ln>
                  <a:noFill/>
                </a:ln>
                <a:solidFill>
                  <a:srgbClr val="025373"/>
                </a:solidFill>
                <a:effectLst/>
                <a:latin typeface="Calibri" pitchFamily="34" charset="0"/>
                <a:cs typeface="Arial" pitchFamily="34" charset="0"/>
              </a:rPr>
            </a:br>
            <a:r>
              <a:rPr kumimoji="0" lang="ru-RU" sz="1400" b="0" i="0" u="none" strike="noStrike" cap="none" normalizeH="0" baseline="0" dirty="0" smtClean="0">
                <a:ln>
                  <a:noFill/>
                </a:ln>
                <a:solidFill>
                  <a:srgbClr val="025373"/>
                </a:solidFill>
                <a:effectLst/>
                <a:latin typeface="Calibri" pitchFamily="34" charset="0"/>
                <a:cs typeface="Arial" pitchFamily="34" charset="0"/>
              </a:rPr>
              <a:t>Ставка НДФЛ по материальной</a:t>
            </a:r>
            <a:r>
              <a:rPr kumimoji="0" lang="ru-RU" sz="1400" b="0" i="0" u="none" strike="noStrike" cap="none" normalizeH="0" dirty="0" smtClean="0">
                <a:ln>
                  <a:noFill/>
                </a:ln>
                <a:solidFill>
                  <a:srgbClr val="025373"/>
                </a:solidFill>
                <a:effectLst/>
                <a:latin typeface="Calibri" pitchFamily="34" charset="0"/>
                <a:cs typeface="Arial" pitchFamily="34" charset="0"/>
              </a:rPr>
              <a:t> выгода</a:t>
            </a:r>
            <a:r>
              <a:rPr kumimoji="0" lang="ru-RU" sz="1400" b="0" i="0" u="none" strike="noStrike" cap="none" normalizeH="0" baseline="0" dirty="0" smtClean="0">
                <a:ln>
                  <a:noFill/>
                </a:ln>
                <a:solidFill>
                  <a:srgbClr val="025373"/>
                </a:solidFill>
                <a:effectLst/>
                <a:latin typeface="Calibri" pitchFamily="34" charset="0"/>
                <a:cs typeface="Arial" pitchFamily="34" charset="0"/>
              </a:rPr>
              <a:t>: 35 %</a:t>
            </a:r>
            <a:br>
              <a:rPr kumimoji="0" lang="ru-RU" sz="1400" b="0" i="0" u="none" strike="noStrike" cap="none" normalizeH="0" baseline="0" dirty="0" smtClean="0">
                <a:ln>
                  <a:noFill/>
                </a:ln>
                <a:solidFill>
                  <a:srgbClr val="025373"/>
                </a:solidFill>
                <a:effectLst/>
                <a:latin typeface="Calibri" pitchFamily="34" charset="0"/>
                <a:cs typeface="Arial" pitchFamily="34" charset="0"/>
              </a:rPr>
            </a:br>
            <a:r>
              <a:rPr kumimoji="0" lang="ru-RU" sz="1400" b="0" i="0" u="none" strike="noStrike" cap="none" normalizeH="0" baseline="0" dirty="0" smtClean="0">
                <a:ln>
                  <a:noFill/>
                </a:ln>
                <a:solidFill>
                  <a:srgbClr val="025373"/>
                </a:solidFill>
                <a:effectLst/>
                <a:latin typeface="Calibri" pitchFamily="34" charset="0"/>
                <a:cs typeface="Arial" pitchFamily="34" charset="0"/>
              </a:rPr>
              <a:t>Сумма материальной выгоды от экономии на процентах за пользование заемными средствами и НДФЛ с нее равны: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25373"/>
                </a:solidFill>
                <a:effectLst/>
                <a:latin typeface="Calibri" pitchFamily="34" charset="0"/>
                <a:cs typeface="Arial" pitchFamily="34" charset="0"/>
              </a:rPr>
              <a:t>Общая сумма НДФЛ - 2371 руб.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3" name="Picture 3">
            <a:extLst>
              <a:ext uri="{FF2B5EF4-FFF2-40B4-BE49-F238E27FC236}">
                <a16:creationId xmlns="" xmlns:a16="http://schemas.microsoft.com/office/drawing/2014/main" id="{0DE20FD0-AB5B-4948-8010-F37BE7730E3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1071552"/>
            <a:ext cx="7643866" cy="1555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500034" y="642924"/>
            <a:ext cx="4572000" cy="369332"/>
          </a:xfrm>
          <a:prstGeom prst="rect">
            <a:avLst/>
          </a:prstGeom>
        </p:spPr>
        <p:txBody>
          <a:bodyPr>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рублях</a:t>
            </a:r>
            <a:endParaRPr lang="ru-RU" dirty="0"/>
          </a:p>
        </p:txBody>
      </p:sp>
      <p:sp>
        <p:nvSpPr>
          <p:cNvPr id="7" name="Прямоугольник 6"/>
          <p:cNvSpPr/>
          <p:nvPr/>
        </p:nvSpPr>
        <p:spPr>
          <a:xfrm>
            <a:off x="500034" y="2714626"/>
            <a:ext cx="7715304" cy="1569660"/>
          </a:xfrm>
          <a:prstGeom prst="rect">
            <a:avLst/>
          </a:prstGeom>
        </p:spPr>
        <p:txBody>
          <a:bodyPr wrap="square">
            <a:spAutoFit/>
          </a:bodyPr>
          <a:lstStyle/>
          <a:p>
            <a:r>
              <a:rPr lang="ru-RU" sz="1600" b="1" dirty="0" smtClean="0">
                <a:solidFill>
                  <a:srgbClr val="025373"/>
                </a:solidFill>
                <a:latin typeface="Calibri" pitchFamily="34" charset="0"/>
              </a:rPr>
              <a:t>Пример:</a:t>
            </a:r>
          </a:p>
          <a:p>
            <a:r>
              <a:rPr lang="ru-RU" sz="1600" b="1" dirty="0" smtClean="0">
                <a:solidFill>
                  <a:srgbClr val="025373"/>
                </a:solidFill>
                <a:latin typeface="Calibri" pitchFamily="34" charset="0"/>
              </a:rPr>
              <a:t> </a:t>
            </a:r>
          </a:p>
          <a:p>
            <a:r>
              <a:rPr lang="ru-RU" sz="1600" dirty="0" smtClean="0">
                <a:solidFill>
                  <a:srgbClr val="025373"/>
                </a:solidFill>
                <a:latin typeface="Calibri" pitchFamily="34" charset="0"/>
              </a:rPr>
              <a:t>11.02.2022 работнику выдан беспроцентный заем 100 000 руб. на один год.</a:t>
            </a:r>
          </a:p>
          <a:p>
            <a:r>
              <a:rPr lang="ru-RU" sz="1600" dirty="0" smtClean="0">
                <a:solidFill>
                  <a:srgbClr val="025373"/>
                </a:solidFill>
                <a:latin typeface="Calibri" pitchFamily="34" charset="0"/>
              </a:rPr>
              <a:t>Считаем </a:t>
            </a:r>
            <a:r>
              <a:rPr lang="ru-RU" sz="1600" dirty="0" err="1" smtClean="0">
                <a:solidFill>
                  <a:srgbClr val="025373"/>
                </a:solidFill>
                <a:latin typeface="Calibri" pitchFamily="34" charset="0"/>
              </a:rPr>
              <a:t>матвыгоду</a:t>
            </a:r>
            <a:r>
              <a:rPr lang="ru-RU" sz="1600" dirty="0" smtClean="0">
                <a:solidFill>
                  <a:srgbClr val="025373"/>
                </a:solidFill>
                <a:latin typeface="Calibri" pitchFamily="34" charset="0"/>
              </a:rPr>
              <a:t> по займу на 28.02.2022 - за 17 дней (с 12 по 28 февраля). </a:t>
            </a:r>
            <a:r>
              <a:rPr lang="ru-RU" sz="1600" dirty="0" err="1" smtClean="0">
                <a:solidFill>
                  <a:srgbClr val="025373"/>
                </a:solidFill>
                <a:latin typeface="Calibri" pitchFamily="34" charset="0"/>
              </a:rPr>
              <a:t>Матвыгода</a:t>
            </a:r>
            <a:r>
              <a:rPr lang="ru-RU" sz="1600" dirty="0" smtClean="0">
                <a:solidFill>
                  <a:srgbClr val="025373"/>
                </a:solidFill>
                <a:latin typeface="Calibri" pitchFamily="34" charset="0"/>
              </a:rPr>
              <a:t> - 621,00 руб. (100 000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20%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2/3 / 365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17 </a:t>
            </a:r>
            <a:r>
              <a:rPr lang="ru-RU" sz="1600" dirty="0" err="1" smtClean="0">
                <a:solidFill>
                  <a:srgbClr val="025373"/>
                </a:solidFill>
                <a:latin typeface="Calibri" pitchFamily="34" charset="0"/>
              </a:rPr>
              <a:t>дн</a:t>
            </a:r>
            <a:r>
              <a:rPr lang="ru-RU" sz="1600" dirty="0" smtClean="0">
                <a:solidFill>
                  <a:srgbClr val="025373"/>
                </a:solidFill>
                <a:latin typeface="Calibri" pitchFamily="34" charset="0"/>
              </a:rPr>
              <a:t>.), НДФЛ с нее - 217 руб. (621,00 руб. </a:t>
            </a:r>
            <a:r>
              <a:rPr lang="ru-RU" sz="1600" dirty="0" err="1" smtClean="0">
                <a:solidFill>
                  <a:srgbClr val="025373"/>
                </a:solidFill>
                <a:latin typeface="Calibri" pitchFamily="34" charset="0"/>
              </a:rPr>
              <a:t>x</a:t>
            </a:r>
            <a:r>
              <a:rPr lang="ru-RU" sz="1600" dirty="0" smtClean="0">
                <a:solidFill>
                  <a:srgbClr val="025373"/>
                </a:solidFill>
                <a:latin typeface="Calibri" pitchFamily="34" charset="0"/>
              </a:rPr>
              <a:t> 35%).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108520" y="123478"/>
            <a:ext cx="8784976" cy="589072"/>
          </a:xfrm>
          <a:prstGeom prst="rect">
            <a:avLst/>
          </a:prstGeom>
          <a:noFill/>
          <a:ln w="9525">
            <a:noFill/>
            <a:miter lim="800000"/>
            <a:headEnd/>
            <a:tailEnd/>
          </a:ln>
        </p:spPr>
        <p:txBody>
          <a:bodyPr wrap="square">
            <a:spAutoFit/>
          </a:bodyPr>
          <a:lstStyle/>
          <a:p>
            <a:pPr indent="533400" algn="ctr">
              <a:lnSpc>
                <a:spcPct val="150000"/>
              </a:lnSpc>
            </a:pPr>
            <a:r>
              <a:rPr lang="ru-RU" sz="2400" b="1" dirty="0">
                <a:solidFill>
                  <a:schemeClr val="accent5">
                    <a:lumMod val="50000"/>
                  </a:schemeClr>
                </a:solidFill>
                <a:latin typeface="Calibri" panose="020F0502020204030204" pitchFamily="34" charset="0"/>
                <a:cs typeface="Calibri" panose="020F0502020204030204" pitchFamily="34" charset="0"/>
              </a:rPr>
              <a:t>Налогоплательщики (ст. 207 НК РФ)</a:t>
            </a:r>
            <a:endParaRPr lang="ru-RU" sz="300" b="1" dirty="0">
              <a:solidFill>
                <a:schemeClr val="accent5">
                  <a:lumMod val="50000"/>
                </a:schemeClr>
              </a:solidFill>
              <a:latin typeface="Calibri" panose="020F0502020204030204" pitchFamily="34" charset="0"/>
              <a:cs typeface="Calibri" panose="020F0502020204030204" pitchFamily="34" charset="0"/>
            </a:endParaRPr>
          </a:p>
        </p:txBody>
      </p:sp>
      <p:sp>
        <p:nvSpPr>
          <p:cNvPr id="2" name="Прямоугольник 1">
            <a:extLst>
              <a:ext uri="{FF2B5EF4-FFF2-40B4-BE49-F238E27FC236}">
                <a16:creationId xmlns="" xmlns:a16="http://schemas.microsoft.com/office/drawing/2014/main" id="{70FD5265-F3EF-47DC-A160-59AA71E25110}"/>
              </a:ext>
            </a:extLst>
          </p:cNvPr>
          <p:cNvSpPr/>
          <p:nvPr/>
        </p:nvSpPr>
        <p:spPr>
          <a:xfrm>
            <a:off x="611560" y="1563638"/>
            <a:ext cx="2934072" cy="1915909"/>
          </a:xfrm>
          <a:prstGeom prst="rect">
            <a:avLst/>
          </a:prstGeom>
        </p:spPr>
        <p:txBody>
          <a:bodyPr wrap="square">
            <a:spAutoFit/>
          </a:bodyPr>
          <a:lstStyle/>
          <a:p>
            <a:pPr marL="44450" lvl="0" eaLnBrk="0" hangingPunct="0">
              <a:spcBef>
                <a:spcPct val="20000"/>
              </a:spcBef>
              <a:spcAft>
                <a:spcPts val="300"/>
              </a:spcAft>
              <a:buClr>
                <a:srgbClr val="C3260C"/>
              </a:buClr>
              <a:buSzPct val="130000"/>
            </a:pPr>
            <a:r>
              <a:rPr lang="ru-RU" altLang="ru-RU" sz="3200" dirty="0">
                <a:solidFill>
                  <a:schemeClr val="accent5">
                    <a:lumMod val="50000"/>
                  </a:schemeClr>
                </a:solidFill>
                <a:latin typeface="Calibri" panose="020F0502020204030204" pitchFamily="34" charset="0"/>
                <a:cs typeface="Calibri" panose="020F0502020204030204" pitchFamily="34" charset="0"/>
              </a:rPr>
              <a:t>Резиденты –</a:t>
            </a:r>
          </a:p>
          <a:p>
            <a:pPr marL="44450" lvl="0" eaLnBrk="0" hangingPunct="0">
              <a:spcBef>
                <a:spcPct val="20000"/>
              </a:spcBef>
              <a:spcAft>
                <a:spcPts val="300"/>
              </a:spcAft>
              <a:buClr>
                <a:srgbClr val="C3260C"/>
              </a:buClr>
              <a:buSzPct val="130000"/>
            </a:pPr>
            <a:r>
              <a:rPr lang="ru-RU" altLang="ru-RU" sz="2000" dirty="0">
                <a:solidFill>
                  <a:schemeClr val="accent5">
                    <a:lumMod val="50000"/>
                  </a:schemeClr>
                </a:solidFill>
                <a:latin typeface="Calibri" panose="020F0502020204030204" pitchFamily="34" charset="0"/>
                <a:cs typeface="Calibri" panose="020F0502020204030204" pitchFamily="34" charset="0"/>
              </a:rPr>
              <a:t>не менее 183 календарных дней в течение 12 следующих подряд месяцев</a:t>
            </a:r>
          </a:p>
        </p:txBody>
      </p:sp>
      <p:sp>
        <p:nvSpPr>
          <p:cNvPr id="3" name="Прямоугольник 2">
            <a:extLst>
              <a:ext uri="{FF2B5EF4-FFF2-40B4-BE49-F238E27FC236}">
                <a16:creationId xmlns="" xmlns:a16="http://schemas.microsoft.com/office/drawing/2014/main" id="{80468D7F-9D45-4668-A395-952ED7E1DE6A}"/>
              </a:ext>
            </a:extLst>
          </p:cNvPr>
          <p:cNvSpPr/>
          <p:nvPr/>
        </p:nvSpPr>
        <p:spPr>
          <a:xfrm>
            <a:off x="4355976" y="1563638"/>
            <a:ext cx="3438128" cy="1415772"/>
          </a:xfrm>
          <a:prstGeom prst="rect">
            <a:avLst/>
          </a:prstGeom>
        </p:spPr>
        <p:txBody>
          <a:bodyPr wrap="square">
            <a:spAutoFit/>
          </a:bodyPr>
          <a:lstStyle/>
          <a:p>
            <a:r>
              <a:rPr lang="ru-RU" sz="3200" dirty="0">
                <a:solidFill>
                  <a:schemeClr val="accent5">
                    <a:lumMod val="50000"/>
                  </a:schemeClr>
                </a:solidFill>
                <a:latin typeface="Calibri" panose="020F0502020204030204" pitchFamily="34" charset="0"/>
                <a:cs typeface="Calibri" panose="020F0502020204030204" pitchFamily="34" charset="0"/>
              </a:rPr>
              <a:t>Нерезиденты</a:t>
            </a:r>
            <a:r>
              <a:rPr lang="ru-RU" dirty="0">
                <a:solidFill>
                  <a:schemeClr val="accent5">
                    <a:lumMod val="50000"/>
                  </a:schemeClr>
                </a:solidFill>
                <a:latin typeface="Calibri" panose="020F0502020204030204" pitchFamily="34" charset="0"/>
                <a:cs typeface="Calibri" panose="020F0502020204030204" pitchFamily="34" charset="0"/>
              </a:rPr>
              <a:t> </a:t>
            </a:r>
            <a:r>
              <a:rPr lang="ru-RU" sz="2800" dirty="0">
                <a:solidFill>
                  <a:schemeClr val="accent5">
                    <a:lumMod val="50000"/>
                  </a:schemeClr>
                </a:solidFill>
                <a:latin typeface="Calibri" panose="020F0502020204030204" pitchFamily="34" charset="0"/>
                <a:cs typeface="Calibri" panose="020F0502020204030204" pitchFamily="34" charset="0"/>
              </a:rPr>
              <a:t>–</a:t>
            </a:r>
          </a:p>
          <a:p>
            <a:r>
              <a:rPr lang="ru-RU" dirty="0">
                <a:solidFill>
                  <a:schemeClr val="accent5">
                    <a:lumMod val="50000"/>
                  </a:schemeClr>
                </a:solidFill>
                <a:latin typeface="Calibri" panose="020F0502020204030204" pitchFamily="34" charset="0"/>
                <a:cs typeface="Calibri" panose="020F0502020204030204" pitchFamily="34" charset="0"/>
              </a:rPr>
              <a:t>менее 183 календарных дней в течение 12 следующих подряд месяцев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pic>
        <p:nvPicPr>
          <p:cNvPr id="1026" name="Picture 2"/>
          <p:cNvPicPr>
            <a:picLocks noChangeAspect="1" noChangeArrowheads="1"/>
          </p:cNvPicPr>
          <p:nvPr/>
        </p:nvPicPr>
        <p:blipFill>
          <a:blip r:embed="rId2" cstate="print"/>
          <a:srcRect/>
          <a:stretch>
            <a:fillRect/>
          </a:stretch>
        </p:blipFill>
        <p:spPr bwMode="auto">
          <a:xfrm>
            <a:off x="357158" y="1142990"/>
            <a:ext cx="8458200" cy="2449520"/>
          </a:xfrm>
          <a:prstGeom prst="rect">
            <a:avLst/>
          </a:prstGeom>
          <a:noFill/>
          <a:ln w="9525">
            <a:noFill/>
            <a:miter lim="800000"/>
            <a:headEnd/>
            <a:tailEnd/>
          </a:ln>
          <a:effectLst/>
        </p:spPr>
      </p:pic>
      <p:sp>
        <p:nvSpPr>
          <p:cNvPr id="7" name="Прямоугольник 6"/>
          <p:cNvSpPr/>
          <p:nvPr/>
        </p:nvSpPr>
        <p:spPr>
          <a:xfrm>
            <a:off x="500034" y="785800"/>
            <a:ext cx="1596656" cy="369332"/>
          </a:xfrm>
          <a:prstGeom prst="rect">
            <a:avLst/>
          </a:prstGeom>
        </p:spPr>
        <p:txBody>
          <a:bodyPr wrap="none">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Заем в валюте</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sp>
        <p:nvSpPr>
          <p:cNvPr id="7" name="Прямоугольник 6"/>
          <p:cNvSpPr/>
          <p:nvPr/>
        </p:nvSpPr>
        <p:spPr>
          <a:xfrm>
            <a:off x="571472" y="857238"/>
            <a:ext cx="5858270" cy="369332"/>
          </a:xfrm>
          <a:prstGeom prst="rect">
            <a:avLst/>
          </a:prstGeom>
        </p:spPr>
        <p:txBody>
          <a:bodyPr wrap="none">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Покупка товаров (работ, услуг) у взаимозависимого лица</a:t>
            </a:r>
            <a:endParaRPr lang="ru-RU" dirty="0"/>
          </a:p>
        </p:txBody>
      </p:sp>
      <p:pic>
        <p:nvPicPr>
          <p:cNvPr id="6" name="Picture 2"/>
          <p:cNvPicPr>
            <a:picLocks noChangeAspect="1" noChangeArrowheads="1"/>
          </p:cNvPicPr>
          <p:nvPr/>
        </p:nvPicPr>
        <p:blipFill>
          <a:blip r:embed="rId2" cstate="print"/>
          <a:srcRect/>
          <a:stretch>
            <a:fillRect/>
          </a:stretch>
        </p:blipFill>
        <p:spPr bwMode="auto">
          <a:xfrm>
            <a:off x="214282" y="1428742"/>
            <a:ext cx="8788400" cy="12827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27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 xmlns:a16="http://schemas.microsoft.com/office/drawing/2014/main" id="{CE1886A5-78AA-4402-A823-90BA869DBA9D}"/>
              </a:ext>
            </a:extLst>
          </p:cNvPr>
          <p:cNvSpPr/>
          <p:nvPr/>
        </p:nvSpPr>
        <p:spPr>
          <a:xfrm>
            <a:off x="899592" y="82934"/>
            <a:ext cx="7488832" cy="461665"/>
          </a:xfrm>
          <a:prstGeom prst="rect">
            <a:avLst/>
          </a:prstGeom>
        </p:spPr>
        <p:txBody>
          <a:bodyPr wrap="square">
            <a:spAutoFit/>
          </a:bodyPr>
          <a:lstStyle/>
          <a:p>
            <a:pPr marL="0" indent="0" algn="ctr">
              <a:buFont typeface="Georgia" pitchFamily="18" charset="0"/>
              <a:buNone/>
              <a:defRPr/>
            </a:pPr>
            <a:r>
              <a:rPr lang="ru-RU" sz="2400" b="1" dirty="0">
                <a:solidFill>
                  <a:schemeClr val="bg1"/>
                </a:solidFill>
                <a:latin typeface="Calibri" panose="020F0502020204030204" pitchFamily="34" charset="0"/>
                <a:cs typeface="Calibri" panose="020F0502020204030204" pitchFamily="34" charset="0"/>
              </a:rPr>
              <a:t>Формула для расчета дохода с материальной выгоды</a:t>
            </a:r>
          </a:p>
        </p:txBody>
      </p:sp>
      <p:sp>
        <p:nvSpPr>
          <p:cNvPr id="7" name="Прямоугольник 6"/>
          <p:cNvSpPr/>
          <p:nvPr/>
        </p:nvSpPr>
        <p:spPr>
          <a:xfrm>
            <a:off x="571472" y="857238"/>
            <a:ext cx="2412263" cy="369332"/>
          </a:xfrm>
          <a:prstGeom prst="rect">
            <a:avLst/>
          </a:prstGeom>
        </p:spPr>
        <p:txBody>
          <a:bodyPr wrap="none">
            <a:spAutoFit/>
          </a:bodyPr>
          <a:lstStyle/>
          <a:p>
            <a:pPr>
              <a:defRPr/>
            </a:pPr>
            <a:r>
              <a:rPr lang="ru-RU" dirty="0" smtClean="0">
                <a:solidFill>
                  <a:schemeClr val="accent5">
                    <a:lumMod val="50000"/>
                  </a:schemeClr>
                </a:solidFill>
                <a:latin typeface="Calibri" panose="020F0502020204030204" pitchFamily="34" charset="0"/>
                <a:cs typeface="Calibri" panose="020F0502020204030204" pitchFamily="34" charset="0"/>
              </a:rPr>
              <a:t>Покупка ценных бумаг</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85720" y="1643056"/>
            <a:ext cx="8591550" cy="12509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11BE9B5-ABFF-4482-A33F-C7A08A3F7342}"/>
              </a:ext>
            </a:extLst>
          </p:cNvPr>
          <p:cNvSpPr/>
          <p:nvPr/>
        </p:nvSpPr>
        <p:spPr>
          <a:xfrm>
            <a:off x="2555776" y="195486"/>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sp>
        <p:nvSpPr>
          <p:cNvPr id="3" name="Прямоугольник 2">
            <a:extLst>
              <a:ext uri="{FF2B5EF4-FFF2-40B4-BE49-F238E27FC236}">
                <a16:creationId xmlns="" xmlns:a16="http://schemas.microsoft.com/office/drawing/2014/main" id="{C40F3837-68FA-49CA-A602-2C3A6837CCF6}"/>
              </a:ext>
            </a:extLst>
          </p:cNvPr>
          <p:cNvSpPr/>
          <p:nvPr/>
        </p:nvSpPr>
        <p:spPr>
          <a:xfrm>
            <a:off x="539552" y="657151"/>
            <a:ext cx="7325722" cy="1323439"/>
          </a:xfrm>
          <a:prstGeom prst="rect">
            <a:avLst/>
          </a:prstGeom>
        </p:spPr>
        <p:txBody>
          <a:bodyPr wrap="square">
            <a:spAutoFit/>
          </a:bodyPr>
          <a:lstStyle/>
          <a:p>
            <a:pPr algn="just" eaLnBrk="1" hangingPunct="1"/>
            <a:r>
              <a:rPr lang="ru-RU" altLang="ru-RU" sz="1600" b="1" dirty="0">
                <a:solidFill>
                  <a:schemeClr val="accent5">
                    <a:lumMod val="50000"/>
                  </a:schemeClr>
                </a:solidFill>
                <a:latin typeface="Calibri" panose="020F0502020204030204" pitchFamily="34" charset="0"/>
                <a:cs typeface="Calibri" panose="020F0502020204030204" pitchFamily="34" charset="0"/>
              </a:rPr>
              <a:t>КАК БЫЛО</a:t>
            </a:r>
          </a:p>
          <a:p>
            <a:pPr algn="just" eaLnBrk="1" hangingPunct="1"/>
            <a:endParaRPr lang="ru-RU" altLang="ru-RU" sz="1600" b="1" dirty="0">
              <a:solidFill>
                <a:schemeClr val="accent5">
                  <a:lumMod val="50000"/>
                </a:schemeClr>
              </a:solidFill>
              <a:latin typeface="Calibri" panose="020F0502020204030204" pitchFamily="34" charset="0"/>
              <a:cs typeface="Calibri" panose="020F0502020204030204" pitchFamily="34" charset="0"/>
            </a:endParaRPr>
          </a:p>
          <a:p>
            <a:pPr algn="just"/>
            <a:r>
              <a:rPr lang="ru-RU" sz="1600"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не получает дивиденды от других компаний (п.2.3.ст.210 НК РФ, п.5.ст.275 НК РФ)</a:t>
            </a:r>
          </a:p>
        </p:txBody>
      </p:sp>
      <p:pic>
        <p:nvPicPr>
          <p:cNvPr id="4" name="Picture 1">
            <a:extLst>
              <a:ext uri="{FF2B5EF4-FFF2-40B4-BE49-F238E27FC236}">
                <a16:creationId xmlns="" xmlns:a16="http://schemas.microsoft.com/office/drawing/2014/main" id="{AACDFA4F-FF03-4894-892F-2ABB80FC377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442255"/>
            <a:ext cx="702361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8251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FE41ADE5-B3F2-48BE-8E37-73A69F0CC225}"/>
              </a:ext>
            </a:extLst>
          </p:cNvPr>
          <p:cNvSpPr/>
          <p:nvPr/>
        </p:nvSpPr>
        <p:spPr>
          <a:xfrm>
            <a:off x="251520" y="555526"/>
            <a:ext cx="7488832" cy="1477328"/>
          </a:xfrm>
          <a:prstGeom prst="rect">
            <a:avLst/>
          </a:prstGeom>
        </p:spPr>
        <p:txBody>
          <a:bodyPr wrap="square">
            <a:spAutoFit/>
          </a:bodyPr>
          <a:lstStyle/>
          <a:p>
            <a:pPr>
              <a:defRPr/>
            </a:pPr>
            <a:r>
              <a:rPr lang="ru-RU" altLang="ru-RU" b="1" dirty="0">
                <a:solidFill>
                  <a:schemeClr val="accent5">
                    <a:lumMod val="50000"/>
                  </a:schemeClr>
                </a:solidFill>
                <a:latin typeface="Calibri" panose="020F0502020204030204" pitchFamily="34" charset="0"/>
                <a:cs typeface="Calibri" panose="020F0502020204030204" pitchFamily="34" charset="0"/>
              </a:rPr>
              <a:t>КАК БЫЛО</a:t>
            </a:r>
          </a:p>
          <a:p>
            <a:pPr>
              <a:defRPr/>
            </a:pPr>
            <a:endParaRPr lang="ru-RU" altLang="ru-RU" b="1"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 п.2.3.ст.210 НК РФ, п.5.ст.275 НК РФ)</a:t>
            </a:r>
          </a:p>
        </p:txBody>
      </p:sp>
      <p:sp>
        <p:nvSpPr>
          <p:cNvPr id="3" name="Прямоугольник 2">
            <a:extLst>
              <a:ext uri="{FF2B5EF4-FFF2-40B4-BE49-F238E27FC236}">
                <a16:creationId xmlns="" xmlns:a16="http://schemas.microsoft.com/office/drawing/2014/main" id="{E3707E12-1C19-4DDC-B3CB-4A340558B837}"/>
              </a:ext>
            </a:extLst>
          </p:cNvPr>
          <p:cNvSpPr/>
          <p:nvPr/>
        </p:nvSpPr>
        <p:spPr>
          <a:xfrm>
            <a:off x="2555776" y="195486"/>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pic>
        <p:nvPicPr>
          <p:cNvPr id="4" name="Picture 2">
            <a:extLst>
              <a:ext uri="{FF2B5EF4-FFF2-40B4-BE49-F238E27FC236}">
                <a16:creationId xmlns="" xmlns:a16="http://schemas.microsoft.com/office/drawing/2014/main" id="{73FE5AF4-4D4C-4E39-96AD-B6DCC6273C2E}"/>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290" y="2241183"/>
            <a:ext cx="6303615" cy="17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3273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476012C-1496-44AF-BAC9-68C735D8F228}"/>
              </a:ext>
            </a:extLst>
          </p:cNvPr>
          <p:cNvSpPr/>
          <p:nvPr/>
        </p:nvSpPr>
        <p:spPr>
          <a:xfrm>
            <a:off x="467544" y="483518"/>
            <a:ext cx="8136904" cy="4401205"/>
          </a:xfrm>
          <a:prstGeom prst="rect">
            <a:avLst/>
          </a:prstGeom>
        </p:spPr>
        <p:txBody>
          <a:bodyPr wrap="square">
            <a:spAutoFit/>
          </a:bodyPr>
          <a:lstStyle/>
          <a:p>
            <a:pPr>
              <a:defRPr/>
            </a:pPr>
            <a:r>
              <a:rPr lang="ru-RU" altLang="ru-RU" sz="1400" b="1" dirty="0">
                <a:solidFill>
                  <a:schemeClr val="accent5">
                    <a:lumMod val="50000"/>
                  </a:schemeClr>
                </a:solidFill>
                <a:latin typeface="Calibri" panose="020F0502020204030204" pitchFamily="34" charset="0"/>
                <a:cs typeface="Calibri" panose="020F0502020204030204" pitchFamily="34" charset="0"/>
              </a:rPr>
              <a:t>Если российская организация, которая распределяет дивиденды, получает дивиденды от других компаний и выплачивает доход физическому лицу - налоговому резиденту РФ, </a:t>
            </a:r>
          </a:p>
          <a:p>
            <a:pPr>
              <a:defRPr/>
            </a:pPr>
            <a:r>
              <a:rPr lang="ru-RU" altLang="ru-RU" sz="1400" b="1" dirty="0">
                <a:solidFill>
                  <a:schemeClr val="accent5">
                    <a:lumMod val="50000"/>
                  </a:schemeClr>
                </a:solidFill>
                <a:latin typeface="Calibri" panose="020F0502020204030204" pitchFamily="34" charset="0"/>
                <a:cs typeface="Calibri" panose="020F0502020204030204" pitchFamily="34" charset="0"/>
              </a:rPr>
              <a:t>то налог рассчитывается по формуле (п. 2 ст. 210, п. 1 ст. 224, п. 5 ст. 275 НК РФ):</a:t>
            </a: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a:solidFill>
                <a:schemeClr val="accent5">
                  <a:lumMod val="50000"/>
                </a:schemeClr>
              </a:solidFill>
              <a:latin typeface="Calibri" panose="020F0502020204030204" pitchFamily="34" charset="0"/>
              <a:cs typeface="Calibri" panose="020F0502020204030204" pitchFamily="34" charset="0"/>
            </a:endParaRPr>
          </a:p>
          <a:p>
            <a:pPr>
              <a:defRPr/>
            </a:pPr>
            <a:endParaRPr lang="ru-RU" altLang="ru-RU" sz="1400" b="1" dirty="0" smtClean="0">
              <a:solidFill>
                <a:schemeClr val="accent5">
                  <a:lumMod val="50000"/>
                </a:schemeClr>
              </a:solidFill>
              <a:latin typeface="Calibri" panose="020F0502020204030204" pitchFamily="34" charset="0"/>
              <a:cs typeface="Calibri" panose="020F0502020204030204" pitchFamily="34" charset="0"/>
            </a:endParaRPr>
          </a:p>
          <a:p>
            <a:pPr>
              <a:defRPr/>
            </a:pPr>
            <a:r>
              <a:rPr lang="ru-RU" altLang="ru-RU" sz="1400" b="1" dirty="0" smtClean="0">
                <a:solidFill>
                  <a:schemeClr val="accent5">
                    <a:lumMod val="50000"/>
                  </a:schemeClr>
                </a:solidFill>
                <a:latin typeface="Calibri" panose="020F0502020204030204" pitchFamily="34" charset="0"/>
                <a:cs typeface="Calibri" panose="020F0502020204030204" pitchFamily="34" charset="0"/>
              </a:rPr>
              <a:t>Пример</a:t>
            </a:r>
            <a:r>
              <a:rPr lang="ru-RU" altLang="ru-RU" sz="1400" b="1" dirty="0">
                <a:solidFill>
                  <a:schemeClr val="accent5">
                    <a:lumMod val="50000"/>
                  </a:schemeClr>
                </a:solidFill>
                <a:latin typeface="Calibri" panose="020F0502020204030204" pitchFamily="34" charset="0"/>
                <a:cs typeface="Calibri" panose="020F0502020204030204" pitchFamily="34" charset="0"/>
              </a:rPr>
              <a:t>: </a:t>
            </a:r>
            <a:r>
              <a:rPr lang="ru-RU" altLang="ru-RU" sz="1400" dirty="0">
                <a:solidFill>
                  <a:schemeClr val="accent5">
                    <a:lumMod val="50000"/>
                  </a:schemeClr>
                </a:solidFill>
                <a:latin typeface="Calibri" panose="020F0502020204030204" pitchFamily="34" charset="0"/>
                <a:cs typeface="Calibri" panose="020F0502020204030204" pitchFamily="34" charset="0"/>
              </a:rPr>
              <a:t>ООО приняло решение о распределении прибыли в размере 2 500 000 руб. следующим участникам общества:</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 физическому лицу, которое является резидентом РФ, - в размере 500 000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 российской организации - в размере 2 000 000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От участия в другой организации ООО получило дивиденды в размере 1 000 000 руб. С них был удержан налог на прибыль у источника выплаты.</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НДФЛ с дивидендов физического лица составит 39 000 руб.:</a:t>
            </a:r>
          </a:p>
          <a:p>
            <a:pPr>
              <a:defRPr/>
            </a:pPr>
            <a:r>
              <a:rPr lang="ru-RU" altLang="ru-RU" sz="1400" dirty="0">
                <a:solidFill>
                  <a:schemeClr val="accent5">
                    <a:lumMod val="50000"/>
                  </a:schemeClr>
                </a:solidFill>
                <a:latin typeface="Calibri" panose="020F0502020204030204" pitchFamily="34" charset="0"/>
                <a:cs typeface="Calibri" panose="020F0502020204030204" pitchFamily="34" charset="0"/>
              </a:rPr>
              <a:t>(500 000 руб. / 2 500 000 руб.) x 13% x (2 500 000 руб. - 1 000 000 руб.) = 39 000 руб.</a:t>
            </a:r>
          </a:p>
        </p:txBody>
      </p:sp>
      <p:pic>
        <p:nvPicPr>
          <p:cNvPr id="3" name="Picture 3">
            <a:extLst>
              <a:ext uri="{FF2B5EF4-FFF2-40B4-BE49-F238E27FC236}">
                <a16:creationId xmlns="" xmlns:a16="http://schemas.microsoft.com/office/drawing/2014/main" id="{6F1BB08C-8DD7-441A-B091-4F11E3EE91A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203598"/>
            <a:ext cx="8136904" cy="173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3687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3849E17D-9FD7-4F0C-80FD-732EB516A538}"/>
              </a:ext>
            </a:extLst>
          </p:cNvPr>
          <p:cNvSpPr/>
          <p:nvPr/>
        </p:nvSpPr>
        <p:spPr>
          <a:xfrm>
            <a:off x="2555776" y="267494"/>
            <a:ext cx="3854645"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НДФЛ с дивидендов</a:t>
            </a:r>
          </a:p>
        </p:txBody>
      </p:sp>
      <p:sp>
        <p:nvSpPr>
          <p:cNvPr id="3" name="Прямоугольник 2">
            <a:extLst>
              <a:ext uri="{FF2B5EF4-FFF2-40B4-BE49-F238E27FC236}">
                <a16:creationId xmlns="" xmlns:a16="http://schemas.microsoft.com/office/drawing/2014/main" id="{7214E4A6-0641-44B8-9092-0B5FE4ADEB15}"/>
              </a:ext>
            </a:extLst>
          </p:cNvPr>
          <p:cNvSpPr/>
          <p:nvPr/>
        </p:nvSpPr>
        <p:spPr>
          <a:xfrm>
            <a:off x="539551" y="551805"/>
            <a:ext cx="8064896" cy="1477328"/>
          </a:xfrm>
          <a:prstGeom prst="rect">
            <a:avLst/>
          </a:prstGeom>
        </p:spPr>
        <p:txBody>
          <a:bodyPr wrap="square">
            <a:spAutoFit/>
          </a:bodyPr>
          <a:lstStyle/>
          <a:p>
            <a:pPr>
              <a:defRPr/>
            </a:pPr>
            <a:r>
              <a:rPr lang="ru-RU" altLang="ru-RU" b="1" dirty="0">
                <a:solidFill>
                  <a:schemeClr val="accent5">
                    <a:lumMod val="50000"/>
                  </a:schemeClr>
                </a:solidFill>
                <a:latin typeface="Calibri" panose="020F0502020204030204" pitchFamily="34" charset="0"/>
                <a:cs typeface="Calibri" panose="020F0502020204030204" pitchFamily="34" charset="0"/>
              </a:rPr>
              <a:t>КАК СТАЛО</a:t>
            </a:r>
          </a:p>
          <a:p>
            <a:pPr>
              <a:defRPr/>
            </a:pPr>
            <a:endParaRPr lang="ru-RU" altLang="ru-RU" b="1"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rgbClr val="025373"/>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a:t>
            </a:r>
            <a:r>
              <a:rPr lang="ru-RU" b="1" dirty="0">
                <a:solidFill>
                  <a:srgbClr val="0070C0"/>
                </a:solidFill>
                <a:latin typeface="Calibri" panose="020F0502020204030204" pitchFamily="34" charset="0"/>
                <a:cs typeface="Calibri" panose="020F0502020204030204" pitchFamily="34" charset="0"/>
              </a:rPr>
              <a:t>(</a:t>
            </a:r>
            <a:r>
              <a:rPr lang="ru-RU" b="1" dirty="0" err="1">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пп</a:t>
            </a:r>
            <a:r>
              <a:rPr lang="ru-RU"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 1 п. 2.1, </a:t>
            </a:r>
            <a:r>
              <a:rPr lang="ru-RU" b="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п. 2.3 ст. 210, </a:t>
            </a:r>
            <a:r>
              <a:rPr lang="ru-RU" b="1" dirty="0">
                <a:solidFill>
                  <a:srgbClr val="0070C0"/>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п. 3.1 ст. 214, </a:t>
            </a:r>
            <a:r>
              <a:rPr lang="ru-RU" b="1" dirty="0">
                <a:solidFill>
                  <a:srgbClr val="0070C0"/>
                </a:solidFill>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п. 1 ст. 224 НК РФ)</a:t>
            </a:r>
          </a:p>
        </p:txBody>
      </p:sp>
      <p:pic>
        <p:nvPicPr>
          <p:cNvPr id="4" name="Picture 2">
            <a:extLst>
              <a:ext uri="{FF2B5EF4-FFF2-40B4-BE49-F238E27FC236}">
                <a16:creationId xmlns="" xmlns:a16="http://schemas.microsoft.com/office/drawing/2014/main" id="{6BCA978D-B53C-4FC0-BE22-5B340EACBE37}"/>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1472" y="2071684"/>
            <a:ext cx="6663388" cy="14283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 xmlns:a16="http://schemas.microsoft.com/office/drawing/2014/main" id="{8E915CE2-BD0F-4BEC-835F-E3341268C288}"/>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93212" y="3629038"/>
            <a:ext cx="8157575" cy="962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4248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760BCFC5-50A2-4980-B62B-D55CD1A8882B}"/>
              </a:ext>
            </a:extLst>
          </p:cNvPr>
          <p:cNvSpPr/>
          <p:nvPr/>
        </p:nvSpPr>
        <p:spPr>
          <a:xfrm>
            <a:off x="539552" y="483518"/>
            <a:ext cx="8280920" cy="1477328"/>
          </a:xfrm>
          <a:prstGeom prst="rect">
            <a:avLst/>
          </a:prstGeom>
        </p:spPr>
        <p:txBody>
          <a:bodyPr wrap="square">
            <a:spAutoFit/>
          </a:bodyPr>
          <a:lstStyle/>
          <a:p>
            <a:pPr>
              <a:defRPr/>
            </a:pPr>
            <a:r>
              <a:rPr lang="ru-RU" b="1" dirty="0">
                <a:solidFill>
                  <a:schemeClr val="accent5">
                    <a:lumMod val="50000"/>
                  </a:schemeClr>
                </a:solidFill>
                <a:latin typeface="Calibri" panose="020F0502020204030204" pitchFamily="34" charset="0"/>
                <a:cs typeface="Calibri" panose="020F0502020204030204" pitchFamily="34" charset="0"/>
              </a:rPr>
              <a:t>КАК СТАЛО</a:t>
            </a:r>
          </a:p>
          <a:p>
            <a:pPr>
              <a:defRPr/>
            </a:pPr>
            <a:endParaRPr lang="ru-RU" b="1"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Дивиденды физическому лицу (резиденту),если российская организация, которая распределяет дивиденды, получает дивиденды от других компаний (п.3.1. ст.214 НК РФ)</a:t>
            </a:r>
          </a:p>
        </p:txBody>
      </p:sp>
      <p:sp>
        <p:nvSpPr>
          <p:cNvPr id="3" name="Прямоугольник 2">
            <a:extLst>
              <a:ext uri="{FF2B5EF4-FFF2-40B4-BE49-F238E27FC236}">
                <a16:creationId xmlns="" xmlns:a16="http://schemas.microsoft.com/office/drawing/2014/main" id="{801EFC7D-9768-4817-9912-22D4473086D8}"/>
              </a:ext>
            </a:extLst>
          </p:cNvPr>
          <p:cNvSpPr/>
          <p:nvPr/>
        </p:nvSpPr>
        <p:spPr>
          <a:xfrm>
            <a:off x="539552" y="2355726"/>
            <a:ext cx="7560840" cy="1785104"/>
          </a:xfrm>
          <a:prstGeom prst="rect">
            <a:avLst/>
          </a:prstGeom>
        </p:spPr>
        <p:txBody>
          <a:bodyPr wrap="square">
            <a:spAutoFit/>
          </a:bodyPr>
          <a:lstStyle/>
          <a:p>
            <a:pPr>
              <a:defRPr/>
            </a:pPr>
            <a:r>
              <a:rPr lang="ru-RU" sz="2000" b="1" dirty="0">
                <a:solidFill>
                  <a:schemeClr val="accent5">
                    <a:lumMod val="50000"/>
                  </a:schemeClr>
                </a:solidFill>
                <a:latin typeface="Calibri" panose="020F0502020204030204" pitchFamily="34" charset="0"/>
                <a:cs typeface="Calibri" panose="020F0502020204030204" pitchFamily="34" charset="0"/>
              </a:rPr>
              <a:t>З</a:t>
            </a:r>
            <a:r>
              <a:rPr lang="ru-RU" sz="2000" b="1" baseline="-25000" dirty="0">
                <a:solidFill>
                  <a:schemeClr val="accent5">
                    <a:lumMod val="50000"/>
                  </a:schemeClr>
                </a:solidFill>
                <a:latin typeface="Calibri" panose="020F0502020204030204" pitchFamily="34" charset="0"/>
                <a:cs typeface="Calibri" panose="020F0502020204030204" pitchFamily="34" charset="0"/>
              </a:rPr>
              <a:t>НП</a:t>
            </a:r>
            <a:r>
              <a:rPr lang="ru-RU" sz="2000" b="1" dirty="0">
                <a:solidFill>
                  <a:schemeClr val="accent5">
                    <a:lumMod val="50000"/>
                  </a:schemeClr>
                </a:solidFill>
                <a:latin typeface="Calibri" panose="020F0502020204030204" pitchFamily="34" charset="0"/>
                <a:cs typeface="Calibri" panose="020F0502020204030204" pitchFamily="34" charset="0"/>
              </a:rPr>
              <a:t> = Б</a:t>
            </a:r>
            <a:r>
              <a:rPr lang="ru-RU" sz="2000" b="1" baseline="-25000" dirty="0">
                <a:solidFill>
                  <a:schemeClr val="accent5">
                    <a:lumMod val="50000"/>
                  </a:schemeClr>
                </a:solidFill>
                <a:latin typeface="Calibri" panose="020F0502020204030204" pitchFamily="34" charset="0"/>
                <a:cs typeface="Calibri" panose="020F0502020204030204" pitchFamily="34" charset="0"/>
              </a:rPr>
              <a:t>З</a:t>
            </a:r>
            <a:r>
              <a:rPr lang="ru-RU" sz="2000" b="1" dirty="0">
                <a:solidFill>
                  <a:schemeClr val="accent5">
                    <a:lumMod val="50000"/>
                  </a:schemeClr>
                </a:solidFill>
                <a:latin typeface="Calibri" panose="020F0502020204030204" pitchFamily="34" charset="0"/>
                <a:cs typeface="Calibri" panose="020F0502020204030204" pitchFamily="34" charset="0"/>
              </a:rPr>
              <a:t> </a:t>
            </a:r>
            <a:r>
              <a:rPr lang="en-US" sz="2000" b="1" dirty="0">
                <a:solidFill>
                  <a:schemeClr val="accent5">
                    <a:lumMod val="50000"/>
                  </a:schemeClr>
                </a:solidFill>
                <a:latin typeface="Calibri" panose="020F0502020204030204" pitchFamily="34" charset="0"/>
                <a:cs typeface="Calibri" panose="020F0502020204030204" pitchFamily="34" charset="0"/>
              </a:rPr>
              <a:t>x 0,13,</a:t>
            </a:r>
          </a:p>
          <a:p>
            <a:pPr>
              <a:defRPr/>
            </a:pPr>
            <a:endParaRPr lang="ru-RU"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где З</a:t>
            </a:r>
            <a:r>
              <a:rPr lang="ru-RU" b="1" baseline="-25000" dirty="0">
                <a:solidFill>
                  <a:schemeClr val="accent5">
                    <a:lumMod val="50000"/>
                  </a:schemeClr>
                </a:solidFill>
                <a:latin typeface="Calibri" panose="020F0502020204030204" pitchFamily="34" charset="0"/>
                <a:cs typeface="Calibri" panose="020F0502020204030204" pitchFamily="34" charset="0"/>
              </a:rPr>
              <a:t>НП</a:t>
            </a:r>
            <a:r>
              <a:rPr lang="ru-RU" b="1" dirty="0">
                <a:solidFill>
                  <a:schemeClr val="accent5">
                    <a:lumMod val="50000"/>
                  </a:schemeClr>
                </a:solidFill>
                <a:latin typeface="Calibri" panose="020F0502020204030204" pitchFamily="34" charset="0"/>
                <a:cs typeface="Calibri" panose="020F0502020204030204" pitchFamily="34" charset="0"/>
              </a:rPr>
              <a:t> </a:t>
            </a:r>
            <a:r>
              <a:rPr lang="ru-RU" dirty="0">
                <a:solidFill>
                  <a:schemeClr val="accent5">
                    <a:lumMod val="50000"/>
                  </a:schemeClr>
                </a:solidFill>
                <a:latin typeface="Calibri" panose="020F0502020204030204" pitchFamily="34" charset="0"/>
                <a:cs typeface="Calibri" panose="020F0502020204030204" pitchFamily="34" charset="0"/>
              </a:rPr>
              <a:t>- сумма налога на прибыль организаций, подлежащая зачету;</a:t>
            </a:r>
          </a:p>
          <a:p>
            <a:pPr>
              <a:defRPr/>
            </a:pPr>
            <a:endParaRPr lang="ru-RU" dirty="0">
              <a:solidFill>
                <a:schemeClr val="accent5">
                  <a:lumMod val="50000"/>
                </a:schemeClr>
              </a:solidFill>
              <a:latin typeface="Calibri" panose="020F0502020204030204" pitchFamily="34" charset="0"/>
              <a:cs typeface="Calibri" panose="020F0502020204030204" pitchFamily="34" charset="0"/>
            </a:endParaRPr>
          </a:p>
          <a:p>
            <a:pPr>
              <a:defRPr/>
            </a:pPr>
            <a:r>
              <a:rPr lang="ru-RU" b="1" dirty="0">
                <a:solidFill>
                  <a:schemeClr val="accent5">
                    <a:lumMod val="50000"/>
                  </a:schemeClr>
                </a:solidFill>
                <a:latin typeface="Calibri" panose="020F0502020204030204" pitchFamily="34" charset="0"/>
                <a:cs typeface="Calibri" panose="020F0502020204030204" pitchFamily="34" charset="0"/>
              </a:rPr>
              <a:t>Б</a:t>
            </a:r>
            <a:r>
              <a:rPr lang="ru-RU" b="1" baseline="-25000" dirty="0">
                <a:solidFill>
                  <a:schemeClr val="accent5">
                    <a:lumMod val="50000"/>
                  </a:schemeClr>
                </a:solidFill>
                <a:latin typeface="Calibri" panose="020F0502020204030204" pitchFamily="34" charset="0"/>
                <a:cs typeface="Calibri" panose="020F0502020204030204" pitchFamily="34" charset="0"/>
              </a:rPr>
              <a:t>З</a:t>
            </a:r>
            <a:r>
              <a:rPr lang="ru-RU" dirty="0">
                <a:solidFill>
                  <a:schemeClr val="accent5">
                    <a:lumMod val="50000"/>
                  </a:schemeClr>
                </a:solidFill>
                <a:latin typeface="Calibri" panose="020F0502020204030204" pitchFamily="34" charset="0"/>
                <a:cs typeface="Calibri" panose="020F0502020204030204" pitchFamily="34" charset="0"/>
              </a:rPr>
              <a:t> - база для определения суммы налога на прибыль организаций, подлежащей зачету.</a:t>
            </a:r>
          </a:p>
        </p:txBody>
      </p:sp>
    </p:spTree>
    <p:extLst>
      <p:ext uri="{BB962C8B-B14F-4D97-AF65-F5344CB8AC3E}">
        <p14:creationId xmlns="" xmlns:p14="http://schemas.microsoft.com/office/powerpoint/2010/main" val="361853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CEF3814B-BB42-4BF0-890A-81DAF137B127}"/>
              </a:ext>
            </a:extLst>
          </p:cNvPr>
          <p:cNvSpPr/>
          <p:nvPr/>
        </p:nvSpPr>
        <p:spPr>
          <a:xfrm>
            <a:off x="179512" y="267494"/>
            <a:ext cx="8433556" cy="1138773"/>
          </a:xfrm>
          <a:prstGeom prst="rect">
            <a:avLst/>
          </a:prstGeom>
        </p:spPr>
        <p:txBody>
          <a:bodyPr wrap="square">
            <a:spAutoFit/>
          </a:bodyPr>
          <a:lstStyle/>
          <a:p>
            <a:pPr algn="ctr">
              <a:defRPr/>
            </a:pPr>
            <a:r>
              <a:rPr lang="ru-RU" sz="2400" b="1" dirty="0">
                <a:solidFill>
                  <a:schemeClr val="accent5">
                    <a:lumMod val="50000"/>
                  </a:schemeClr>
                </a:solidFill>
                <a:latin typeface="Calibri" panose="020F0502020204030204" pitchFamily="34" charset="0"/>
                <a:cs typeface="Calibri" panose="020F0502020204030204" pitchFamily="34" charset="0"/>
              </a:rPr>
              <a:t>Расчет вычета при выплате дивидендов физлицу</a:t>
            </a:r>
          </a:p>
          <a:p>
            <a:pPr algn="ctr">
              <a:defRPr/>
            </a:pPr>
            <a:endParaRPr lang="ru-RU" sz="2400" b="1" dirty="0">
              <a:solidFill>
                <a:schemeClr val="accent5">
                  <a:lumMod val="50000"/>
                </a:schemeClr>
              </a:solidFill>
              <a:latin typeface="Calibri" panose="020F0502020204030204" pitchFamily="34" charset="0"/>
              <a:cs typeface="Calibri" panose="020F0502020204030204" pitchFamily="34" charset="0"/>
            </a:endParaRPr>
          </a:p>
          <a:p>
            <a:pPr>
              <a:defRPr/>
            </a:pPr>
            <a:r>
              <a:rPr lang="ru-RU" sz="2000" b="1" dirty="0">
                <a:solidFill>
                  <a:schemeClr val="accent5">
                    <a:lumMod val="50000"/>
                  </a:schemeClr>
                </a:solidFill>
                <a:latin typeface="Calibri" panose="020F0502020204030204" pitchFamily="34" charset="0"/>
                <a:cs typeface="Calibri" panose="020F0502020204030204" pitchFamily="34" charset="0"/>
              </a:rPr>
              <a:t>(п.3.1. ст.214 НК РФ)</a:t>
            </a:r>
          </a:p>
        </p:txBody>
      </p:sp>
      <p:pic>
        <p:nvPicPr>
          <p:cNvPr id="3" name="Picture 3">
            <a:extLst>
              <a:ext uri="{FF2B5EF4-FFF2-40B4-BE49-F238E27FC236}">
                <a16:creationId xmlns="" xmlns:a16="http://schemas.microsoft.com/office/drawing/2014/main" id="{EE9D5B3B-871C-43B1-AC0D-A1411A34749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78367" y="2415472"/>
            <a:ext cx="3418842" cy="1748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 xmlns:a16="http://schemas.microsoft.com/office/drawing/2014/main" id="{DFEB9F3F-AB8B-434A-ADB1-5CE3D941BED4}"/>
              </a:ext>
            </a:extLst>
          </p:cNvPr>
          <p:cNvSpPr/>
          <p:nvPr/>
        </p:nvSpPr>
        <p:spPr>
          <a:xfrm>
            <a:off x="368459" y="2034179"/>
            <a:ext cx="1140147" cy="1865611"/>
          </a:xfrm>
          <a:prstGeom prst="rect">
            <a:avLst/>
          </a:prstGeom>
          <a:solidFill>
            <a:schemeClr val="accent5">
              <a:lumMod val="60000"/>
              <a:lumOff val="40000"/>
            </a:schemeClr>
          </a:solidFill>
          <a:ln>
            <a:solidFill>
              <a:schemeClr val="accent5">
                <a:lumMod val="60000"/>
                <a:lumOff val="40000"/>
              </a:schemeClr>
            </a:solidFill>
          </a:ln>
        </p:spPr>
        <p:txBody>
          <a:bodyPr wrap="square">
            <a:spAutoFit/>
          </a:bodyPr>
          <a:lstStyle/>
          <a:p>
            <a:pPr algn="ctr">
              <a:defRPr/>
            </a:pPr>
            <a:r>
              <a:rPr lang="ru-RU" sz="2400" dirty="0">
                <a:latin typeface="Arial" charset="0"/>
              </a:rPr>
              <a:t>Б</a:t>
            </a:r>
            <a:r>
              <a:rPr lang="ru-RU" sz="2400" baseline="-25000" dirty="0">
                <a:latin typeface="Arial" charset="0"/>
              </a:rPr>
              <a:t>З</a:t>
            </a:r>
            <a:endParaRPr lang="ru-RU" sz="2400" dirty="0">
              <a:latin typeface="Arial" charset="0"/>
            </a:endParaRPr>
          </a:p>
          <a:p>
            <a:pPr algn="ctr">
              <a:defRPr/>
            </a:pPr>
            <a:r>
              <a:rPr lang="ru-RU" dirty="0">
                <a:latin typeface="Calibri" pitchFamily="34" charset="0"/>
                <a:cs typeface="Calibri" pitchFamily="34" charset="0"/>
              </a:rPr>
              <a:t>база для расчета зачета налога на прибыль</a:t>
            </a:r>
            <a:endParaRPr lang="ru-RU" dirty="0">
              <a:latin typeface="Arial" charset="0"/>
            </a:endParaRPr>
          </a:p>
        </p:txBody>
      </p:sp>
      <p:cxnSp>
        <p:nvCxnSpPr>
          <p:cNvPr id="5" name="Прямая со стрелкой 4">
            <a:extLst>
              <a:ext uri="{FF2B5EF4-FFF2-40B4-BE49-F238E27FC236}">
                <a16:creationId xmlns="" xmlns:a16="http://schemas.microsoft.com/office/drawing/2014/main" id="{FBD05CAC-7ACB-4241-84C0-8C2B20B82684}"/>
              </a:ext>
            </a:extLst>
          </p:cNvPr>
          <p:cNvCxnSpPr>
            <a:cxnSpLocks/>
          </p:cNvCxnSpPr>
          <p:nvPr/>
        </p:nvCxnSpPr>
        <p:spPr>
          <a:xfrm flipV="1">
            <a:off x="3491880" y="1959679"/>
            <a:ext cx="1152128" cy="3976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a:extLst>
              <a:ext uri="{FF2B5EF4-FFF2-40B4-BE49-F238E27FC236}">
                <a16:creationId xmlns="" xmlns:a16="http://schemas.microsoft.com/office/drawing/2014/main" id="{4C56C8DB-13F6-46CA-81BA-85E19C5CC8D0}"/>
              </a:ext>
            </a:extLst>
          </p:cNvPr>
          <p:cNvCxnSpPr>
            <a:cxnSpLocks/>
          </p:cNvCxnSpPr>
          <p:nvPr/>
        </p:nvCxnSpPr>
        <p:spPr>
          <a:xfrm>
            <a:off x="3491880" y="2357344"/>
            <a:ext cx="1152128" cy="4704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13">
            <a:extLst>
              <a:ext uri="{FF2B5EF4-FFF2-40B4-BE49-F238E27FC236}">
                <a16:creationId xmlns="" xmlns:a16="http://schemas.microsoft.com/office/drawing/2014/main" id="{6A0359B1-5EF3-49E5-A61E-9E7A43287777}"/>
              </a:ext>
            </a:extLst>
          </p:cNvPr>
          <p:cNvSpPr>
            <a:spLocks noChangeArrowheads="1"/>
          </p:cNvSpPr>
          <p:nvPr/>
        </p:nvSpPr>
        <p:spPr bwMode="auto">
          <a:xfrm>
            <a:off x="2002533" y="2034179"/>
            <a:ext cx="1284734" cy="646331"/>
          </a:xfrm>
          <a:prstGeom prst="rect">
            <a:avLst/>
          </a:prstGeom>
          <a:noFill/>
          <a:ln w="9525">
            <a:solidFill>
              <a:schemeClr val="accent5">
                <a:lumMod val="60000"/>
                <a:lumOff val="4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dirty="0">
                <a:latin typeface="Calibri" panose="020F0502020204030204" pitchFamily="34" charset="0"/>
                <a:cs typeface="Calibri" panose="020F0502020204030204" pitchFamily="34" charset="0"/>
              </a:rPr>
              <a:t>Меньшая из величин</a:t>
            </a:r>
            <a:endParaRPr lang="ru-RU" altLang="ru-RU" dirty="0"/>
          </a:p>
        </p:txBody>
      </p:sp>
      <p:pic>
        <p:nvPicPr>
          <p:cNvPr id="12" name="Picture 4">
            <a:extLst>
              <a:ext uri="{FF2B5EF4-FFF2-40B4-BE49-F238E27FC236}">
                <a16:creationId xmlns="" xmlns:a16="http://schemas.microsoft.com/office/drawing/2014/main" id="{A3907CD1-F7D7-4B26-A370-A8C46C2C663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78367" y="1325568"/>
            <a:ext cx="1645581" cy="873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58819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93909754-2A50-4CDB-82A5-6093E5A1BEEF}"/>
              </a:ext>
            </a:extLst>
          </p:cNvPr>
          <p:cNvSpPr/>
          <p:nvPr/>
        </p:nvSpPr>
        <p:spPr>
          <a:xfrm>
            <a:off x="2411760" y="195486"/>
            <a:ext cx="4572000" cy="707886"/>
          </a:xfrm>
          <a:prstGeom prst="rect">
            <a:avLst/>
          </a:prstGeom>
        </p:spPr>
        <p:txBody>
          <a:bodyPr>
            <a:spAutoFit/>
          </a:bodyPr>
          <a:lstStyle/>
          <a:p>
            <a:pPr algn="just" eaLnBrk="1" hangingPunct="1"/>
            <a:r>
              <a:rPr lang="ru-RU" altLang="ru-RU" sz="2400" b="1" dirty="0">
                <a:solidFill>
                  <a:schemeClr val="accent5">
                    <a:lumMod val="50000"/>
                  </a:schemeClr>
                </a:solidFill>
                <a:latin typeface="Calibri" panose="020F0502020204030204" pitchFamily="34" charset="0"/>
                <a:cs typeface="Calibri" panose="020F0502020204030204" pitchFamily="34" charset="0"/>
              </a:rPr>
              <a:t>Д2 не включают дивиденды:</a:t>
            </a:r>
          </a:p>
          <a:p>
            <a:pPr algn="just" eaLnBrk="1" hangingPunct="1"/>
            <a:endParaRPr lang="ru-RU" altLang="ru-RU" sz="1600" b="1" dirty="0">
              <a:latin typeface="Trebuchet MS" panose="020B0603020202020204" pitchFamily="34" charset="0"/>
              <a:cs typeface="Calibri" panose="020F0502020204030204" pitchFamily="34" charset="0"/>
            </a:endParaRPr>
          </a:p>
        </p:txBody>
      </p:sp>
      <p:sp>
        <p:nvSpPr>
          <p:cNvPr id="3" name="Прямоугольник 2">
            <a:extLst>
              <a:ext uri="{FF2B5EF4-FFF2-40B4-BE49-F238E27FC236}">
                <a16:creationId xmlns="" xmlns:a16="http://schemas.microsoft.com/office/drawing/2014/main" id="{863A5ED5-12EB-4414-9C72-BD857D24A557}"/>
              </a:ext>
            </a:extLst>
          </p:cNvPr>
          <p:cNvSpPr/>
          <p:nvPr/>
        </p:nvSpPr>
        <p:spPr>
          <a:xfrm>
            <a:off x="179512" y="1203598"/>
            <a:ext cx="7488832" cy="2585323"/>
          </a:xfrm>
          <a:prstGeom prst="rect">
            <a:avLst/>
          </a:prstGeom>
        </p:spPr>
        <p:txBody>
          <a:bodyPr wrap="square">
            <a:spAutoFit/>
          </a:bodyPr>
          <a:lstStyle/>
          <a:p>
            <a:pPr lvl="1" algn="just" eaLnBrk="1" hangingPunct="1">
              <a:buFont typeface="Arial" panose="020B0604020202020204" pitchFamily="34" charset="0"/>
              <a:buChar char="•"/>
            </a:pPr>
            <a:r>
              <a:rPr lang="ru-RU" altLang="ru-RU" dirty="0">
                <a:solidFill>
                  <a:schemeClr val="accent5">
                    <a:lumMod val="50000"/>
                  </a:schemeClr>
                </a:solidFill>
                <a:latin typeface="Calibri" panose="020F0502020204030204" pitchFamily="34" charset="0"/>
                <a:cs typeface="Calibri" panose="020F0502020204030204" pitchFamily="34" charset="0"/>
              </a:rPr>
              <a:t> облагаемые по ставке 0%;</a:t>
            </a:r>
          </a:p>
          <a:p>
            <a:pPr lvl="1" algn="just" eaLnBrk="1" hangingPunct="1">
              <a:buFont typeface="Arial" panose="020B0604020202020204" pitchFamily="34" charset="0"/>
              <a:buChar char="•"/>
            </a:pPr>
            <a:endParaRPr lang="ru-RU" altLang="ru-RU" dirty="0">
              <a:solidFill>
                <a:schemeClr val="accent5">
                  <a:lumMod val="50000"/>
                </a:schemeClr>
              </a:solidFill>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ru-RU" altLang="ru-RU" dirty="0">
                <a:solidFill>
                  <a:schemeClr val="accent5">
                    <a:lumMod val="50000"/>
                  </a:schemeClr>
                </a:solidFill>
                <a:latin typeface="Calibri" panose="020F0502020204030204" pitchFamily="34" charset="0"/>
                <a:cs typeface="Calibri" panose="020F0502020204030204" pitchFamily="34" charset="0"/>
              </a:rPr>
              <a:t> полученные от иностранных организаций, если фактическим источником выплаты являются российские организации, на которые вы имеете фактическое право и к которым применялись нулевые налоговые ставки;</a:t>
            </a:r>
          </a:p>
          <a:p>
            <a:pPr lvl="1" algn="just">
              <a:buFont typeface="Arial" panose="020B0604020202020204" pitchFamily="34" charset="0"/>
              <a:buChar char="•"/>
            </a:pPr>
            <a:endParaRPr lang="ru-RU" altLang="ru-RU" dirty="0">
              <a:solidFill>
                <a:schemeClr val="accent5">
                  <a:lumMod val="50000"/>
                </a:schemeClr>
              </a:solidFill>
              <a:latin typeface="Calibri" panose="020F0502020204030204" pitchFamily="34" charset="0"/>
              <a:cs typeface="Calibri" panose="020F0502020204030204" pitchFamily="34" charset="0"/>
            </a:endParaRPr>
          </a:p>
          <a:p>
            <a:pPr lvl="1" algn="just">
              <a:buFont typeface="Arial" panose="020B0604020202020204" pitchFamily="34" charset="0"/>
              <a:buChar char="•"/>
            </a:pPr>
            <a:r>
              <a:rPr lang="ru-RU" altLang="ru-RU" dirty="0">
                <a:solidFill>
                  <a:schemeClr val="accent5">
                    <a:lumMod val="50000"/>
                  </a:schemeClr>
                </a:solidFill>
                <a:latin typeface="Calibri" panose="020F0502020204030204" pitchFamily="34" charset="0"/>
                <a:cs typeface="Calibri" panose="020F0502020204030204" pitchFamily="34" charset="0"/>
              </a:rPr>
              <a:t> полученные от иностранной организации, если вы имеете на них </a:t>
            </a:r>
            <a:r>
              <a:rPr lang="ru-RU" altLang="ru-RU" dirty="0">
                <a:solidFill>
                  <a:srgbClr val="0070C0"/>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фактическое право</a:t>
            </a:r>
            <a:r>
              <a:rPr lang="ru-RU" altLang="ru-RU"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 xmlns:p14="http://schemas.microsoft.com/office/powerpoint/2010/main" val="405114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1763688" y="195486"/>
            <a:ext cx="8712968" cy="523220"/>
          </a:xfrm>
          <a:prstGeom prst="rect">
            <a:avLst/>
          </a:prstGeom>
          <a:noFill/>
          <a:ln w="9525">
            <a:noFill/>
            <a:miter lim="800000"/>
            <a:headEnd/>
            <a:tailEnd/>
          </a:ln>
        </p:spPr>
        <p:txBody>
          <a:bodyPr wrap="square">
            <a:spAutoFit/>
          </a:bodyPr>
          <a:lstStyle/>
          <a:p>
            <a:pPr indent="533400" algn="just">
              <a:spcBef>
                <a:spcPts val="600"/>
              </a:spcBef>
              <a:spcAft>
                <a:spcPts val="600"/>
              </a:spcAft>
            </a:pPr>
            <a:r>
              <a:rPr lang="ru-RU" sz="2800" b="1" dirty="0">
                <a:solidFill>
                  <a:schemeClr val="accent5">
                    <a:lumMod val="50000"/>
                  </a:schemeClr>
                </a:solidFill>
                <a:latin typeface="Calibri" panose="020F0502020204030204" pitchFamily="34" charset="0"/>
                <a:cs typeface="Calibri" panose="020F0502020204030204" pitchFamily="34" charset="0"/>
              </a:rPr>
              <a:t>Объект (ст. 208, 209 НК РФ)</a:t>
            </a:r>
          </a:p>
        </p:txBody>
      </p:sp>
      <p:sp>
        <p:nvSpPr>
          <p:cNvPr id="2" name="Прямоугольник 1">
            <a:extLst>
              <a:ext uri="{FF2B5EF4-FFF2-40B4-BE49-F238E27FC236}">
                <a16:creationId xmlns="" xmlns:a16="http://schemas.microsoft.com/office/drawing/2014/main" id="{9BA93433-7B11-4524-AA20-0B29A20DE77E}"/>
              </a:ext>
            </a:extLst>
          </p:cNvPr>
          <p:cNvSpPr/>
          <p:nvPr/>
        </p:nvSpPr>
        <p:spPr>
          <a:xfrm>
            <a:off x="3347864" y="1059582"/>
            <a:ext cx="1537216" cy="1138773"/>
          </a:xfrm>
          <a:prstGeom prst="rect">
            <a:avLst/>
          </a:prstGeom>
        </p:spPr>
        <p:txBody>
          <a:bodyPr wrap="none">
            <a:spAutoFit/>
          </a:bodyPr>
          <a:lstStyle/>
          <a:p>
            <a:r>
              <a:rPr lang="ru-RU" sz="3200" dirty="0">
                <a:solidFill>
                  <a:schemeClr val="accent5">
                    <a:lumMod val="50000"/>
                  </a:schemeClr>
                </a:solidFill>
                <a:latin typeface="Calibri" panose="020F0502020204030204" pitchFamily="34" charset="0"/>
                <a:cs typeface="Calibri" panose="020F0502020204030204" pitchFamily="34" charset="0"/>
              </a:rPr>
              <a:t>Доходы</a:t>
            </a:r>
          </a:p>
          <a:p>
            <a:endParaRPr lang="ru-RU" dirty="0"/>
          </a:p>
          <a:p>
            <a:endParaRPr lang="ru-RU" dirty="0"/>
          </a:p>
        </p:txBody>
      </p:sp>
      <p:sp>
        <p:nvSpPr>
          <p:cNvPr id="3" name="Прямоугольник 2">
            <a:extLst>
              <a:ext uri="{FF2B5EF4-FFF2-40B4-BE49-F238E27FC236}">
                <a16:creationId xmlns="" xmlns:a16="http://schemas.microsoft.com/office/drawing/2014/main" id="{6DC8A809-8C2D-4729-99A3-99F01068E679}"/>
              </a:ext>
            </a:extLst>
          </p:cNvPr>
          <p:cNvSpPr/>
          <p:nvPr/>
        </p:nvSpPr>
        <p:spPr>
          <a:xfrm>
            <a:off x="704158" y="1851670"/>
            <a:ext cx="4180922" cy="2369880"/>
          </a:xfrm>
          <a:prstGeom prst="rect">
            <a:avLst/>
          </a:prstGeom>
        </p:spPr>
        <p:txBody>
          <a:bodyPr wrap="square">
            <a:spAutoFit/>
          </a:bodyPr>
          <a:lstStyle/>
          <a:p>
            <a:r>
              <a:rPr lang="ru-RU" sz="2800" dirty="0">
                <a:solidFill>
                  <a:schemeClr val="accent5">
                    <a:lumMod val="50000"/>
                  </a:schemeClr>
                </a:solidFill>
                <a:latin typeface="Calibri" panose="020F0502020204030204" pitchFamily="34" charset="0"/>
                <a:cs typeface="Calibri" panose="020F0502020204030204" pitchFamily="34" charset="0"/>
              </a:rPr>
              <a:t>Резиденты –</a:t>
            </a:r>
          </a:p>
          <a:p>
            <a:r>
              <a:rPr lang="ru-RU" sz="2400" dirty="0">
                <a:solidFill>
                  <a:schemeClr val="accent5">
                    <a:lumMod val="50000"/>
                  </a:schemeClr>
                </a:solidFill>
                <a:latin typeface="Calibri" panose="020F0502020204030204" pitchFamily="34" charset="0"/>
                <a:cs typeface="Calibri" panose="020F0502020204030204" pitchFamily="34" charset="0"/>
              </a:rPr>
              <a:t>доходы от источников в Российской Федерации и (или) от источников за пределами Российской Федерации</a:t>
            </a:r>
          </a:p>
        </p:txBody>
      </p:sp>
      <p:sp>
        <p:nvSpPr>
          <p:cNvPr id="5" name="Прямоугольник 4">
            <a:extLst>
              <a:ext uri="{FF2B5EF4-FFF2-40B4-BE49-F238E27FC236}">
                <a16:creationId xmlns="" xmlns:a16="http://schemas.microsoft.com/office/drawing/2014/main" id="{95503DA9-C5E9-49BB-ABCC-D1BD0D55D5BB}"/>
              </a:ext>
            </a:extLst>
          </p:cNvPr>
          <p:cNvSpPr/>
          <p:nvPr/>
        </p:nvSpPr>
        <p:spPr>
          <a:xfrm>
            <a:off x="5004048" y="1851670"/>
            <a:ext cx="4572000" cy="1261884"/>
          </a:xfrm>
          <a:prstGeom prst="rect">
            <a:avLst/>
          </a:prstGeom>
        </p:spPr>
        <p:txBody>
          <a:bodyPr>
            <a:spAutoFit/>
          </a:bodyPr>
          <a:lstStyle/>
          <a:p>
            <a:r>
              <a:rPr lang="ru-RU" sz="2800" dirty="0">
                <a:solidFill>
                  <a:schemeClr val="accent5">
                    <a:lumMod val="50000"/>
                  </a:schemeClr>
                </a:solidFill>
                <a:latin typeface="Calibri" panose="020F0502020204030204" pitchFamily="34" charset="0"/>
                <a:cs typeface="Calibri" panose="020F0502020204030204" pitchFamily="34" charset="0"/>
              </a:rPr>
              <a:t>Нерезиденты –</a:t>
            </a:r>
          </a:p>
          <a:p>
            <a:r>
              <a:rPr lang="ru-RU" sz="2400" dirty="0">
                <a:solidFill>
                  <a:schemeClr val="accent5">
                    <a:lumMod val="50000"/>
                  </a:schemeClr>
                </a:solidFill>
                <a:latin typeface="Calibri" panose="020F0502020204030204" pitchFamily="34" charset="0"/>
                <a:cs typeface="Calibri" panose="020F0502020204030204" pitchFamily="34" charset="0"/>
              </a:rPr>
              <a:t>доходы от источников в Российской Федерации</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37EE55E-E647-4F3C-942F-8469C687F34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555526"/>
            <a:ext cx="7344816" cy="415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9913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D68EB778-A583-46AA-B7EC-722A530D7E40}"/>
              </a:ext>
            </a:extLst>
          </p:cNvPr>
          <p:cNvSpPr/>
          <p:nvPr/>
        </p:nvSpPr>
        <p:spPr>
          <a:xfrm>
            <a:off x="1196752" y="195486"/>
            <a:ext cx="6750496" cy="707886"/>
          </a:xfrm>
          <a:prstGeom prst="rect">
            <a:avLst/>
          </a:prstGeom>
        </p:spPr>
        <p:txBody>
          <a:bodyPr wrap="square">
            <a:spAutoFit/>
          </a:bodyPr>
          <a:lstStyle/>
          <a:p>
            <a:pPr algn="ctr">
              <a:defRPr/>
            </a:pPr>
            <a:r>
              <a:rPr lang="ru-RU" sz="2000" b="1" dirty="0">
                <a:solidFill>
                  <a:schemeClr val="accent5">
                    <a:lumMod val="50000"/>
                  </a:schemeClr>
                </a:solidFill>
                <a:latin typeface="Calibri" panose="020F0502020204030204" pitchFamily="34" charset="0"/>
                <a:cs typeface="Calibri" panose="020F0502020204030204" pitchFamily="34" charset="0"/>
              </a:rPr>
              <a:t>НДФЛ с % по вкладам ст. 214.2 НК РФ</a:t>
            </a:r>
          </a:p>
          <a:p>
            <a:pPr algn="ctr">
              <a:defRPr/>
            </a:pPr>
            <a:r>
              <a:rPr lang="ru-RU" sz="2000" b="1" dirty="0">
                <a:solidFill>
                  <a:schemeClr val="accent5">
                    <a:lumMod val="50000"/>
                  </a:schemeClr>
                </a:solidFill>
                <a:latin typeface="Calibri" panose="020F0502020204030204" pitchFamily="34" charset="0"/>
                <a:cs typeface="Calibri" panose="020F0502020204030204" pitchFamily="34" charset="0"/>
              </a:rPr>
              <a:t>Федеральный закон от 01.04.2020 N 102-ФЗ</a:t>
            </a:r>
          </a:p>
        </p:txBody>
      </p:sp>
      <p:sp>
        <p:nvSpPr>
          <p:cNvPr id="3" name="Прямоугольник 2">
            <a:extLst>
              <a:ext uri="{FF2B5EF4-FFF2-40B4-BE49-F238E27FC236}">
                <a16:creationId xmlns="" xmlns:a16="http://schemas.microsoft.com/office/drawing/2014/main" id="{53279C16-B9F1-4D1A-8EC8-969E4829F615}"/>
              </a:ext>
            </a:extLst>
          </p:cNvPr>
          <p:cNvSpPr/>
          <p:nvPr/>
        </p:nvSpPr>
        <p:spPr>
          <a:xfrm>
            <a:off x="539552" y="1275606"/>
            <a:ext cx="7776864" cy="3108543"/>
          </a:xfrm>
          <a:prstGeom prst="rect">
            <a:avLst/>
          </a:prstGeom>
        </p:spPr>
        <p:txBody>
          <a:bodyPr wrap="square">
            <a:spAutoFit/>
          </a:bodyPr>
          <a:lstStyle/>
          <a:p>
            <a:pPr algn="just"/>
            <a:r>
              <a:rPr lang="ru-RU" altLang="ru-RU" sz="1400" dirty="0">
                <a:solidFill>
                  <a:schemeClr val="accent5">
                    <a:lumMod val="50000"/>
                  </a:schemeClr>
                </a:solidFill>
                <a:latin typeface="Calibri" panose="020F0502020204030204" pitchFamily="34" charset="0"/>
                <a:cs typeface="Calibri" panose="020F0502020204030204" pitchFamily="34" charset="0"/>
              </a:rPr>
              <a:t>Согласно новой редакции ст. 214.2 НК РФ налогом будет облагаться совокупный процентный доход по вкладам (остаткам на счетах) в российских банках, выплаченный физическому лицу за налоговый период (календарный год), за вычетом не облагаемого налогом процентного дохода.</a:t>
            </a:r>
          </a:p>
          <a:p>
            <a:pPr algn="just"/>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algn="just"/>
            <a:r>
              <a:rPr lang="ru-RU" altLang="ru-RU" sz="1400" dirty="0">
                <a:solidFill>
                  <a:schemeClr val="accent5">
                    <a:lumMod val="50000"/>
                  </a:schemeClr>
                </a:solidFill>
                <a:latin typeface="Calibri" panose="020F0502020204030204" pitchFamily="34" charset="0"/>
                <a:cs typeface="Calibri" panose="020F0502020204030204" pitchFamily="34" charset="0"/>
              </a:rPr>
              <a:t>Сумма банковского вклада (как рублевого, так и валютного) является имуществом физического лица, а не его доходом, поэтому не может подлежать обложению НДФЛ в принципе.</a:t>
            </a:r>
          </a:p>
          <a:p>
            <a:pPr algn="just"/>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algn="just"/>
            <a:r>
              <a:rPr lang="ru-RU" altLang="ru-RU" sz="1400" dirty="0">
                <a:solidFill>
                  <a:schemeClr val="accent5">
                    <a:lumMod val="50000"/>
                  </a:schemeClr>
                </a:solidFill>
                <a:latin typeface="Calibri" panose="020F0502020204030204" pitchFamily="34" charset="0"/>
                <a:cs typeface="Calibri" panose="020F0502020204030204" pitchFamily="34" charset="0"/>
              </a:rPr>
              <a:t>Не облагаемый налогом процентный доход рассчитывается как произведение суммы 1 млн руб. и ключевой ставки ЦБ РФ, установленной на 1 января соответствующего года.</a:t>
            </a:r>
          </a:p>
          <a:p>
            <a:pPr algn="just"/>
            <a:endParaRPr lang="ru-RU" altLang="ru-RU" sz="1400" dirty="0">
              <a:solidFill>
                <a:schemeClr val="accent5">
                  <a:lumMod val="50000"/>
                </a:schemeClr>
              </a:solidFill>
              <a:latin typeface="Calibri" panose="020F0502020204030204" pitchFamily="34" charset="0"/>
              <a:cs typeface="Calibri" panose="020F0502020204030204" pitchFamily="34" charset="0"/>
            </a:endParaRPr>
          </a:p>
          <a:p>
            <a:pPr algn="just"/>
            <a:r>
              <a:rPr lang="ru-RU" altLang="ru-RU" sz="1400" dirty="0">
                <a:solidFill>
                  <a:schemeClr val="accent5">
                    <a:lumMod val="50000"/>
                  </a:schemeClr>
                </a:solidFill>
                <a:latin typeface="Calibri" panose="020F0502020204030204" pitchFamily="34" charset="0"/>
                <a:cs typeface="Calibri" panose="020F0502020204030204" pitchFamily="34" charset="0"/>
              </a:rPr>
              <a:t>Проценты, выплаченные физическому лицу по валютным счетам, для целей расчета налога будут пересчитываться в рубли по официальному обменному курсу ЦБ РФ, установленному на день фактического получения такого дохода. При этом изменение размера валютного вклада, вызванное курсовыми колебаниями, налогообложению не подлежит.</a:t>
            </a:r>
          </a:p>
        </p:txBody>
      </p:sp>
    </p:spTree>
    <p:extLst>
      <p:ext uri="{BB962C8B-B14F-4D97-AF65-F5344CB8AC3E}">
        <p14:creationId xmlns="" xmlns:p14="http://schemas.microsoft.com/office/powerpoint/2010/main" val="31511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3081F1E3-56AD-400D-B24C-A95F3F8B4573}"/>
              </a:ext>
            </a:extLst>
          </p:cNvPr>
          <p:cNvSpPr/>
          <p:nvPr/>
        </p:nvSpPr>
        <p:spPr>
          <a:xfrm>
            <a:off x="2771800" y="106634"/>
            <a:ext cx="3796232" cy="461665"/>
          </a:xfrm>
          <a:prstGeom prst="rect">
            <a:avLst/>
          </a:prstGeom>
        </p:spPr>
        <p:txBody>
          <a:bodyPr wrap="none">
            <a:spAutoFit/>
          </a:bodyPr>
          <a:lstStyle/>
          <a:p>
            <a:pPr algn="ctr">
              <a:defRPr/>
            </a:pPr>
            <a:r>
              <a:rPr lang="ru-RU" sz="2400" b="1" dirty="0">
                <a:solidFill>
                  <a:schemeClr val="accent5">
                    <a:lumMod val="50000"/>
                  </a:schemeClr>
                </a:solidFill>
                <a:latin typeface="Calibri" panose="020F0502020204030204" pitchFamily="34" charset="0"/>
                <a:cs typeface="Calibri" panose="020F0502020204030204" pitchFamily="34" charset="0"/>
              </a:rPr>
              <a:t>Информация Минфина РФ</a:t>
            </a:r>
          </a:p>
        </p:txBody>
      </p:sp>
      <p:sp>
        <p:nvSpPr>
          <p:cNvPr id="3" name="Прямоугольник 2">
            <a:extLst>
              <a:ext uri="{FF2B5EF4-FFF2-40B4-BE49-F238E27FC236}">
                <a16:creationId xmlns="" xmlns:a16="http://schemas.microsoft.com/office/drawing/2014/main" id="{059C37D6-DA13-4FD5-B992-D3EC289DAA8A}"/>
              </a:ext>
            </a:extLst>
          </p:cNvPr>
          <p:cNvSpPr/>
          <p:nvPr/>
        </p:nvSpPr>
        <p:spPr>
          <a:xfrm>
            <a:off x="395536" y="609849"/>
            <a:ext cx="7879704" cy="584775"/>
          </a:xfrm>
          <a:prstGeom prst="rect">
            <a:avLst/>
          </a:prstGeom>
        </p:spPr>
        <p:txBody>
          <a:bodyPr wrap="square">
            <a:spAutoFit/>
          </a:bodyPr>
          <a:lstStyle/>
          <a:p>
            <a:r>
              <a:rPr lang="ru-RU" altLang="ru-RU" sz="1600" dirty="0">
                <a:solidFill>
                  <a:schemeClr val="accent5">
                    <a:lumMod val="50000"/>
                  </a:schemeClr>
                </a:solidFill>
                <a:latin typeface="Calibri" panose="020F0502020204030204" pitchFamily="34" charset="0"/>
                <a:cs typeface="Calibri" panose="020F0502020204030204" pitchFamily="34" charset="0"/>
              </a:rPr>
              <a:t>Предположим, у физического лица в течение 2021 года было три рублевых депозита в трех банках.</a:t>
            </a:r>
          </a:p>
        </p:txBody>
      </p:sp>
      <p:graphicFrame>
        <p:nvGraphicFramePr>
          <p:cNvPr id="4" name="Таблица 3">
            <a:extLst>
              <a:ext uri="{FF2B5EF4-FFF2-40B4-BE49-F238E27FC236}">
                <a16:creationId xmlns="" xmlns:a16="http://schemas.microsoft.com/office/drawing/2014/main" id="{A75D1414-A966-45CE-9003-0647A9CFBC9B}"/>
              </a:ext>
            </a:extLst>
          </p:cNvPr>
          <p:cNvGraphicFramePr>
            <a:graphicFrameLocks noGrp="1"/>
          </p:cNvGraphicFramePr>
          <p:nvPr>
            <p:extLst>
              <p:ext uri="{D42A27DB-BD31-4B8C-83A1-F6EECF244321}">
                <p14:modId xmlns="" xmlns:p14="http://schemas.microsoft.com/office/powerpoint/2010/main" val="2297512091"/>
              </p:ext>
            </p:extLst>
          </p:nvPr>
        </p:nvGraphicFramePr>
        <p:xfrm>
          <a:off x="395536" y="1267976"/>
          <a:ext cx="8054404" cy="2743934"/>
        </p:xfrm>
        <a:graphic>
          <a:graphicData uri="http://schemas.openxmlformats.org/drawingml/2006/table">
            <a:tbl>
              <a:tblPr>
                <a:tableStyleId>{5C22544A-7EE6-4342-B048-85BDC9FD1C3A}</a:tableStyleId>
              </a:tblPr>
              <a:tblGrid>
                <a:gridCol w="4027202">
                  <a:extLst>
                    <a:ext uri="{9D8B030D-6E8A-4147-A177-3AD203B41FA5}">
                      <a16:colId xmlns="" xmlns:a16="http://schemas.microsoft.com/office/drawing/2014/main" val="20000"/>
                    </a:ext>
                  </a:extLst>
                </a:gridCol>
                <a:gridCol w="4027202">
                  <a:extLst>
                    <a:ext uri="{9D8B030D-6E8A-4147-A177-3AD203B41FA5}">
                      <a16:colId xmlns="" xmlns:a16="http://schemas.microsoft.com/office/drawing/2014/main" val="20001"/>
                    </a:ext>
                  </a:extLst>
                </a:gridCol>
              </a:tblGrid>
              <a:tr h="355487">
                <a:tc>
                  <a:txBody>
                    <a:bodyPr/>
                    <a:lstStyle/>
                    <a:p>
                      <a:pPr algn="ctr">
                        <a:lnSpc>
                          <a:spcPct val="115000"/>
                        </a:lnSpc>
                        <a:spcAft>
                          <a:spcPts val="0"/>
                        </a:spcAft>
                      </a:pPr>
                      <a:r>
                        <a:rPr lang="ru-RU" sz="1100" dirty="0">
                          <a:effectLst/>
                          <a:latin typeface="Calibri" panose="020F0502020204030204" pitchFamily="34" charset="0"/>
                          <a:cs typeface="Calibri" panose="020F0502020204030204" pitchFamily="34" charset="0"/>
                        </a:rPr>
                        <a:t>Условия размещения вкладов</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ctr">
                        <a:lnSpc>
                          <a:spcPct val="115000"/>
                        </a:lnSpc>
                        <a:spcAft>
                          <a:spcPts val="0"/>
                        </a:spcAft>
                      </a:pPr>
                      <a:r>
                        <a:rPr lang="ru-RU" sz="1100">
                          <a:effectLst/>
                          <a:latin typeface="Calibri" panose="020F0502020204030204" pitchFamily="34" charset="0"/>
                          <a:cs typeface="Calibri" panose="020F0502020204030204" pitchFamily="34" charset="0"/>
                        </a:rPr>
                        <a:t>Информация о получении дохода</a:t>
                      </a:r>
                      <a:endParaRPr lang="ru-RU" sz="1100">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0"/>
                  </a:ext>
                </a:extLst>
              </a:tr>
              <a:tr h="796149">
                <a:tc>
                  <a:txBody>
                    <a:bodyPr/>
                    <a:lstStyle/>
                    <a:p>
                      <a:pPr algn="just">
                        <a:lnSpc>
                          <a:spcPct val="115000"/>
                        </a:lnSpc>
                        <a:spcAft>
                          <a:spcPts val="0"/>
                        </a:spcAft>
                      </a:pPr>
                      <a:r>
                        <a:rPr lang="ru-RU" sz="1100" dirty="0">
                          <a:effectLst/>
                          <a:latin typeface="Calibri" panose="020F0502020204030204" pitchFamily="34" charset="0"/>
                          <a:cs typeface="Calibri" panose="020F0502020204030204" pitchFamily="34" charset="0"/>
                        </a:rPr>
                        <a:t>Банк 1: годовой депозит в размере 500 000 руб., ставка по депозиту 4,5% годовых, проценты выплачиваются в конце срока действия депозита, депозит заканчивается 1 декабря 2021 года</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a:effectLst/>
                          <a:latin typeface="Calibri" panose="020F0502020204030204" pitchFamily="34" charset="0"/>
                          <a:cs typeface="Calibri" panose="020F0502020204030204" pitchFamily="34" charset="0"/>
                        </a:rPr>
                        <a:t>Процентный доход получен 1 декабря 2021 года в размере 22 500 руб.</a:t>
                      </a:r>
                      <a:endParaRPr lang="ru-RU" sz="1100">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1"/>
                  </a:ext>
                </a:extLst>
              </a:tr>
              <a:tr h="796149">
                <a:tc>
                  <a:txBody>
                    <a:bodyPr/>
                    <a:lstStyle/>
                    <a:p>
                      <a:pPr algn="just">
                        <a:lnSpc>
                          <a:spcPct val="115000"/>
                        </a:lnSpc>
                        <a:spcAft>
                          <a:spcPts val="0"/>
                        </a:spcAft>
                      </a:pPr>
                      <a:r>
                        <a:rPr lang="ru-RU" sz="1100" dirty="0">
                          <a:effectLst/>
                          <a:latin typeface="Calibri" panose="020F0502020204030204" pitchFamily="34" charset="0"/>
                          <a:cs typeface="Calibri" panose="020F0502020204030204" pitchFamily="34" charset="0"/>
                        </a:rPr>
                        <a:t>Банк 2: годовой депозит в размере 1 млн руб., ставка по депозиту 5% годовых, проценты выплачиваются в конце срока действия депозита, депозит заканчивается 31 декабря 2021 года</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dirty="0">
                          <a:effectLst/>
                          <a:latin typeface="Calibri" panose="020F0502020204030204" pitchFamily="34" charset="0"/>
                          <a:cs typeface="Calibri" panose="020F0502020204030204" pitchFamily="34" charset="0"/>
                        </a:rPr>
                        <a:t>Процентный доход получен 31 декабря 2021 года в размере 50 000 руб.</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2"/>
                  </a:ext>
                </a:extLst>
              </a:tr>
              <a:tr h="796149">
                <a:tc>
                  <a:txBody>
                    <a:bodyPr/>
                    <a:lstStyle/>
                    <a:p>
                      <a:pPr algn="just">
                        <a:lnSpc>
                          <a:spcPct val="115000"/>
                        </a:lnSpc>
                        <a:spcAft>
                          <a:spcPts val="0"/>
                        </a:spcAft>
                      </a:pPr>
                      <a:r>
                        <a:rPr lang="ru-RU" sz="1100" dirty="0">
                          <a:effectLst/>
                          <a:latin typeface="Calibri" panose="020F0502020204030204" pitchFamily="34" charset="0"/>
                          <a:cs typeface="Calibri" panose="020F0502020204030204" pitchFamily="34" charset="0"/>
                        </a:rPr>
                        <a:t>Банк 3: годовой депозит в размере 500 000 руб., ставка по депозиту 4% годовых, проценты выплачиваются в конце срока действия депозита, депозит заканчивается 1 декабря 2022 года</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tc>
                  <a:txBody>
                    <a:bodyPr/>
                    <a:lstStyle/>
                    <a:p>
                      <a:pPr algn="just">
                        <a:lnSpc>
                          <a:spcPct val="115000"/>
                        </a:lnSpc>
                        <a:spcAft>
                          <a:spcPts val="0"/>
                        </a:spcAft>
                      </a:pPr>
                      <a:r>
                        <a:rPr lang="ru-RU" sz="1100" dirty="0">
                          <a:effectLst/>
                          <a:latin typeface="Calibri" panose="020F0502020204030204" pitchFamily="34" charset="0"/>
                          <a:cs typeface="Calibri" panose="020F0502020204030204" pitchFamily="34" charset="0"/>
                        </a:rPr>
                        <a:t>Процентные доходы в 2021 году не выплачивались, так как депозит заканчивается в 2022 году и проценты по нему будут выплачены в конце срока действия депозита</a:t>
                      </a:r>
                      <a:endParaRPr lang="ru-RU" sz="1100" dirty="0">
                        <a:effectLst/>
                        <a:latin typeface="Calibri" panose="020F0502020204030204" pitchFamily="34" charset="0"/>
                        <a:ea typeface="Calibri"/>
                        <a:cs typeface="Calibri" panose="020F0502020204030204" pitchFamily="34" charset="0"/>
                      </a:endParaRPr>
                    </a:p>
                  </a:txBody>
                  <a:tcPr marL="39371" marR="39371" marT="64781" marB="64781"/>
                </a:tc>
                <a:extLst>
                  <a:ext uri="{0D108BD9-81ED-4DB2-BD59-A6C34878D82A}">
                    <a16:rowId xmlns="" xmlns:a16="http://schemas.microsoft.com/office/drawing/2014/main" val="10003"/>
                  </a:ext>
                </a:extLst>
              </a:tr>
            </a:tbl>
          </a:graphicData>
        </a:graphic>
      </p:graphicFrame>
      <p:sp>
        <p:nvSpPr>
          <p:cNvPr id="5" name="Прямоугольник 4">
            <a:extLst>
              <a:ext uri="{FF2B5EF4-FFF2-40B4-BE49-F238E27FC236}">
                <a16:creationId xmlns="" xmlns:a16="http://schemas.microsoft.com/office/drawing/2014/main" id="{20EDCE3C-2504-416F-B908-FF9DC554A898}"/>
              </a:ext>
            </a:extLst>
          </p:cNvPr>
          <p:cNvSpPr/>
          <p:nvPr/>
        </p:nvSpPr>
        <p:spPr>
          <a:xfrm>
            <a:off x="406028" y="4155926"/>
            <a:ext cx="8054404" cy="584775"/>
          </a:xfrm>
          <a:prstGeom prst="rect">
            <a:avLst/>
          </a:prstGeom>
        </p:spPr>
        <p:txBody>
          <a:bodyPr wrap="square">
            <a:spAutoFit/>
          </a:bodyPr>
          <a:lstStyle/>
          <a:p>
            <a:pPr>
              <a:defRPr/>
            </a:pPr>
            <a:r>
              <a:rPr lang="ru-RU" sz="1600" dirty="0">
                <a:solidFill>
                  <a:schemeClr val="accent5">
                    <a:lumMod val="50000"/>
                  </a:schemeClr>
                </a:solidFill>
                <a:latin typeface="Calibri" panose="020F0502020204030204" pitchFamily="34" charset="0"/>
                <a:cs typeface="Calibri" panose="020F0502020204030204" pitchFamily="34" charset="0"/>
              </a:rPr>
              <a:t>Таким образом, совокупный процентный доход по вкладам в российских банках, выплаченный физическому лицу в 2021 году, составит 72 500 руб.</a:t>
            </a:r>
          </a:p>
        </p:txBody>
      </p:sp>
    </p:spTree>
    <p:extLst>
      <p:ext uri="{BB962C8B-B14F-4D97-AF65-F5344CB8AC3E}">
        <p14:creationId xmlns="" xmlns:p14="http://schemas.microsoft.com/office/powerpoint/2010/main" val="1303998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706324C5-2FB9-44AB-922C-B7D824532E1A}"/>
              </a:ext>
            </a:extLst>
          </p:cNvPr>
          <p:cNvSpPr/>
          <p:nvPr/>
        </p:nvSpPr>
        <p:spPr>
          <a:xfrm>
            <a:off x="2555776" y="267494"/>
            <a:ext cx="3796232"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Информация Минфина РФ</a:t>
            </a:r>
          </a:p>
        </p:txBody>
      </p:sp>
      <p:sp>
        <p:nvSpPr>
          <p:cNvPr id="3" name="Прямоугольник 2">
            <a:extLst>
              <a:ext uri="{FF2B5EF4-FFF2-40B4-BE49-F238E27FC236}">
                <a16:creationId xmlns="" xmlns:a16="http://schemas.microsoft.com/office/drawing/2014/main" id="{A603B495-DA53-4BBD-8996-063D1ACEAEC7}"/>
              </a:ext>
            </a:extLst>
          </p:cNvPr>
          <p:cNvSpPr/>
          <p:nvPr/>
        </p:nvSpPr>
        <p:spPr>
          <a:xfrm>
            <a:off x="467544" y="915566"/>
            <a:ext cx="7992888" cy="3631763"/>
          </a:xfrm>
          <a:prstGeom prst="rect">
            <a:avLst/>
          </a:prstGeom>
        </p:spPr>
        <p:txBody>
          <a:bodyPr wrap="square">
            <a:spAutoFit/>
          </a:bodyPr>
          <a:lstStyle/>
          <a:p>
            <a:pPr algn="just">
              <a:defRPr/>
            </a:pPr>
            <a:r>
              <a:rPr lang="ru-RU" sz="1600" b="1" u="sng" dirty="0">
                <a:solidFill>
                  <a:schemeClr val="accent5">
                    <a:lumMod val="50000"/>
                  </a:schemeClr>
                </a:solidFill>
                <a:latin typeface="Calibri" panose="020F0502020204030204" pitchFamily="34" charset="0"/>
                <a:cs typeface="Calibri" panose="020F0502020204030204" pitchFamily="34" charset="0"/>
              </a:rPr>
              <a:t>С какого года будет взиматься налог?</a:t>
            </a:r>
          </a:p>
          <a:p>
            <a:pPr algn="just">
              <a:defRPr/>
            </a:pPr>
            <a:endParaRPr lang="ru-RU" sz="1400" b="1" dirty="0">
              <a:solidFill>
                <a:schemeClr val="accent5">
                  <a:lumMod val="50000"/>
                </a:schemeClr>
              </a:solidFill>
              <a:latin typeface="Calibri" panose="020F0502020204030204" pitchFamily="34" charset="0"/>
              <a:ea typeface="Cambria" pitchFamily="18" charset="0"/>
              <a:cs typeface="Calibri" panose="020F0502020204030204" pitchFamily="34" charset="0"/>
            </a:endParaRP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Налог на доходы физического лица в виде процентов по вкладам (остаткам на счетах) </a:t>
            </a: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в российских банках начнет действовать с 2021 года. Новшества не коснутся процентов, полученных по вкладам в текущем, 2020 году.</a:t>
            </a: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Впервые уплатить этот налог за 2021 год вкладчикам придется только в 2022 году </a:t>
            </a: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(до 1 декабря 2022 года) на основе налоговых уведомлений, направленных налоговыми органами. </a:t>
            </a:r>
          </a:p>
          <a:p>
            <a:pPr algn="just">
              <a:defRPr/>
            </a:pPr>
            <a:endParaRPr lang="ru-RU" sz="1600" b="1" dirty="0">
              <a:solidFill>
                <a:schemeClr val="accent5">
                  <a:lumMod val="50000"/>
                </a:schemeClr>
              </a:solidFill>
              <a:latin typeface="Calibri" panose="020F0502020204030204" pitchFamily="34" charset="0"/>
              <a:cs typeface="Calibri" panose="020F0502020204030204" pitchFamily="34" charset="0"/>
            </a:endParaRPr>
          </a:p>
          <a:p>
            <a:pPr algn="just">
              <a:defRPr/>
            </a:pPr>
            <a:r>
              <a:rPr lang="ru-RU" sz="1600" b="1" u="sng" dirty="0">
                <a:solidFill>
                  <a:schemeClr val="accent5">
                    <a:lumMod val="50000"/>
                  </a:schemeClr>
                </a:solidFill>
                <a:latin typeface="Calibri" panose="020F0502020204030204" pitchFamily="34" charset="0"/>
                <a:cs typeface="Calibri" panose="020F0502020204030204" pitchFamily="34" charset="0"/>
              </a:rPr>
              <a:t>Как будет осуществляться администрирование уплаты налога? </a:t>
            </a:r>
          </a:p>
          <a:p>
            <a:pPr algn="just">
              <a:defRPr/>
            </a:pPr>
            <a:endParaRPr lang="ru-RU" sz="1400" b="1" dirty="0">
              <a:solidFill>
                <a:schemeClr val="accent5">
                  <a:lumMod val="50000"/>
                </a:schemeClr>
              </a:solidFill>
              <a:latin typeface="Calibri" panose="020F0502020204030204" pitchFamily="34" charset="0"/>
              <a:ea typeface="Cambria" pitchFamily="18" charset="0"/>
              <a:cs typeface="Calibri" panose="020F0502020204030204" pitchFamily="34" charset="0"/>
            </a:endParaRP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Декларирование доходов гражданами или какое-либо иное дополнительное оформление не потребуется. Расчет налога будет осуществлять налоговый орган автоматически на основе сведений о суммах выплаченных гражданину процентов, которые будут представлять банки.</a:t>
            </a:r>
          </a:p>
          <a:p>
            <a:pPr algn="just">
              <a:defRPr/>
            </a:pPr>
            <a:r>
              <a:rPr lang="ru-RU" sz="1400" dirty="0">
                <a:solidFill>
                  <a:schemeClr val="accent5">
                    <a:lumMod val="50000"/>
                  </a:schemeClr>
                </a:solidFill>
                <a:latin typeface="Calibri" panose="020F0502020204030204" pitchFamily="34" charset="0"/>
                <a:cs typeface="Calibri" panose="020F0502020204030204" pitchFamily="34" charset="0"/>
              </a:rPr>
              <a:t>Налог будет уплачиваться на основании уведомления налоговой службы. Налоговые органы будут направлять уведомления после окончания календарного года, в котором получены процентные доходы (точно так же происходит, например, с уплатой транспортного налога).</a:t>
            </a:r>
          </a:p>
        </p:txBody>
      </p:sp>
    </p:spTree>
    <p:extLst>
      <p:ext uri="{BB962C8B-B14F-4D97-AF65-F5344CB8AC3E}">
        <p14:creationId xmlns="" xmlns:p14="http://schemas.microsoft.com/office/powerpoint/2010/main" val="1587880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 xmlns:a16="http://schemas.microsoft.com/office/drawing/2014/main" id="{6D08D788-7E24-4B3D-B8DF-25AC898A4F95}"/>
              </a:ext>
            </a:extLst>
          </p:cNvPr>
          <p:cNvGraphicFramePr/>
          <p:nvPr>
            <p:extLst>
              <p:ext uri="{D42A27DB-BD31-4B8C-83A1-F6EECF244321}">
                <p14:modId xmlns="" xmlns:p14="http://schemas.microsoft.com/office/powerpoint/2010/main" val="3868005869"/>
              </p:ext>
            </p:extLst>
          </p:nvPr>
        </p:nvGraphicFramePr>
        <p:xfrm>
          <a:off x="719572" y="987574"/>
          <a:ext cx="7704856"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a:extLst>
              <a:ext uri="{FF2B5EF4-FFF2-40B4-BE49-F238E27FC236}">
                <a16:creationId xmlns="" xmlns:a16="http://schemas.microsoft.com/office/drawing/2014/main" id="{E474E5A1-53DC-4FC5-8FB4-665ADFC3C335}"/>
              </a:ext>
            </a:extLst>
          </p:cNvPr>
          <p:cNvSpPr/>
          <p:nvPr/>
        </p:nvSpPr>
        <p:spPr>
          <a:xfrm>
            <a:off x="3707904" y="237877"/>
            <a:ext cx="1366080"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Вопросы</a:t>
            </a:r>
          </a:p>
        </p:txBody>
      </p:sp>
    </p:spTree>
    <p:extLst>
      <p:ext uri="{BB962C8B-B14F-4D97-AF65-F5344CB8AC3E}">
        <p14:creationId xmlns="" xmlns:p14="http://schemas.microsoft.com/office/powerpoint/2010/main" val="1727363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12A1E4A6-7EB5-43F2-AECE-2CE164D79456}"/>
              </a:ext>
            </a:extLst>
          </p:cNvPr>
          <p:cNvSpPr txBox="1">
            <a:spLocks/>
          </p:cNvSpPr>
          <p:nvPr/>
        </p:nvSpPr>
        <p:spPr>
          <a:xfrm>
            <a:off x="1187624" y="627534"/>
            <a:ext cx="6984776" cy="508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БЛАГОДАРИМ ЗА ВНИМАНИЕ!</a:t>
            </a:r>
          </a:p>
        </p:txBody>
      </p:sp>
      <p:sp>
        <p:nvSpPr>
          <p:cNvPr id="5" name="Объект 4">
            <a:extLst>
              <a:ext uri="{FF2B5EF4-FFF2-40B4-BE49-F238E27FC236}">
                <a16:creationId xmlns="" xmlns:a16="http://schemas.microsoft.com/office/drawing/2014/main" id="{4E5203F6-9308-471D-930E-01AB4FE482F3}"/>
              </a:ext>
            </a:extLst>
          </p:cNvPr>
          <p:cNvSpPr txBox="1">
            <a:spLocks/>
          </p:cNvSpPr>
          <p:nvPr/>
        </p:nvSpPr>
        <p:spPr>
          <a:xfrm>
            <a:off x="539552" y="1923678"/>
            <a:ext cx="8136904" cy="302433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Центр подготовки налоговых консультантов  </a:t>
            </a:r>
          </a:p>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оказывает:</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Образовательные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Консультационные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Сопровождение налоговых проверок</a:t>
            </a:r>
          </a:p>
          <a:p>
            <a:pPr marL="342900" marR="0" lvl="0" indent="-342900" algn="ctr" defTabSz="914400" rtl="0" eaLnBrk="1" fontAlgn="auto" latinLnBrk="0" hangingPunct="1">
              <a:lnSpc>
                <a:spcPct val="100000"/>
              </a:lnSpc>
              <a:spcBef>
                <a:spcPct val="20000"/>
              </a:spcBef>
              <a:spcAft>
                <a:spcPts val="325"/>
              </a:spcAft>
              <a:buClr>
                <a:srgbClr val="C3260C"/>
              </a:buClr>
              <a:buSzPct val="130000"/>
              <a:buFont typeface="Arial" pitchFamily="34" charset="0"/>
              <a:buChar char="•"/>
              <a:tabLst/>
              <a:defRPr/>
            </a:pPr>
            <a:endPar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endParaRP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(495) 925-03-87 </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nalog</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http</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err="1">
                <a:ln>
                  <a:noFill/>
                </a:ln>
                <a:solidFill>
                  <a:schemeClr val="accent1">
                    <a:lumMod val="50000"/>
                  </a:schemeClr>
                </a:solidFill>
                <a:effectLst/>
                <a:uLnTx/>
                <a:uFillTx/>
                <a:latin typeface="Calibri" pitchFamily="34" charset="0"/>
                <a:cs typeface="Arial" pitchFamily="34" charset="0"/>
              </a:rPr>
              <a:t>ru</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A3F65CE2-5959-4791-ACDB-3D8F61C1AE9A}"/>
              </a:ext>
            </a:extLst>
          </p:cNvPr>
          <p:cNvSpPr/>
          <p:nvPr/>
        </p:nvSpPr>
        <p:spPr>
          <a:xfrm>
            <a:off x="1617686" y="483518"/>
            <a:ext cx="5510291" cy="3385542"/>
          </a:xfrm>
          <a:prstGeom prst="rect">
            <a:avLst/>
          </a:prstGeom>
        </p:spPr>
        <p:txBody>
          <a:bodyPr wrap="none">
            <a:spAutoFit/>
          </a:bodyPr>
          <a:lstStyle/>
          <a:p>
            <a:pPr algn="ctr"/>
            <a:r>
              <a:rPr lang="ru-RU" sz="2800" b="1" dirty="0">
                <a:solidFill>
                  <a:schemeClr val="accent5">
                    <a:lumMod val="50000"/>
                  </a:schemeClr>
                </a:solidFill>
                <a:latin typeface="Calibri" panose="020F0502020204030204" pitchFamily="34" charset="0"/>
                <a:cs typeface="Calibri" panose="020F0502020204030204" pitchFamily="34" charset="0"/>
              </a:rPr>
              <a:t>Налоговый период (ст. 216 НК РФ)</a:t>
            </a:r>
          </a:p>
          <a:p>
            <a:pPr algn="ctr"/>
            <a:endParaRPr 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altLang="ru-RU" sz="2800" dirty="0">
                <a:solidFill>
                  <a:schemeClr val="accent5">
                    <a:lumMod val="50000"/>
                  </a:schemeClr>
                </a:solidFill>
                <a:latin typeface="Calibri" panose="020F0502020204030204" pitchFamily="34" charset="0"/>
                <a:cs typeface="Calibri" panose="020F0502020204030204" pitchFamily="34" charset="0"/>
              </a:rPr>
              <a:t>Календарный год</a:t>
            </a:r>
          </a:p>
          <a:p>
            <a:pPr algn="ctr"/>
            <a:endParaRPr lang="ru-RU" alt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sz="2800" b="1" dirty="0">
                <a:solidFill>
                  <a:schemeClr val="accent5">
                    <a:lumMod val="50000"/>
                  </a:schemeClr>
                </a:solidFill>
                <a:latin typeface="Calibri" panose="020F0502020204030204" pitchFamily="34" charset="0"/>
                <a:cs typeface="Calibri" panose="020F0502020204030204" pitchFamily="34" charset="0"/>
              </a:rPr>
              <a:t>Налоговый ставки (ст.224 НК РФ)</a:t>
            </a:r>
          </a:p>
          <a:p>
            <a:pPr algn="ctr"/>
            <a:endParaRPr lang="ru-RU" sz="2800" dirty="0">
              <a:solidFill>
                <a:schemeClr val="accent5">
                  <a:lumMod val="50000"/>
                </a:schemeClr>
              </a:solidFill>
              <a:latin typeface="Calibri" panose="020F0502020204030204" pitchFamily="34" charset="0"/>
              <a:cs typeface="Calibri" panose="020F0502020204030204" pitchFamily="34" charset="0"/>
            </a:endParaRPr>
          </a:p>
          <a:p>
            <a:pPr algn="ctr"/>
            <a:r>
              <a:rPr lang="ru-RU" altLang="ru-RU" sz="2800" dirty="0">
                <a:solidFill>
                  <a:schemeClr val="accent5">
                    <a:lumMod val="50000"/>
                  </a:schemeClr>
                </a:solidFill>
                <a:latin typeface="Calibri" panose="020F0502020204030204" pitchFamily="34" charset="0"/>
                <a:cs typeface="Calibri" panose="020F0502020204030204" pitchFamily="34" charset="0"/>
              </a:rPr>
              <a:t>13%,  15%,  30%,  35%,  9%</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331D431F-CFB1-41E3-886C-B095D515A1DC}"/>
              </a:ext>
            </a:extLst>
          </p:cNvPr>
          <p:cNvSpPr/>
          <p:nvPr/>
        </p:nvSpPr>
        <p:spPr>
          <a:xfrm>
            <a:off x="1691680" y="195486"/>
            <a:ext cx="6534472" cy="461665"/>
          </a:xfrm>
          <a:prstGeom prst="rect">
            <a:avLst/>
          </a:prstGeom>
        </p:spPr>
        <p:txBody>
          <a:bodyPr wrap="square">
            <a:spAutoFit/>
          </a:bodyPr>
          <a:lstStyle/>
          <a:p>
            <a:pPr eaLnBrk="1" hangingPunct="1"/>
            <a:r>
              <a:rPr lang="ru-RU" altLang="ru-RU" sz="2400"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Федеральный закон от 23.11.2020 N 372-ФЗ</a:t>
            </a:r>
          </a:p>
        </p:txBody>
      </p:sp>
      <p:pic>
        <p:nvPicPr>
          <p:cNvPr id="5" name="Picture 2">
            <a:extLst>
              <a:ext uri="{FF2B5EF4-FFF2-40B4-BE49-F238E27FC236}">
                <a16:creationId xmlns="" xmlns:a16="http://schemas.microsoft.com/office/drawing/2014/main" id="{799A2FD6-5FD2-4AE1-A6F9-245C7DCCB94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a:xfrm>
            <a:off x="1246194" y="771550"/>
            <a:ext cx="6651612" cy="40022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2050059" y="34785"/>
            <a:ext cx="5043881" cy="400110"/>
          </a:xfrm>
          <a:prstGeom prst="rect">
            <a:avLst/>
          </a:prstGeom>
          <a:noFill/>
          <a:ln w="9525">
            <a:noFill/>
            <a:miter lim="800000"/>
            <a:headEnd/>
            <a:tailEnd/>
          </a:ln>
        </p:spPr>
        <p:txBody>
          <a:bodyPr wrap="none" anchor="ctr">
            <a:spAutoFit/>
          </a:bodyPr>
          <a:lstStyle/>
          <a:p>
            <a:pPr eaLnBrk="1" hangingPunct="1"/>
            <a:r>
              <a:rPr lang="ru-RU" altLang="ru-RU" sz="2000"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Федеральный закон от 23.11.2020 N 372-ФЗ</a:t>
            </a:r>
          </a:p>
        </p:txBody>
      </p:sp>
      <p:sp>
        <p:nvSpPr>
          <p:cNvPr id="2" name="Прямоугольник 1">
            <a:extLst>
              <a:ext uri="{FF2B5EF4-FFF2-40B4-BE49-F238E27FC236}">
                <a16:creationId xmlns="" xmlns:a16="http://schemas.microsoft.com/office/drawing/2014/main" id="{1570842C-696A-40FE-96EC-E74524989ADA}"/>
              </a:ext>
            </a:extLst>
          </p:cNvPr>
          <p:cNvSpPr/>
          <p:nvPr/>
        </p:nvSpPr>
        <p:spPr>
          <a:xfrm>
            <a:off x="323528" y="627534"/>
            <a:ext cx="1739835" cy="710451"/>
          </a:xfrm>
          <a:prstGeom prst="rect">
            <a:avLst/>
          </a:prstGeom>
        </p:spPr>
        <p:txBody>
          <a:bodyPr wrap="none">
            <a:spAutoFit/>
          </a:bodyPr>
          <a:lstStyle/>
          <a:p>
            <a:pPr eaLnBrk="1" hangingPunct="1">
              <a:spcAft>
                <a:spcPts val="450"/>
              </a:spcAft>
            </a:pPr>
            <a:r>
              <a:rPr lang="ru-RU" altLang="ru-RU"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Прогрессивная </a:t>
            </a:r>
          </a:p>
          <a:p>
            <a:pPr eaLnBrk="1" hangingPunct="1">
              <a:spcAft>
                <a:spcPts val="450"/>
              </a:spcAft>
            </a:pPr>
            <a:r>
              <a:rPr lang="ru-RU" altLang="ru-RU"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шкала НДФЛ</a:t>
            </a:r>
          </a:p>
        </p:txBody>
      </p:sp>
      <p:pic>
        <p:nvPicPr>
          <p:cNvPr id="5" name="Picture 2">
            <a:extLst>
              <a:ext uri="{FF2B5EF4-FFF2-40B4-BE49-F238E27FC236}">
                <a16:creationId xmlns="" xmlns:a16="http://schemas.microsoft.com/office/drawing/2014/main" id="{48902601-99E3-499B-AF3B-F30C15CD0955}"/>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434895"/>
            <a:ext cx="5313437" cy="44900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AACAD528-6F67-4D2E-A209-4C85FD9858E8}"/>
              </a:ext>
            </a:extLst>
          </p:cNvPr>
          <p:cNvSpPr/>
          <p:nvPr/>
        </p:nvSpPr>
        <p:spPr>
          <a:xfrm>
            <a:off x="2123728" y="123478"/>
            <a:ext cx="4651979" cy="461665"/>
          </a:xfrm>
          <a:prstGeom prst="rect">
            <a:avLst/>
          </a:prstGeom>
        </p:spPr>
        <p:txBody>
          <a:bodyPr wrap="none">
            <a:spAutoFit/>
          </a:bodyPr>
          <a:lstStyle/>
          <a:p>
            <a:pPr eaLnBrk="1" hangingPunct="1"/>
            <a:r>
              <a:rPr lang="ru-RU" altLang="ru-RU" sz="2400" b="1" dirty="0">
                <a:solidFill>
                  <a:schemeClr val="accent5">
                    <a:lumMod val="50000"/>
                  </a:schemeClr>
                </a:solidFill>
                <a:latin typeface="Calibri" panose="020F0502020204030204" pitchFamily="34" charset="0"/>
                <a:ea typeface="Cambria" panose="02040503050406030204" pitchFamily="18" charset="0"/>
                <a:cs typeface="Calibri" panose="020F0502020204030204" pitchFamily="34" charset="0"/>
              </a:rPr>
              <a:t>Прогрессивная ставка НДФЛ 15 %</a:t>
            </a:r>
          </a:p>
        </p:txBody>
      </p:sp>
      <p:sp>
        <p:nvSpPr>
          <p:cNvPr id="3" name="Прямоугольник 2">
            <a:extLst>
              <a:ext uri="{FF2B5EF4-FFF2-40B4-BE49-F238E27FC236}">
                <a16:creationId xmlns="" xmlns:a16="http://schemas.microsoft.com/office/drawing/2014/main" id="{B3F1AC79-339B-4937-B917-269510F15405}"/>
              </a:ext>
            </a:extLst>
          </p:cNvPr>
          <p:cNvSpPr/>
          <p:nvPr/>
        </p:nvSpPr>
        <p:spPr>
          <a:xfrm>
            <a:off x="525281" y="863590"/>
            <a:ext cx="7848872" cy="3693319"/>
          </a:xfrm>
          <a:prstGeom prst="rect">
            <a:avLst/>
          </a:prstGeom>
        </p:spPr>
        <p:txBody>
          <a:bodyPr wrap="square">
            <a:spAutoFit/>
          </a:bodyPr>
          <a:lstStyle/>
          <a:p>
            <a:pPr>
              <a:buFont typeface="Georgia" panose="02040502050405020303" pitchFamily="18" charset="0"/>
              <a:buNone/>
            </a:pPr>
            <a:r>
              <a:rPr lang="ru-RU" altLang="ru-RU" b="1" dirty="0">
                <a:solidFill>
                  <a:schemeClr val="accent5">
                    <a:lumMod val="50000"/>
                  </a:schemeClr>
                </a:solidFill>
                <a:latin typeface="Calibri" panose="020F0502020204030204" pitchFamily="34" charset="0"/>
                <a:cs typeface="Calibri" panose="020F0502020204030204" pitchFamily="34" charset="0"/>
              </a:rPr>
              <a:t>Как будет уплачиваться налог?</a:t>
            </a:r>
          </a:p>
          <a:p>
            <a:pPr>
              <a:buClr>
                <a:srgbClr val="C00000"/>
              </a:buClr>
              <a:buFont typeface="Arial" panose="020B0604020202020204" pitchFamily="34" charset="0"/>
              <a:buChar char="•"/>
            </a:pPr>
            <a:endParaRPr lang="ru-RU" altLang="ru-RU" dirty="0">
              <a:solidFill>
                <a:schemeClr val="accent5">
                  <a:lumMod val="50000"/>
                </a:schemeClr>
              </a:solidFill>
              <a:latin typeface="Calibri" panose="020F0502020204030204" pitchFamily="34" charset="0"/>
              <a:cs typeface="Calibri" panose="020F0502020204030204" pitchFamily="34" charset="0"/>
            </a:endParaRPr>
          </a:p>
          <a:p>
            <a:pPr marL="285750" indent="-285750" algn="just">
              <a:buClr>
                <a:schemeClr val="accent5">
                  <a:lumMod val="50000"/>
                </a:schemeClr>
              </a:buClr>
              <a:buFont typeface="Arial" panose="020B0604020202020204" pitchFamily="34" charset="0"/>
              <a:buChar char="•"/>
            </a:pPr>
            <a:r>
              <a:rPr lang="ru-RU" altLang="ru-RU" b="1" dirty="0">
                <a:solidFill>
                  <a:schemeClr val="accent5">
                    <a:lumMod val="50000"/>
                  </a:schemeClr>
                </a:solidFill>
                <a:latin typeface="Calibri" panose="020F0502020204030204" pitchFamily="34" charset="0"/>
                <a:cs typeface="Calibri" panose="020F0502020204030204" pitchFamily="34" charset="0"/>
              </a:rPr>
              <a:t>Налоговым агентом (15% перечисляются на отдельный КБК)*</a:t>
            </a:r>
          </a:p>
          <a:p>
            <a:pPr algn="just">
              <a:buClr>
                <a:srgbClr val="C00000"/>
              </a:buClr>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       НДФЛ по ставке 15% перечисляйте отдельной платежкой на </a:t>
            </a:r>
          </a:p>
          <a:p>
            <a:pPr marL="265113" algn="just">
              <a:buClr>
                <a:srgbClr val="C00000"/>
              </a:buClr>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 КБК 182 1 01 02080 01 1000 110 (Письмо ФНС России от 01.12.2020 </a:t>
            </a:r>
          </a:p>
          <a:p>
            <a:pPr marL="357188" algn="just">
              <a:buClr>
                <a:srgbClr val="C00000"/>
              </a:buClr>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N БС-4-11/19702@)</a:t>
            </a:r>
          </a:p>
          <a:p>
            <a:pPr marL="285750" indent="-285750" algn="just">
              <a:buClr>
                <a:schemeClr val="accent5">
                  <a:lumMod val="50000"/>
                </a:schemeClr>
              </a:buClr>
              <a:buFont typeface="Arial" panose="020B0604020202020204" pitchFamily="34" charset="0"/>
              <a:buChar char="•"/>
            </a:pPr>
            <a:r>
              <a:rPr lang="ru-RU" altLang="ru-RU" b="1" dirty="0">
                <a:solidFill>
                  <a:schemeClr val="accent5">
                    <a:lumMod val="50000"/>
                  </a:schemeClr>
                </a:solidFill>
                <a:latin typeface="Calibri" panose="020F0502020204030204" pitchFamily="34" charset="0"/>
                <a:cs typeface="Calibri" panose="020F0502020204030204" pitchFamily="34" charset="0"/>
              </a:rPr>
              <a:t>Налогоплательщиком на основании декларации 3-НДФЛ (только если есть обязанность об уплате налога)(п.4.ст.226 НК РФ)</a:t>
            </a:r>
          </a:p>
          <a:p>
            <a:pPr marL="285750" indent="-285750" algn="just">
              <a:buClr>
                <a:schemeClr val="accent5">
                  <a:lumMod val="50000"/>
                </a:schemeClr>
              </a:buClr>
              <a:buFont typeface="Arial" panose="020B0604020202020204" pitchFamily="34" charset="0"/>
              <a:buChar char="•"/>
            </a:pPr>
            <a:r>
              <a:rPr lang="ru-RU" altLang="ru-RU" b="1" dirty="0">
                <a:solidFill>
                  <a:schemeClr val="accent5">
                    <a:lumMod val="50000"/>
                  </a:schemeClr>
                </a:solidFill>
                <a:latin typeface="Calibri" panose="020F0502020204030204" pitchFamily="34" charset="0"/>
                <a:cs typeface="Calibri" panose="020F0502020204030204" pitchFamily="34" charset="0"/>
              </a:rPr>
              <a:t>Налоговым органом на основании уведомления (п.6.ст.228 НК РФ)</a:t>
            </a:r>
          </a:p>
          <a:p>
            <a:pPr marL="285750" indent="-285750" algn="just">
              <a:buClr>
                <a:schemeClr val="accent5">
                  <a:lumMod val="50000"/>
                </a:schemeClr>
              </a:buClr>
              <a:buFont typeface="Arial" panose="020B0604020202020204" pitchFamily="34" charset="0"/>
              <a:buChar char="•"/>
            </a:pPr>
            <a:endParaRPr lang="ru-RU" altLang="ru-RU" b="1" dirty="0">
              <a:solidFill>
                <a:schemeClr val="accent5">
                  <a:lumMod val="50000"/>
                </a:schemeClr>
              </a:solidFill>
              <a:latin typeface="Calibri" panose="020F0502020204030204" pitchFamily="34" charset="0"/>
              <a:cs typeface="Calibri" panose="020F0502020204030204" pitchFamily="34" charset="0"/>
            </a:endParaRPr>
          </a:p>
          <a:p>
            <a:pPr algn="just">
              <a:buFont typeface="Georgia" panose="02040502050405020303" pitchFamily="18" charset="0"/>
              <a:buNone/>
            </a:pPr>
            <a:r>
              <a:rPr lang="ru-RU" altLang="ru-RU" b="1" dirty="0">
                <a:solidFill>
                  <a:schemeClr val="accent5">
                    <a:lumMod val="50000"/>
                  </a:schemeClr>
                </a:solidFill>
                <a:latin typeface="Calibri" panose="020F0502020204030204" pitchFamily="34" charset="0"/>
                <a:cs typeface="Calibri" panose="020F0502020204030204" pitchFamily="34" charset="0"/>
              </a:rPr>
              <a:t>*     </a:t>
            </a:r>
            <a:r>
              <a:rPr lang="ru-RU" altLang="ru-RU" dirty="0">
                <a:solidFill>
                  <a:schemeClr val="accent5">
                    <a:lumMod val="50000"/>
                  </a:schemeClr>
                </a:solidFill>
                <a:latin typeface="Calibri" panose="020F0502020204030204" pitchFamily="34" charset="0"/>
                <a:cs typeface="Calibri" panose="020F0502020204030204" pitchFamily="34" charset="0"/>
              </a:rPr>
              <a:t>В 2021 и 2022 годах новая прогрессивная ставка НДФЛ </a:t>
            </a:r>
            <a:r>
              <a:rPr lang="ru-RU" altLang="ru-RU" dirty="0">
                <a:solidFill>
                  <a:schemeClr val="accent5">
                    <a:lumMod val="50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будет применяться</a:t>
            </a:r>
            <a:r>
              <a:rPr lang="ru-RU" altLang="ru-RU" dirty="0">
                <a:solidFill>
                  <a:schemeClr val="accent5">
                    <a:lumMod val="50000"/>
                  </a:schemeClr>
                </a:solidFill>
                <a:latin typeface="Calibri" panose="020F0502020204030204" pitchFamily="34" charset="0"/>
                <a:cs typeface="Calibri" panose="020F0502020204030204" pitchFamily="34" charset="0"/>
              </a:rPr>
              <a:t> к каждой налоговой базе отдельно </a:t>
            </a:r>
            <a:r>
              <a:rPr lang="ru-RU" altLang="ru-RU" i="1" dirty="0">
                <a:solidFill>
                  <a:schemeClr val="accent5">
                    <a:lumMod val="50000"/>
                  </a:schemeClr>
                </a:solidFill>
                <a:latin typeface="Calibri" panose="020F0502020204030204" pitchFamily="34" charset="0"/>
                <a:cs typeface="Calibri" panose="020F0502020204030204" pitchFamily="34" charset="0"/>
              </a:rPr>
              <a:t>(п.3.ст.2 Федерального закона  372-фз от 23.11.2020 года).</a:t>
            </a:r>
            <a:endParaRPr lang="ru-RU" altLang="ru-RU" i="1" dirty="0">
              <a:solidFill>
                <a:schemeClr val="accent5">
                  <a:lumMod val="50000"/>
                </a:schemeClr>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1984854" y="195486"/>
            <a:ext cx="4651979" cy="461665"/>
          </a:xfrm>
          <a:prstGeom prst="rect">
            <a:avLst/>
          </a:prstGeom>
          <a:noFill/>
          <a:ln w="9525">
            <a:noFill/>
            <a:miter lim="800000"/>
            <a:headEnd/>
            <a:tailEnd/>
          </a:ln>
        </p:spPr>
        <p:txBody>
          <a:bodyPr wrap="none" anchor="ctr">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Прогрессивная ставка НДФЛ 15 %</a:t>
            </a:r>
          </a:p>
        </p:txBody>
      </p:sp>
      <p:sp>
        <p:nvSpPr>
          <p:cNvPr id="2" name="Прямоугольник 1">
            <a:extLst>
              <a:ext uri="{FF2B5EF4-FFF2-40B4-BE49-F238E27FC236}">
                <a16:creationId xmlns="" xmlns:a16="http://schemas.microsoft.com/office/drawing/2014/main" id="{A4B78102-30E8-4074-940E-0E40CC1F311D}"/>
              </a:ext>
            </a:extLst>
          </p:cNvPr>
          <p:cNvSpPr/>
          <p:nvPr/>
        </p:nvSpPr>
        <p:spPr>
          <a:xfrm>
            <a:off x="755576" y="1131590"/>
            <a:ext cx="6966520" cy="2246769"/>
          </a:xfrm>
          <a:prstGeom prst="rect">
            <a:avLst/>
          </a:prstGeom>
        </p:spPr>
        <p:txBody>
          <a:bodyPr wrap="square">
            <a:spAutoFit/>
          </a:bodyPr>
          <a:lstStyle/>
          <a:p>
            <a:pPr>
              <a:buFont typeface="Georgia" panose="02040502050405020303" pitchFamily="18" charset="0"/>
              <a:buNone/>
            </a:pPr>
            <a:r>
              <a:rPr lang="ru-RU" altLang="ru-RU" sz="2000" b="1" dirty="0">
                <a:solidFill>
                  <a:schemeClr val="accent5">
                    <a:lumMod val="50000"/>
                  </a:schemeClr>
                </a:solidFill>
                <a:latin typeface="Calibri" panose="020F0502020204030204" pitchFamily="34" charset="0"/>
                <a:cs typeface="Calibri" panose="020F0502020204030204" pitchFamily="34" charset="0"/>
              </a:rPr>
              <a:t>Пример</a:t>
            </a:r>
          </a:p>
          <a:p>
            <a:pPr algn="just">
              <a:buClr>
                <a:srgbClr val="C00000"/>
              </a:buClr>
              <a:buFont typeface="Arial" panose="020B0604020202020204" pitchFamily="34" charset="0"/>
              <a:buChar char="•"/>
            </a:pPr>
            <a:endParaRPr lang="ru-RU" altLang="ru-RU" sz="2000" dirty="0">
              <a:solidFill>
                <a:schemeClr val="accent5">
                  <a:lumMod val="50000"/>
                </a:schemeClr>
              </a:solidFill>
              <a:latin typeface="Calibri" panose="020F0502020204030204" pitchFamily="34" charset="0"/>
              <a:cs typeface="Calibri" panose="020F0502020204030204" pitchFamily="34" charset="0"/>
            </a:endParaRPr>
          </a:p>
          <a:p>
            <a:pPr algn="just">
              <a:buFont typeface="Georgia" panose="02040502050405020303" pitchFamily="18" charset="0"/>
              <a:buNone/>
            </a:pPr>
            <a:r>
              <a:rPr lang="ru-RU" altLang="ru-RU" sz="2000" dirty="0">
                <a:solidFill>
                  <a:schemeClr val="accent5">
                    <a:lumMod val="50000"/>
                  </a:schemeClr>
                </a:solidFill>
                <a:latin typeface="Calibri" panose="020F0502020204030204" pitchFamily="34" charset="0"/>
                <a:cs typeface="Calibri" panose="020F0502020204030204" pitchFamily="34" charset="0"/>
              </a:rPr>
              <a:t>       При выплате работнику зарплаты (в 2021 и 2022гг) 4 млн. руб. и дивидендов 1,5 млн. руб. считайте НДФЛ по 13% отдельно с зарплаты - 520 000 руб. (4 млн. руб. x 13%), отдельно с дивидендов - 195 000 руб. (1,5 млн. руб. x 13%). Неважно, что суммарно доходы больше 5 млн. руб.</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 xmlns:a16="http://schemas.microsoft.com/office/drawing/2014/main" id="{86B41AEC-469A-440B-9672-74BC933BA127}"/>
              </a:ext>
            </a:extLst>
          </p:cNvPr>
          <p:cNvSpPr/>
          <p:nvPr/>
        </p:nvSpPr>
        <p:spPr>
          <a:xfrm>
            <a:off x="575554" y="1275606"/>
            <a:ext cx="7992889" cy="2308324"/>
          </a:xfrm>
          <a:prstGeom prst="rect">
            <a:avLst/>
          </a:prstGeom>
        </p:spPr>
        <p:txBody>
          <a:bodyPr wrap="square">
            <a:spAutoFit/>
          </a:bodyPr>
          <a:lstStyle/>
          <a:p>
            <a:pPr>
              <a:buFont typeface="Georgia" panose="02040502050405020303" pitchFamily="18" charset="0"/>
              <a:buNone/>
            </a:pPr>
            <a:r>
              <a:rPr lang="ru-RU" altLang="ru-RU" b="1" dirty="0">
                <a:solidFill>
                  <a:schemeClr val="accent5">
                    <a:lumMod val="50000"/>
                  </a:schemeClr>
                </a:solidFill>
                <a:latin typeface="Calibri" panose="020F0502020204030204" pitchFamily="34" charset="0"/>
                <a:cs typeface="Calibri" panose="020F0502020204030204" pitchFamily="34" charset="0"/>
              </a:rPr>
              <a:t>ВАЖНО!</a:t>
            </a:r>
          </a:p>
          <a:p>
            <a:pPr>
              <a:buClr>
                <a:srgbClr val="C00000"/>
              </a:buClr>
              <a:buFont typeface="Arial" panose="020B0604020202020204" pitchFamily="34" charset="0"/>
              <a:buChar char="•"/>
            </a:pPr>
            <a:endParaRPr lang="ru-RU" altLang="ru-RU" dirty="0">
              <a:solidFill>
                <a:schemeClr val="accent5">
                  <a:lumMod val="50000"/>
                </a:schemeClr>
              </a:solidFill>
              <a:latin typeface="Calibri" panose="020F0502020204030204" pitchFamily="34" charset="0"/>
              <a:cs typeface="Calibri" panose="020F0502020204030204" pitchFamily="34" charset="0"/>
            </a:endParaRPr>
          </a:p>
          <a:p>
            <a:pPr algn="just">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       Если налоговый агент ошибется с расчетом налога по комбинированной ставке (650 тыс. руб. плюс 15% с превышения 5 млн. руб. доходов), то за </a:t>
            </a:r>
          </a:p>
          <a:p>
            <a:pPr algn="just">
              <a:buFont typeface="Georgia" panose="02040502050405020303" pitchFamily="18" charset="0"/>
              <a:buNone/>
            </a:pPr>
            <a:r>
              <a:rPr lang="ru-RU" altLang="ru-RU" dirty="0">
                <a:solidFill>
                  <a:schemeClr val="accent5">
                    <a:lumMod val="50000"/>
                  </a:schemeClr>
                </a:solidFill>
                <a:latin typeface="Calibri" panose="020F0502020204030204" pitchFamily="34" charset="0"/>
                <a:cs typeface="Calibri" panose="020F0502020204030204" pitchFamily="34" charset="0"/>
              </a:rPr>
              <a:t>       I квартал 2021 года его </a:t>
            </a:r>
            <a:r>
              <a:rPr lang="ru-RU" altLang="ru-RU" dirty="0">
                <a:solidFill>
                  <a:schemeClr val="accent5">
                    <a:lumMod val="50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не будут штрафовать</a:t>
            </a:r>
            <a:r>
              <a:rPr lang="ru-RU" altLang="ru-RU" dirty="0">
                <a:solidFill>
                  <a:schemeClr val="accent5">
                    <a:lumMod val="50000"/>
                  </a:schemeClr>
                </a:solidFill>
                <a:latin typeface="Calibri" panose="020F0502020204030204" pitchFamily="34" charset="0"/>
                <a:cs typeface="Calibri" panose="020F0502020204030204" pitchFamily="34" charset="0"/>
              </a:rPr>
              <a:t> и начислять пени. Для этого налоговый агент должен самостоятельно перечислить в бюджет недостающие суммы до 1 июля 2021 года</a:t>
            </a:r>
            <a:r>
              <a:rPr lang="ru-RU" altLang="ru-RU" i="1" dirty="0">
                <a:solidFill>
                  <a:schemeClr val="accent5">
                    <a:lumMod val="50000"/>
                  </a:schemeClr>
                </a:solidFill>
                <a:latin typeface="Calibri" panose="020F0502020204030204" pitchFamily="34" charset="0"/>
                <a:cs typeface="Calibri" panose="020F0502020204030204" pitchFamily="34" charset="0"/>
              </a:rPr>
              <a:t> (п.4.ст.2 Федерального закона  372-фз от 23.11.2020 года).</a:t>
            </a:r>
            <a:endParaRPr lang="ru-RU" altLang="ru-RU" dirty="0">
              <a:solidFill>
                <a:schemeClr val="accent5">
                  <a:lumMod val="50000"/>
                </a:schemeClr>
              </a:solidFill>
              <a:latin typeface="Calibri" panose="020F0502020204030204" pitchFamily="34" charset="0"/>
              <a:cs typeface="Calibri" panose="020F0502020204030204" pitchFamily="34" charset="0"/>
            </a:endParaRPr>
          </a:p>
        </p:txBody>
      </p:sp>
      <p:sp>
        <p:nvSpPr>
          <p:cNvPr id="3" name="Прямоугольник 2">
            <a:extLst>
              <a:ext uri="{FF2B5EF4-FFF2-40B4-BE49-F238E27FC236}">
                <a16:creationId xmlns="" xmlns:a16="http://schemas.microsoft.com/office/drawing/2014/main" id="{B99667C7-41AE-499A-87BC-2D7949DB882A}"/>
              </a:ext>
            </a:extLst>
          </p:cNvPr>
          <p:cNvSpPr/>
          <p:nvPr/>
        </p:nvSpPr>
        <p:spPr>
          <a:xfrm>
            <a:off x="2246010" y="267494"/>
            <a:ext cx="4651979" cy="461665"/>
          </a:xfrm>
          <a:prstGeom prst="rect">
            <a:avLst/>
          </a:prstGeom>
        </p:spPr>
        <p:txBody>
          <a:bodyPr wrap="none">
            <a:spAutoFit/>
          </a:bodyPr>
          <a:lstStyle/>
          <a:p>
            <a:pPr>
              <a:defRPr/>
            </a:pPr>
            <a:r>
              <a:rPr lang="ru-RU" sz="2400" b="1" dirty="0">
                <a:solidFill>
                  <a:schemeClr val="accent5">
                    <a:lumMod val="50000"/>
                  </a:schemeClr>
                </a:solidFill>
                <a:latin typeface="Calibri" panose="020F0502020204030204" pitchFamily="34" charset="0"/>
                <a:cs typeface="Calibri" panose="020F0502020204030204" pitchFamily="34" charset="0"/>
              </a:rPr>
              <a:t>Прогрессивная ставка НДФЛ 15 %</a:t>
            </a:r>
          </a:p>
        </p:txBody>
      </p:sp>
      <p:sp>
        <p:nvSpPr>
          <p:cNvPr id="5" name="Прямоугольник 4">
            <a:extLst>
              <a:ext uri="{FF2B5EF4-FFF2-40B4-BE49-F238E27FC236}">
                <a16:creationId xmlns="" xmlns:a16="http://schemas.microsoft.com/office/drawing/2014/main" id="{02C0B4D3-0E2F-491D-B068-AA3F65C3FCC7}"/>
              </a:ext>
            </a:extLst>
          </p:cNvPr>
          <p:cNvSpPr/>
          <p:nvPr/>
        </p:nvSpPr>
        <p:spPr>
          <a:xfrm>
            <a:off x="482132" y="3891921"/>
            <a:ext cx="7128792" cy="646331"/>
          </a:xfrm>
          <a:prstGeom prst="rect">
            <a:avLst/>
          </a:prstGeom>
        </p:spPr>
        <p:txBody>
          <a:bodyPr wrap="square">
            <a:spAutoFit/>
          </a:bodyPr>
          <a:lstStyle/>
          <a:p>
            <a:pPr eaLnBrk="1" hangingPunct="1"/>
            <a:r>
              <a:rPr lang="ru-RU" altLang="ru-RU" b="1" i="1" dirty="0">
                <a:solidFill>
                  <a:schemeClr val="accent5">
                    <a:lumMod val="50000"/>
                  </a:schemeClr>
                </a:solidFill>
                <a:latin typeface="Calibri" panose="020F0502020204030204" pitchFamily="34" charset="0"/>
                <a:cs typeface="Calibri" panose="020F0502020204030204" pitchFamily="34" charset="0"/>
              </a:rPr>
              <a:t>Примеры заполнение 6 –НДФЛ:</a:t>
            </a:r>
          </a:p>
          <a:p>
            <a:pPr eaLnBrk="1" hangingPunct="1"/>
            <a:r>
              <a:rPr lang="ru-RU" altLang="ru-RU" b="1" i="1" dirty="0">
                <a:solidFill>
                  <a:schemeClr val="accent5">
                    <a:lumMod val="50000"/>
                  </a:schemeClr>
                </a:solidFill>
                <a:latin typeface="Calibri" panose="020F0502020204030204" pitchFamily="34" charset="0"/>
                <a:cs typeface="Calibri" panose="020F0502020204030204" pitchFamily="34" charset="0"/>
              </a:rPr>
              <a:t>Письмо ФНС России от 01.12.2020 N БС-4-11/19702@</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1685</TotalTime>
  <Words>2135</Words>
  <Application>Microsoft Office PowerPoint</Application>
  <PresentationFormat>Экран (16:9)</PresentationFormat>
  <Paragraphs>222</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Налоговая база  (общие вопросы ст. 210 НК РФ)</vt:lpstr>
      <vt:lpstr>Слайд 11</vt:lpstr>
      <vt:lpstr>Слайд 12</vt:lpstr>
      <vt:lpstr>Отчетность</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kekus</dc:creator>
  <cp:lastModifiedBy>SverdlovaIM</cp:lastModifiedBy>
  <cp:revision>437</cp:revision>
  <cp:lastPrinted>2021-11-02T18:56:30Z</cp:lastPrinted>
  <dcterms:created xsi:type="dcterms:W3CDTF">2017-09-21T06:11:21Z</dcterms:created>
  <dcterms:modified xsi:type="dcterms:W3CDTF">2022-03-22T10:54:35Z</dcterms:modified>
</cp:coreProperties>
</file>