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7"/>
  </p:handoutMasterIdLst>
  <p:sldIdLst>
    <p:sldId id="257" r:id="rId2"/>
    <p:sldId id="376" r:id="rId3"/>
    <p:sldId id="269" r:id="rId4"/>
    <p:sldId id="298" r:id="rId5"/>
    <p:sldId id="299" r:id="rId6"/>
    <p:sldId id="377" r:id="rId7"/>
    <p:sldId id="378" r:id="rId8"/>
    <p:sldId id="379" r:id="rId9"/>
    <p:sldId id="279" r:id="rId10"/>
    <p:sldId id="297" r:id="rId11"/>
    <p:sldId id="282" r:id="rId12"/>
    <p:sldId id="281" r:id="rId13"/>
    <p:sldId id="278" r:id="rId14"/>
    <p:sldId id="283" r:id="rId15"/>
    <p:sldId id="284" r:id="rId16"/>
    <p:sldId id="275" r:id="rId17"/>
    <p:sldId id="306" r:id="rId18"/>
    <p:sldId id="274" r:id="rId19"/>
    <p:sldId id="307" r:id="rId20"/>
    <p:sldId id="304" r:id="rId21"/>
    <p:sldId id="305" r:id="rId22"/>
    <p:sldId id="310" r:id="rId23"/>
    <p:sldId id="380" r:id="rId24"/>
    <p:sldId id="308" r:id="rId25"/>
    <p:sldId id="312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27" userDrawn="1">
          <p15:clr>
            <a:srgbClr val="A4A3A4"/>
          </p15:clr>
        </p15:guide>
        <p15:guide id="2" pos="38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howGuides="1">
      <p:cViewPr varScale="1">
        <p:scale>
          <a:sx n="77" d="100"/>
          <a:sy n="77" d="100"/>
        </p:scale>
        <p:origin x="684" y="96"/>
      </p:cViewPr>
      <p:guideLst>
        <p:guide orient="horz" pos="2727"/>
        <p:guide pos="38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49" d="100"/>
          <a:sy n="49" d="100"/>
        </p:scale>
        <p:origin x="1842" y="54"/>
      </p:cViewPr>
      <p:guideLst/>
    </p:cSldViewPr>
  </p:notesViewPr>
  <p:gridSpacing cx="45000" cy="45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94B820AE-1B2A-445C-A4B2-53F384576E5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35BC12C-CF8A-4105-A637-3CBF4726041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4BB132-54F2-4220-ACD1-3781FBD8318F}" type="datetimeFigureOut">
              <a:rPr lang="ru-RU" smtClean="0"/>
              <a:pPr/>
              <a:t>26.03.2026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2E1266E-0183-4E8F-B15A-84742DCE612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2778227-954E-404E-AF04-7C532D66E78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5F62D6-C5AE-49CC-9150-67E0182FD56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81702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CC1583-19C2-445C-95FA-A70871E05F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3A5486A-C161-425C-A383-9D1AA1977D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2C422A5-B09C-47C4-9C8A-9B9C05176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3E2BF-9ADC-477C-B985-ED6A3FE2C52E}" type="datetimeFigureOut">
              <a:rPr lang="ru-RU" smtClean="0"/>
              <a:pPr/>
              <a:t>26.03.2026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B7E6C82-6792-4FBB-A79A-3F80C4AF2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4855793-DEBA-4AE8-B065-700CB9549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424E6-770A-4943-8DFB-C07B33ECB3B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2433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721462-A9E1-4536-9F2D-B2F8F2185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599" cy="1325563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D1B458C-BFE5-4FED-890B-A3C81CBD9E00}"/>
              </a:ext>
            </a:extLst>
          </p:cNvPr>
          <p:cNvSpPr/>
          <p:nvPr userDrawn="1"/>
        </p:nvSpPr>
        <p:spPr>
          <a:xfrm>
            <a:off x="0" y="0"/>
            <a:ext cx="12192000" cy="9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74EC097-BE1E-47C5-A4A4-558BFD9F9C06}"/>
              </a:ext>
            </a:extLst>
          </p:cNvPr>
          <p:cNvSpPr/>
          <p:nvPr userDrawn="1"/>
        </p:nvSpPr>
        <p:spPr>
          <a:xfrm>
            <a:off x="12450" y="6772425"/>
            <a:ext cx="12192000" cy="9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ECD6CA42-8F84-4EF7-AC44-C6D7CA7B5256}"/>
              </a:ext>
            </a:extLst>
          </p:cNvPr>
          <p:cNvGrpSpPr/>
          <p:nvPr userDrawn="1"/>
        </p:nvGrpSpPr>
        <p:grpSpPr>
          <a:xfrm>
            <a:off x="0" y="49500"/>
            <a:ext cx="2844750" cy="274500"/>
            <a:chOff x="5228062" y="49500"/>
            <a:chExt cx="2844750" cy="274500"/>
          </a:xfrm>
          <a:solidFill>
            <a:schemeClr val="tx2"/>
          </a:solidFill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EF73193D-4957-4A8F-A457-261D1530DEC3}"/>
                </a:ext>
              </a:extLst>
            </p:cNvPr>
            <p:cNvSpPr/>
            <p:nvPr userDrawn="1"/>
          </p:nvSpPr>
          <p:spPr>
            <a:xfrm>
              <a:off x="5228062" y="49500"/>
              <a:ext cx="2541000" cy="274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" name="Блок-схема: объединение 10">
              <a:extLst>
                <a:ext uri="{FF2B5EF4-FFF2-40B4-BE49-F238E27FC236}">
                  <a16:creationId xmlns:a16="http://schemas.microsoft.com/office/drawing/2014/main" id="{9CA2CB59-7E2E-4FE6-B4DA-BC82267C4973}"/>
                </a:ext>
              </a:extLst>
            </p:cNvPr>
            <p:cNvSpPr/>
            <p:nvPr userDrawn="1"/>
          </p:nvSpPr>
          <p:spPr>
            <a:xfrm>
              <a:off x="7465312" y="49500"/>
              <a:ext cx="607500" cy="274500"/>
            </a:xfrm>
            <a:prstGeom prst="flowChartMerg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F77822EB-8A6C-4A70-8594-303E6651250C}"/>
              </a:ext>
            </a:extLst>
          </p:cNvPr>
          <p:cNvGrpSpPr/>
          <p:nvPr userDrawn="1"/>
        </p:nvGrpSpPr>
        <p:grpSpPr>
          <a:xfrm>
            <a:off x="9382650" y="6596925"/>
            <a:ext cx="2844750" cy="274500"/>
            <a:chOff x="9347250" y="6571200"/>
            <a:chExt cx="2844750" cy="274500"/>
          </a:xfrm>
          <a:solidFill>
            <a:schemeClr val="tx2"/>
          </a:solidFill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1DA2A97F-749F-48D2-AE48-5762F540EF28}"/>
                </a:ext>
              </a:extLst>
            </p:cNvPr>
            <p:cNvSpPr/>
            <p:nvPr userDrawn="1"/>
          </p:nvSpPr>
          <p:spPr>
            <a:xfrm>
              <a:off x="9651000" y="6571200"/>
              <a:ext cx="2541000" cy="274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4" name="Блок-схема: объединение 13">
              <a:extLst>
                <a:ext uri="{FF2B5EF4-FFF2-40B4-BE49-F238E27FC236}">
                  <a16:creationId xmlns:a16="http://schemas.microsoft.com/office/drawing/2014/main" id="{3E93E1D6-3B3B-47F6-966E-B20E50008B90}"/>
                </a:ext>
              </a:extLst>
            </p:cNvPr>
            <p:cNvSpPr/>
            <p:nvPr userDrawn="1"/>
          </p:nvSpPr>
          <p:spPr>
            <a:xfrm rot="10800000">
              <a:off x="9347250" y="6571200"/>
              <a:ext cx="607500" cy="274500"/>
            </a:xfrm>
            <a:prstGeom prst="flowChartMerg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6" name="Текст 18">
            <a:extLst>
              <a:ext uri="{FF2B5EF4-FFF2-40B4-BE49-F238E27FC236}">
                <a16:creationId xmlns:a16="http://schemas.microsoft.com/office/drawing/2014/main" id="{57C0137E-3F0D-4D70-B2CA-0E5AD27AD1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0" y="2033588"/>
            <a:ext cx="10444163" cy="4049712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347060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BB7FDFF-D2AD-4235-A46C-DC66DD4D1013}"/>
              </a:ext>
            </a:extLst>
          </p:cNvPr>
          <p:cNvSpPr/>
          <p:nvPr userDrawn="1"/>
        </p:nvSpPr>
        <p:spPr>
          <a:xfrm>
            <a:off x="0" y="0"/>
            <a:ext cx="12192000" cy="234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3"/>
              </a:solidFill>
            </a:endParaRP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4070D4A9-B599-4348-B256-0E428B8B82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85813" y="1314450"/>
            <a:ext cx="10664825" cy="1035050"/>
          </a:xfrm>
        </p:spPr>
        <p:txBody>
          <a:bodyPr/>
          <a:lstStyle>
            <a:lvl1pPr marL="0" indent="0" algn="l">
              <a:buNone/>
              <a:defRPr/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6EF77BD0-0A00-4EB4-9CDD-5A98ACBE159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2843213"/>
            <a:ext cx="10612438" cy="37814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A9322F2F-857E-4FE4-BE4D-D21B4515E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352163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BB7FDFF-D2AD-4235-A46C-DC66DD4D1013}"/>
              </a:ext>
            </a:extLst>
          </p:cNvPr>
          <p:cNvSpPr/>
          <p:nvPr userDrawn="1"/>
        </p:nvSpPr>
        <p:spPr>
          <a:xfrm>
            <a:off x="0" y="4509000"/>
            <a:ext cx="12192000" cy="234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3"/>
              </a:solidFill>
            </a:endParaRP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4070D4A9-B599-4348-B256-0E428B8B82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85813" y="1314450"/>
            <a:ext cx="10664825" cy="2924550"/>
          </a:xfrm>
        </p:spPr>
        <p:txBody>
          <a:bodyPr/>
          <a:lstStyle>
            <a:lvl1pPr marL="0" indent="0" algn="l">
              <a:buNone/>
              <a:defRPr/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1D6F7538-3390-41DD-B230-F5083FB82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813" y="55937"/>
            <a:ext cx="10515600" cy="91793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682573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AB6D58-97DC-44E4-9E0A-561EED96B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1000" y="365125"/>
            <a:ext cx="7732800" cy="103887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BB7FDFF-D2AD-4235-A46C-DC66DD4D1013}"/>
              </a:ext>
            </a:extLst>
          </p:cNvPr>
          <p:cNvSpPr/>
          <p:nvPr userDrawn="1"/>
        </p:nvSpPr>
        <p:spPr>
          <a:xfrm>
            <a:off x="0" y="0"/>
            <a:ext cx="285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E46014F-1F57-473C-840B-91CF6FA9A7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576638" y="1673225"/>
            <a:ext cx="7785100" cy="4951413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395687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721462-A9E1-4536-9F2D-B2F8F2185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8" y="365125"/>
            <a:ext cx="5257801" cy="1325563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18D8509-D379-49B3-A4FE-EDBEE0641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90FB3E60-2F82-4C12-95B3-7ACC1B0E5862}" type="datetimeFigureOut">
              <a:rPr lang="ru-RU" smtClean="0"/>
              <a:pPr/>
              <a:t>26.03.2026</a:t>
            </a:fld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D1B458C-BFE5-4FED-890B-A3C81CBD9E00}"/>
              </a:ext>
            </a:extLst>
          </p:cNvPr>
          <p:cNvSpPr/>
          <p:nvPr userDrawn="1"/>
        </p:nvSpPr>
        <p:spPr>
          <a:xfrm>
            <a:off x="0" y="0"/>
            <a:ext cx="12192000" cy="9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74EC097-BE1E-47C5-A4A4-558BFD9F9C06}"/>
              </a:ext>
            </a:extLst>
          </p:cNvPr>
          <p:cNvSpPr/>
          <p:nvPr userDrawn="1"/>
        </p:nvSpPr>
        <p:spPr>
          <a:xfrm>
            <a:off x="12450" y="6772425"/>
            <a:ext cx="12192000" cy="9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8" name="Рисунок 2">
            <a:extLst>
              <a:ext uri="{FF2B5EF4-FFF2-40B4-BE49-F238E27FC236}">
                <a16:creationId xmlns:a16="http://schemas.microsoft.com/office/drawing/2014/main" id="{17DD4B55-CA6E-4B68-97C9-646C6EC1FBE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0850" y="-575"/>
            <a:ext cx="5186362" cy="6858575"/>
          </a:xfrm>
          <a:solidFill>
            <a:schemeClr val="bg1"/>
          </a:solidFill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 dirty="0"/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ECD6CA42-8F84-4EF7-AC44-C6D7CA7B5256}"/>
              </a:ext>
            </a:extLst>
          </p:cNvPr>
          <p:cNvGrpSpPr/>
          <p:nvPr userDrawn="1"/>
        </p:nvGrpSpPr>
        <p:grpSpPr>
          <a:xfrm>
            <a:off x="5207212" y="36075"/>
            <a:ext cx="2844750" cy="274500"/>
            <a:chOff x="5228062" y="49500"/>
            <a:chExt cx="2844750" cy="274500"/>
          </a:xfrm>
          <a:solidFill>
            <a:schemeClr val="accent1"/>
          </a:solidFill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EF73193D-4957-4A8F-A457-261D1530DEC3}"/>
                </a:ext>
              </a:extLst>
            </p:cNvPr>
            <p:cNvSpPr/>
            <p:nvPr userDrawn="1"/>
          </p:nvSpPr>
          <p:spPr>
            <a:xfrm>
              <a:off x="5228062" y="49500"/>
              <a:ext cx="2541000" cy="274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accent1"/>
                </a:solidFill>
              </a:endParaRPr>
            </a:p>
          </p:txBody>
        </p:sp>
        <p:sp>
          <p:nvSpPr>
            <p:cNvPr id="11" name="Блок-схема: объединение 10">
              <a:extLst>
                <a:ext uri="{FF2B5EF4-FFF2-40B4-BE49-F238E27FC236}">
                  <a16:creationId xmlns:a16="http://schemas.microsoft.com/office/drawing/2014/main" id="{9CA2CB59-7E2E-4FE6-B4DA-BC82267C4973}"/>
                </a:ext>
              </a:extLst>
            </p:cNvPr>
            <p:cNvSpPr/>
            <p:nvPr userDrawn="1"/>
          </p:nvSpPr>
          <p:spPr>
            <a:xfrm>
              <a:off x="7465312" y="49500"/>
              <a:ext cx="607500" cy="274500"/>
            </a:xfrm>
            <a:prstGeom prst="flowChartMerg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F77822EB-8A6C-4A70-8594-303E6651250C}"/>
              </a:ext>
            </a:extLst>
          </p:cNvPr>
          <p:cNvGrpSpPr/>
          <p:nvPr userDrawn="1"/>
        </p:nvGrpSpPr>
        <p:grpSpPr>
          <a:xfrm>
            <a:off x="9382650" y="6596925"/>
            <a:ext cx="2844750" cy="274500"/>
            <a:chOff x="9347250" y="6571200"/>
            <a:chExt cx="2844750" cy="274500"/>
          </a:xfrm>
          <a:solidFill>
            <a:schemeClr val="accent1"/>
          </a:solidFill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1DA2A97F-749F-48D2-AE48-5762F540EF28}"/>
                </a:ext>
              </a:extLst>
            </p:cNvPr>
            <p:cNvSpPr/>
            <p:nvPr userDrawn="1"/>
          </p:nvSpPr>
          <p:spPr>
            <a:xfrm>
              <a:off x="9651000" y="6571200"/>
              <a:ext cx="2541000" cy="274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accent1"/>
                </a:solidFill>
              </a:endParaRPr>
            </a:p>
          </p:txBody>
        </p:sp>
        <p:sp>
          <p:nvSpPr>
            <p:cNvPr id="14" name="Блок-схема: объединение 13">
              <a:extLst>
                <a:ext uri="{FF2B5EF4-FFF2-40B4-BE49-F238E27FC236}">
                  <a16:creationId xmlns:a16="http://schemas.microsoft.com/office/drawing/2014/main" id="{3E93E1D6-3B3B-47F6-966E-B20E50008B90}"/>
                </a:ext>
              </a:extLst>
            </p:cNvPr>
            <p:cNvSpPr/>
            <p:nvPr userDrawn="1"/>
          </p:nvSpPr>
          <p:spPr>
            <a:xfrm rot="10800000">
              <a:off x="9347250" y="6571200"/>
              <a:ext cx="607500" cy="274500"/>
            </a:xfrm>
            <a:prstGeom prst="flowChartMerg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16" name="Текст 18">
            <a:extLst>
              <a:ext uri="{FF2B5EF4-FFF2-40B4-BE49-F238E27FC236}">
                <a16:creationId xmlns:a16="http://schemas.microsoft.com/office/drawing/2014/main" id="{57C0137E-3F0D-4D70-B2CA-0E5AD27AD1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0" y="2033588"/>
            <a:ext cx="5186363" cy="4049712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844596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усто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95E16D1-998B-48A7-9C66-2F192101B82F}"/>
              </a:ext>
            </a:extLst>
          </p:cNvPr>
          <p:cNvSpPr/>
          <p:nvPr userDrawn="1"/>
        </p:nvSpPr>
        <p:spPr>
          <a:xfrm>
            <a:off x="0" y="0"/>
            <a:ext cx="12192000" cy="9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48120B5-0C92-46E1-BAA0-BA8A5399D9C2}"/>
              </a:ext>
            </a:extLst>
          </p:cNvPr>
          <p:cNvSpPr/>
          <p:nvPr userDrawn="1"/>
        </p:nvSpPr>
        <p:spPr>
          <a:xfrm>
            <a:off x="0" y="6759000"/>
            <a:ext cx="12192000" cy="9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/>
              </a:solidFill>
            </a:endParaRP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7BF0CE19-D07F-45F4-8B53-F4AE3EAC0AF5}"/>
              </a:ext>
            </a:extLst>
          </p:cNvPr>
          <p:cNvGrpSpPr/>
          <p:nvPr userDrawn="1"/>
        </p:nvGrpSpPr>
        <p:grpSpPr>
          <a:xfrm>
            <a:off x="4161000" y="150"/>
            <a:ext cx="2844750" cy="286020"/>
            <a:chOff x="9347250" y="37980"/>
            <a:chExt cx="2844750" cy="286020"/>
          </a:xfrm>
          <a:solidFill>
            <a:schemeClr val="accent1"/>
          </a:solidFill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6D0ED7C-6F6D-4A0C-B5BF-D4C886121974}"/>
                </a:ext>
              </a:extLst>
            </p:cNvPr>
            <p:cNvSpPr/>
            <p:nvPr userDrawn="1"/>
          </p:nvSpPr>
          <p:spPr>
            <a:xfrm>
              <a:off x="9651000" y="49500"/>
              <a:ext cx="2541000" cy="274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accent1"/>
                </a:solidFill>
              </a:endParaRPr>
            </a:p>
          </p:txBody>
        </p:sp>
        <p:sp>
          <p:nvSpPr>
            <p:cNvPr id="9" name="Блок-схема: объединение 8">
              <a:extLst>
                <a:ext uri="{FF2B5EF4-FFF2-40B4-BE49-F238E27FC236}">
                  <a16:creationId xmlns:a16="http://schemas.microsoft.com/office/drawing/2014/main" id="{F6313D72-2173-410E-9DAC-5F683BF77D8C}"/>
                </a:ext>
              </a:extLst>
            </p:cNvPr>
            <p:cNvSpPr/>
            <p:nvPr userDrawn="1"/>
          </p:nvSpPr>
          <p:spPr>
            <a:xfrm>
              <a:off x="9347250" y="37980"/>
              <a:ext cx="607500" cy="274500"/>
            </a:xfrm>
            <a:prstGeom prst="flowChartMerg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9D0FFF0F-DED0-4533-AA04-278237E63B65}"/>
              </a:ext>
            </a:extLst>
          </p:cNvPr>
          <p:cNvGrpSpPr/>
          <p:nvPr userDrawn="1"/>
        </p:nvGrpSpPr>
        <p:grpSpPr>
          <a:xfrm>
            <a:off x="-35250" y="6583500"/>
            <a:ext cx="2844750" cy="274500"/>
            <a:chOff x="-35250" y="6583500"/>
            <a:chExt cx="2844750" cy="274500"/>
          </a:xfrm>
          <a:solidFill>
            <a:schemeClr val="accent1"/>
          </a:solidFill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01E034F0-B288-495E-B8C4-5A4D6270B72C}"/>
                </a:ext>
              </a:extLst>
            </p:cNvPr>
            <p:cNvSpPr/>
            <p:nvPr userDrawn="1"/>
          </p:nvSpPr>
          <p:spPr>
            <a:xfrm>
              <a:off x="-35250" y="6583500"/>
              <a:ext cx="2541000" cy="274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accent1"/>
                </a:solidFill>
              </a:endParaRPr>
            </a:p>
          </p:txBody>
        </p:sp>
        <p:sp>
          <p:nvSpPr>
            <p:cNvPr id="12" name="Блок-схема: объединение 11">
              <a:extLst>
                <a:ext uri="{FF2B5EF4-FFF2-40B4-BE49-F238E27FC236}">
                  <a16:creationId xmlns:a16="http://schemas.microsoft.com/office/drawing/2014/main" id="{7F3095C1-9AE8-47F3-8F8B-8B149C02C892}"/>
                </a:ext>
              </a:extLst>
            </p:cNvPr>
            <p:cNvSpPr/>
            <p:nvPr userDrawn="1"/>
          </p:nvSpPr>
          <p:spPr>
            <a:xfrm rot="10800000">
              <a:off x="2202000" y="6583500"/>
              <a:ext cx="607500" cy="274500"/>
            </a:xfrm>
            <a:prstGeom prst="flowChartMerg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13" name="Рисунок 2">
            <a:extLst>
              <a:ext uri="{FF2B5EF4-FFF2-40B4-BE49-F238E27FC236}">
                <a16:creationId xmlns:a16="http://schemas.microsoft.com/office/drawing/2014/main" id="{9563E350-4964-48DA-95EE-507A76F6014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005638" y="9000"/>
            <a:ext cx="5186362" cy="3330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4" name="Заголовок 16">
            <a:extLst>
              <a:ext uri="{FF2B5EF4-FFF2-40B4-BE49-F238E27FC236}">
                <a16:creationId xmlns:a16="http://schemas.microsoft.com/office/drawing/2014/main" id="{E44DF226-C979-4C53-9AB3-F30F19A61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987" y="485501"/>
            <a:ext cx="5257800" cy="1325563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5" name="Текст 18">
            <a:extLst>
              <a:ext uri="{FF2B5EF4-FFF2-40B4-BE49-F238E27FC236}">
                <a16:creationId xmlns:a16="http://schemas.microsoft.com/office/drawing/2014/main" id="{C0D997C5-63D2-40A5-8978-8A0E7A482F3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64987" y="2153964"/>
            <a:ext cx="5186363" cy="4049712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6" name="Рисунок 2">
            <a:extLst>
              <a:ext uri="{FF2B5EF4-FFF2-40B4-BE49-F238E27FC236}">
                <a16:creationId xmlns:a16="http://schemas.microsoft.com/office/drawing/2014/main" id="{0DC8507B-223A-4D10-9873-5F8CBA1FA68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984638" y="3519000"/>
            <a:ext cx="5186362" cy="3330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2639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C31BDB-50F3-43CA-877E-F9C7672D8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74453DF6-9509-45CB-BD4E-84F90C1C94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AF27442-62D0-4CA6-81B4-B7FDDA51A9A2}"/>
              </a:ext>
            </a:extLst>
          </p:cNvPr>
          <p:cNvSpPr/>
          <p:nvPr userDrawn="1"/>
        </p:nvSpPr>
        <p:spPr>
          <a:xfrm>
            <a:off x="0" y="0"/>
            <a:ext cx="12192000" cy="9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1FD6AC4-0F96-4D40-B8AD-EF85E9EDE11D}"/>
              </a:ext>
            </a:extLst>
          </p:cNvPr>
          <p:cNvSpPr/>
          <p:nvPr userDrawn="1"/>
        </p:nvSpPr>
        <p:spPr>
          <a:xfrm>
            <a:off x="0" y="6759000"/>
            <a:ext cx="12192000" cy="9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/>
              </a:solidFill>
            </a:endParaRP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73640FF5-D492-4210-9DE4-D7B66426125F}"/>
              </a:ext>
            </a:extLst>
          </p:cNvPr>
          <p:cNvGrpSpPr/>
          <p:nvPr userDrawn="1"/>
        </p:nvGrpSpPr>
        <p:grpSpPr>
          <a:xfrm>
            <a:off x="9347250" y="37980"/>
            <a:ext cx="2844750" cy="286020"/>
            <a:chOff x="9347250" y="37980"/>
            <a:chExt cx="2844750" cy="286020"/>
          </a:xfrm>
          <a:solidFill>
            <a:schemeClr val="accent1"/>
          </a:solidFill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62B47E0-EF90-4ECC-A73E-6E5DA1F62FCD}"/>
                </a:ext>
              </a:extLst>
            </p:cNvPr>
            <p:cNvSpPr/>
            <p:nvPr userDrawn="1"/>
          </p:nvSpPr>
          <p:spPr>
            <a:xfrm>
              <a:off x="9651000" y="49500"/>
              <a:ext cx="2541000" cy="274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accent1"/>
                </a:solidFill>
              </a:endParaRPr>
            </a:p>
          </p:txBody>
        </p:sp>
        <p:sp>
          <p:nvSpPr>
            <p:cNvPr id="14" name="Блок-схема: объединение 13">
              <a:extLst>
                <a:ext uri="{FF2B5EF4-FFF2-40B4-BE49-F238E27FC236}">
                  <a16:creationId xmlns:a16="http://schemas.microsoft.com/office/drawing/2014/main" id="{2FC4DE4B-558A-425B-A23E-B63E93533558}"/>
                </a:ext>
              </a:extLst>
            </p:cNvPr>
            <p:cNvSpPr/>
            <p:nvPr userDrawn="1"/>
          </p:nvSpPr>
          <p:spPr>
            <a:xfrm>
              <a:off x="9347250" y="37980"/>
              <a:ext cx="607500" cy="274500"/>
            </a:xfrm>
            <a:prstGeom prst="flowChartMerg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D1C3AA05-E7C7-4C27-A908-2E47AFEBA600}"/>
              </a:ext>
            </a:extLst>
          </p:cNvPr>
          <p:cNvGrpSpPr/>
          <p:nvPr userDrawn="1"/>
        </p:nvGrpSpPr>
        <p:grpSpPr>
          <a:xfrm>
            <a:off x="-35250" y="6583500"/>
            <a:ext cx="2844750" cy="274500"/>
            <a:chOff x="-35250" y="6583500"/>
            <a:chExt cx="2844750" cy="274500"/>
          </a:xfrm>
          <a:solidFill>
            <a:schemeClr val="accent1"/>
          </a:solidFill>
        </p:grpSpPr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D94BF255-53E4-439B-83D0-7DE93A9900DD}"/>
                </a:ext>
              </a:extLst>
            </p:cNvPr>
            <p:cNvSpPr/>
            <p:nvPr userDrawn="1"/>
          </p:nvSpPr>
          <p:spPr>
            <a:xfrm>
              <a:off x="-35250" y="6583500"/>
              <a:ext cx="2541000" cy="274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accent1"/>
                </a:solidFill>
              </a:endParaRPr>
            </a:p>
          </p:txBody>
        </p:sp>
        <p:sp>
          <p:nvSpPr>
            <p:cNvPr id="17" name="Блок-схема: объединение 16">
              <a:extLst>
                <a:ext uri="{FF2B5EF4-FFF2-40B4-BE49-F238E27FC236}">
                  <a16:creationId xmlns:a16="http://schemas.microsoft.com/office/drawing/2014/main" id="{E38044D4-D5F4-4E1E-8B74-E24D6E7B2929}"/>
                </a:ext>
              </a:extLst>
            </p:cNvPr>
            <p:cNvSpPr/>
            <p:nvPr userDrawn="1"/>
          </p:nvSpPr>
          <p:spPr>
            <a:xfrm rot="10800000">
              <a:off x="2202000" y="6583500"/>
              <a:ext cx="607500" cy="274500"/>
            </a:xfrm>
            <a:prstGeom prst="flowChartMerg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accen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19083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1">
            <a:extLst>
              <a:ext uri="{FF2B5EF4-FFF2-40B4-BE49-F238E27FC236}">
                <a16:creationId xmlns:a16="http://schemas.microsoft.com/office/drawing/2014/main" id="{AC7B45C4-0029-484F-BC10-E13FF5623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450" y="234000"/>
            <a:ext cx="11341100" cy="1035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7" name="Рисунок 2">
            <a:extLst>
              <a:ext uri="{FF2B5EF4-FFF2-40B4-BE49-F238E27FC236}">
                <a16:creationId xmlns:a16="http://schemas.microsoft.com/office/drawing/2014/main" id="{F8FF044D-1DB9-4B7C-9D24-F0D3A3DD3C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5450" y="2303463"/>
            <a:ext cx="4005550" cy="1620837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8" name="Рисунок 2">
            <a:extLst>
              <a:ext uri="{FF2B5EF4-FFF2-40B4-BE49-F238E27FC236}">
                <a16:creationId xmlns:a16="http://schemas.microsoft.com/office/drawing/2014/main" id="{738784A2-81B9-4C54-8F48-52CB72EF971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595341" y="2303463"/>
            <a:ext cx="4005550" cy="1620837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9" name="Рисунок 2">
            <a:extLst>
              <a:ext uri="{FF2B5EF4-FFF2-40B4-BE49-F238E27FC236}">
                <a16:creationId xmlns:a16="http://schemas.microsoft.com/office/drawing/2014/main" id="{21C4B4FC-EB7C-4B83-9B03-36AC76ADC66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761675" y="2303463"/>
            <a:ext cx="3004875" cy="1620837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0" name="Рисунок 2">
            <a:extLst>
              <a:ext uri="{FF2B5EF4-FFF2-40B4-BE49-F238E27FC236}">
                <a16:creationId xmlns:a16="http://schemas.microsoft.com/office/drawing/2014/main" id="{FC421DAD-9956-40BC-B396-121BDF52207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25450" y="4058163"/>
            <a:ext cx="3004875" cy="1620837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1" name="Рисунок 2">
            <a:extLst>
              <a:ext uri="{FF2B5EF4-FFF2-40B4-BE49-F238E27FC236}">
                <a16:creationId xmlns:a16="http://schemas.microsoft.com/office/drawing/2014/main" id="{0596AFFC-6327-4316-8A52-555C5499A3E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606109" y="4058163"/>
            <a:ext cx="4005550" cy="1620837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2" name="Рисунок 2">
            <a:extLst>
              <a:ext uri="{FF2B5EF4-FFF2-40B4-BE49-F238E27FC236}">
                <a16:creationId xmlns:a16="http://schemas.microsoft.com/office/drawing/2014/main" id="{709A8CBC-B10E-4729-8664-C17D4F6947A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776000" y="4058163"/>
            <a:ext cx="4005550" cy="1620837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3" name="Текст 4">
            <a:extLst>
              <a:ext uri="{FF2B5EF4-FFF2-40B4-BE49-F238E27FC236}">
                <a16:creationId xmlns:a16="http://schemas.microsoft.com/office/drawing/2014/main" id="{05550F69-FB7F-4160-902B-8FE3C5C275B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39739" y="1493838"/>
            <a:ext cx="11341100" cy="627062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770359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6AB12F-3919-42A5-9D52-28C1DE361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B5FE983-91ED-40FC-9704-B9703B862A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35FD293-9E72-4E85-80A3-FF4D8D8E6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3E2BF-9ADC-477C-B985-ED6A3FE2C52E}" type="datetimeFigureOut">
              <a:rPr lang="ru-RU" smtClean="0"/>
              <a:pPr/>
              <a:t>26.03.2026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323688E-55E4-4D81-890E-EC336702E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47A172E-A83B-408A-B0A4-2E5F7035D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424E6-770A-4943-8DFB-C07B33ECB3B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851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533554-5169-4CC7-A4B9-9D141DCB4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108A324-4A63-43E6-9BBD-85864AB686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77C24C4-894C-409E-9E39-69CFA6E20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3E2BF-9ADC-477C-B985-ED6A3FE2C52E}" type="datetimeFigureOut">
              <a:rPr lang="ru-RU" smtClean="0"/>
              <a:pPr/>
              <a:t>26.03.2026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0037769-3786-46C2-A86D-ED5F8347B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481EAF2-D9EA-4EE8-B9A7-F2E9680D8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424E6-770A-4943-8DFB-C07B33ECB3B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9621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679DA0-77CA-42D1-9E41-301657ACE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3C4ACEA-FC89-4D93-8E7C-FE16DB6CBD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D149FBB-7482-43D8-98B8-BF5BFD0528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95205ED-E192-4047-A673-F6E4B0004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3E2BF-9ADC-477C-B985-ED6A3FE2C52E}" type="datetimeFigureOut">
              <a:rPr lang="ru-RU" smtClean="0"/>
              <a:pPr/>
              <a:t>26.03.2026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878A468-C1C1-4B5B-B81A-B95CA4BF0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74FA79D-0246-4C47-B9A0-628545E61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424E6-770A-4943-8DFB-C07B33ECB3B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7607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2D9698-40DB-4AB0-BD05-36AA0D1E7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B14F902-6425-4FA6-93D4-724C523F5F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A049BD2-C62A-4E57-B887-C32B05B19F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7E74049-94B3-49AA-8CD7-9172B01C5E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7109F05-4687-4CFD-A436-163973A05E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EAC0CE0-2AB5-4CBD-8E60-2ABDF6570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3E2BF-9ADC-477C-B985-ED6A3FE2C52E}" type="datetimeFigureOut">
              <a:rPr lang="ru-RU" smtClean="0"/>
              <a:pPr/>
              <a:t>26.03.2026</a:t>
            </a:fld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B3D1275-E8E5-480E-90E1-4EADE740B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BCDE941-E13C-4D42-AF56-C64BB08DF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424E6-770A-4943-8DFB-C07B33ECB3B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0445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70D95C-0797-4F7D-BC50-20E74033F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6A4E088-2564-49AE-8E4F-8DD392A1C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3E2BF-9ADC-477C-B985-ED6A3FE2C52E}" type="datetimeFigureOut">
              <a:rPr lang="ru-RU" smtClean="0"/>
              <a:pPr/>
              <a:t>26.03.2026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1D8E9E9-6661-4367-AB64-688C61CDF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15DA628-06E5-4D9C-A79C-DB0B4A4F2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424E6-770A-4943-8DFB-C07B33ECB3B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6673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F5E2C55-0969-41E2-8FFB-082F86A7F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3E2BF-9ADC-477C-B985-ED6A3FE2C52E}" type="datetimeFigureOut">
              <a:rPr lang="ru-RU" smtClean="0"/>
              <a:pPr/>
              <a:t>26.03.2026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2CE4470-2816-455C-8E37-FC40595D6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0095C40-48B2-41DD-A014-024576B74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424E6-770A-4943-8DFB-C07B33ECB3B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7554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5042B5-EF30-4606-8317-A279D26E4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AA24599-6234-48CF-AD9E-314A84EAE2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3D57904-A3CD-4307-A279-44285096DA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EA95DA4-8BB1-4E7F-AF48-045C67366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3E2BF-9ADC-477C-B985-ED6A3FE2C52E}" type="datetimeFigureOut">
              <a:rPr lang="ru-RU" smtClean="0"/>
              <a:pPr/>
              <a:t>26.03.2026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465630F-C522-48EC-9F1F-E5EB23601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721C11B-307E-411A-A095-F9ECC0B47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424E6-770A-4943-8DFB-C07B33ECB3B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3670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431920-2195-4E28-AA90-D5435E4BA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91F81EF-CBFD-4115-A513-0A50A4CDC8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AC7EBD3-6E69-4898-8DE6-878FC9E5FD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E07ABFA-DDA1-49CD-87EA-ED4C52707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3E2BF-9ADC-477C-B985-ED6A3FE2C52E}" type="datetimeFigureOut">
              <a:rPr lang="ru-RU" smtClean="0"/>
              <a:pPr/>
              <a:t>26.03.2026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3580AF6-21B1-4083-AAB1-2DACA204B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8C60580-281C-47D0-9648-B147512E3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424E6-770A-4943-8DFB-C07B33ECB3B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419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CEC1A4-0E58-49C3-B439-240A1A987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D451F3B-FD5E-4E7C-85E3-1969A7FCC1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8B9DA68-4033-4F4D-BA02-F06DD5780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3E2BF-9ADC-477C-B985-ED6A3FE2C52E}" type="datetimeFigureOut">
              <a:rPr lang="ru-RU" smtClean="0"/>
              <a:pPr/>
              <a:t>26.03.2026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E2F5F98-4F93-4447-9EB7-B7EBA2455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E1C79D1-9967-4DDF-A07B-505B1BB8B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424E6-770A-4943-8DFB-C07B33ECB3B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2377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0057E58-D846-4199-8F9E-1C0B7031A8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14FF0D0-E51B-4909-9B60-E67E657A99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3366614-09B2-4A72-B948-DF23AB3418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3E2BF-9ADC-477C-B985-ED6A3FE2C52E}" type="datetimeFigureOut">
              <a:rPr lang="ru-RU" smtClean="0"/>
              <a:pPr/>
              <a:t>26.03.2026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5A4C8D8-0894-4668-A55F-A450833BE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EE9E2D4-6B9E-42F2-85D8-22619C9B4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424E6-770A-4943-8DFB-C07B33ECB3B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9305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hyperlink" Target="https://presentation-creation.ru/" TargetMode="Externa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8E8430-DDB9-4451-9D36-B3AF2E769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BE93D94-3035-46FC-A88F-4C3D803A53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FC1E060-1FC4-4335-BB7B-E97E627FA9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93E2BF-9ADC-477C-B985-ED6A3FE2C52E}" type="datetimeFigureOut">
              <a:rPr lang="ru-RU" smtClean="0"/>
              <a:pPr/>
              <a:t>26.03.2026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DED04A-12F8-4119-ACB5-AA522965E3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DF0D0D2-7346-4BE2-B3F5-7DE8403A21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7424E6-770A-4943-8DFB-C07B33ECB3B4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>
            <a:hlinkClick r:id="rId21"/>
            <a:extLst>
              <a:ext uri="{FF2B5EF4-FFF2-40B4-BE49-F238E27FC236}">
                <a16:creationId xmlns:a16="http://schemas.microsoft.com/office/drawing/2014/main" id="{43780347-ADC3-4039-95E5-9DAF405C2D48}"/>
              </a:ext>
            </a:extLst>
          </p:cNvPr>
          <p:cNvPicPr>
            <a:picLocks noChangeAspect="1"/>
          </p:cNvPicPr>
          <p:nvPr userDrawn="1"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94000" y="367393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689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5" r:id="rId3"/>
    <p:sldLayoutId id="2147483667" r:id="rId4"/>
    <p:sldLayoutId id="2147483666" r:id="rId5"/>
    <p:sldLayoutId id="2147483661" r:id="rId6"/>
    <p:sldLayoutId id="2147483662" r:id="rId7"/>
    <p:sldLayoutId id="2147483663" r:id="rId8"/>
    <p:sldLayoutId id="2147483664" r:id="rId9"/>
    <p:sldLayoutId id="2147483650" r:id="rId10"/>
    <p:sldLayoutId id="2147483651" r:id="rId11"/>
    <p:sldLayoutId id="2147483652" r:id="rId12"/>
    <p:sldLayoutId id="2147483653" r:id="rId13"/>
    <p:sldLayoutId id="2147483654" r:id="rId14"/>
    <p:sldLayoutId id="2147483655" r:id="rId15"/>
    <p:sldLayoutId id="2147483656" r:id="rId16"/>
    <p:sldLayoutId id="2147483657" r:id="rId17"/>
    <p:sldLayoutId id="2147483658" r:id="rId18"/>
    <p:sldLayoutId id="2147483659" r:id="rId1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D9B13C03F18EEA0C76F95D2AAFF7EDE798242A959BE43E208BA158E4795415F55215F18184744D36u6kAJ" TargetMode="External"/><Relationship Id="rId2" Type="http://schemas.openxmlformats.org/officeDocument/2006/relationships/hyperlink" Target="consultantplus://offline/ref=D9B13C03F18EEA0C76F95D2AAFF7EDE798242A959BE43E208BA158E4795415F55215F18184744D36u6k7J" TargetMode="External"/><Relationship Id="rId1" Type="http://schemas.openxmlformats.org/officeDocument/2006/relationships/slideLayout" Target="../slideLayouts/slideLayout4.xml"/><Relationship Id="rId5" Type="http://schemas.openxmlformats.org/officeDocument/2006/relationships/hyperlink" Target="consultantplus://offline/ref=D9B13C03F18EEA0C76F95D2AAFF7EDE798242A959BE43E208BA158E4795415F55215F18184744D37u6kBJ" TargetMode="External"/><Relationship Id="rId4" Type="http://schemas.openxmlformats.org/officeDocument/2006/relationships/hyperlink" Target="consultantplus://offline/ref=D9B13C03F18EEA0C76F95D2AAFF7EDE798242A959BE43E208BA158E4795415F55215F18184744D37u6k0J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A80DC82E6E16628FDD22DA607150A25DCC651E55F0A34E3AE7FE779A37252254D69A4EF930FC9610P9H8K" TargetMode="External"/><Relationship Id="rId2" Type="http://schemas.openxmlformats.org/officeDocument/2006/relationships/hyperlink" Target="consultantplus://offline/ref=A80DC82E6E16628FDD22DA607150A25DCC651E55F0A34E3AE7FE779A37252254D69A4EF930FC9610P9H0K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consultantplus://offline/ref=A80DC82E6E16628FDD22DA607150A25DCC651E55F0A34E3AE7FE779A37252254D69A4EF930FC911AP9H9K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B1D3172A6BE3FC9112EBD6D02A937822874DCFE486CD9D1B390496AE2CE4BFF5D57D5424CD4391ZEF8Q" TargetMode="External"/><Relationship Id="rId2" Type="http://schemas.openxmlformats.org/officeDocument/2006/relationships/hyperlink" Target="consultantplus://offline/ref=B1D3172A6BE3FC9112EBD6D02A937822804ECDEA89CEC011315D9AAC2BEBE0E2D2345825CD439BE5ZCF9Q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ED1CE7552AD853CA4525843C8437F45AE41AA5FC4C02FDB60D3BCC6DEDE17696D5290DEF17830CB672OEQ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BD873E7FDE8EA4D4E31D5F9B77250932678F72445D022B2EFF2D1F7FDBC49D115E11B57DF02A74y8V3Q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84EA203739E1801BDDD10D6F79851B21DBE682A0320508DDC602633280C70FAE17B29EEE54051Ad4Y6Q" TargetMode="External"/><Relationship Id="rId2" Type="http://schemas.openxmlformats.org/officeDocument/2006/relationships/hyperlink" Target="consultantplus://offline/ref=A5CEE3738C21162D8D00373026FA61C193CD9B21420C71401EF5DA46FEF59A0C4718EB9DFCBA7Fk5XFQ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consultantplus://offline/ref=31B74E8E633D09EA4C04A0B738EBD5CD5F4526FF943DF16CDE438ABC45344553F021B36D135B56rCYAQ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FC6F345285452805263C7FC381CE31E6D4C468DAE6B9ACA129459D4BF1EF6C2B225AFCEED2E48F47w407L" TargetMode="External"/><Relationship Id="rId2" Type="http://schemas.openxmlformats.org/officeDocument/2006/relationships/hyperlink" Target="consultantplus://offline/ref=4630A075C5D4E50DD106BE4EAF29EA30F9199324C5E321F7A07BEAC1DCA81DA1FC3438601016677Bx0x4L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B4F5AF771956385A9AEFDBE9AC772388261BAEAD1D4246E3CF39DDWCN7M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7A3F9B0-C61E-4C60-847E-58C20F285CD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3A62C24-D04B-48C3-AA2C-139B09BA2CCB}"/>
              </a:ext>
            </a:extLst>
          </p:cNvPr>
          <p:cNvSpPr/>
          <p:nvPr/>
        </p:nvSpPr>
        <p:spPr>
          <a:xfrm>
            <a:off x="1236000" y="683550"/>
            <a:ext cx="9720000" cy="54675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7677A69-23E8-4468-B0C1-F200BA6A0BB0}"/>
              </a:ext>
            </a:extLst>
          </p:cNvPr>
          <p:cNvSpPr/>
          <p:nvPr/>
        </p:nvSpPr>
        <p:spPr>
          <a:xfrm>
            <a:off x="456450" y="257400"/>
            <a:ext cx="11318400" cy="6366600"/>
          </a:xfrm>
          <a:prstGeom prst="rect">
            <a:avLst/>
          </a:prstGeom>
          <a:noFill/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Заголовок 6">
            <a:extLst>
              <a:ext uri="{FF2B5EF4-FFF2-40B4-BE49-F238E27FC236}">
                <a16:creationId xmlns:a16="http://schemas.microsoft.com/office/drawing/2014/main" id="{F517E966-A564-45E1-84EA-531571F5224C}"/>
              </a:ext>
            </a:extLst>
          </p:cNvPr>
          <p:cNvSpPr txBox="1">
            <a:spLocks/>
          </p:cNvSpPr>
          <p:nvPr/>
        </p:nvSpPr>
        <p:spPr>
          <a:xfrm>
            <a:off x="1056000" y="1134000"/>
            <a:ext cx="10305000" cy="17009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solidFill>
                  <a:schemeClr val="bg1"/>
                </a:solidFill>
                <a:latin typeface="+mn-lt"/>
              </a:rPr>
              <a:t>Объекты гражданских правоотношений.</a:t>
            </a:r>
          </a:p>
          <a:p>
            <a:r>
              <a:rPr lang="ru-RU" sz="3600" b="1" dirty="0">
                <a:solidFill>
                  <a:schemeClr val="bg1"/>
                </a:solidFill>
                <a:latin typeface="+mn-lt"/>
              </a:rPr>
              <a:t> Имущественные права. </a:t>
            </a:r>
          </a:p>
        </p:txBody>
      </p:sp>
      <p:sp>
        <p:nvSpPr>
          <p:cNvPr id="18" name="Подзаголовок 7">
            <a:extLst>
              <a:ext uri="{FF2B5EF4-FFF2-40B4-BE49-F238E27FC236}">
                <a16:creationId xmlns:a16="http://schemas.microsoft.com/office/drawing/2014/main" id="{E2BDACE4-4494-4579-AE66-C36AE5DA67AB}"/>
              </a:ext>
            </a:extLst>
          </p:cNvPr>
          <p:cNvSpPr txBox="1">
            <a:spLocks/>
          </p:cNvSpPr>
          <p:nvPr/>
        </p:nvSpPr>
        <p:spPr>
          <a:xfrm>
            <a:off x="1281000" y="3564000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2000" dirty="0">
                <a:solidFill>
                  <a:schemeClr val="bg1"/>
                </a:solidFill>
                <a:cs typeface="Arial" pitchFamily="34" charset="0"/>
              </a:rPr>
              <a:t>Лектор: </a:t>
            </a:r>
            <a:r>
              <a:rPr lang="ru-RU" b="1" dirty="0">
                <a:solidFill>
                  <a:schemeClr val="bg1"/>
                </a:solidFill>
                <a:cs typeface="Arial" pitchFamily="34" charset="0"/>
              </a:rPr>
              <a:t>Кучеренко Кира Керимовна</a:t>
            </a:r>
          </a:p>
          <a:p>
            <a:pPr algn="l">
              <a:lnSpc>
                <a:spcPct val="100000"/>
              </a:lnSpc>
            </a:pPr>
            <a:r>
              <a:rPr lang="ru-RU" sz="2000" dirty="0">
                <a:solidFill>
                  <a:schemeClr val="bg1"/>
                </a:solidFill>
                <a:cs typeface="Arial" pitchFamily="34" charset="0"/>
              </a:rPr>
              <a:t>Кандидат юридических наук</a:t>
            </a:r>
          </a:p>
          <a:p>
            <a:pPr>
              <a:lnSpc>
                <a:spcPct val="100000"/>
              </a:lnSpc>
            </a:pPr>
            <a:endParaRPr lang="ru-RU" sz="1800" dirty="0">
              <a:solidFill>
                <a:schemeClr val="bg1"/>
              </a:solidFill>
            </a:endParaRPr>
          </a:p>
        </p:txBody>
      </p:sp>
      <p:sp>
        <p:nvSpPr>
          <p:cNvPr id="19" name="Текст 7"/>
          <p:cNvSpPr txBox="1">
            <a:spLocks/>
          </p:cNvSpPr>
          <p:nvPr/>
        </p:nvSpPr>
        <p:spPr bwMode="auto">
          <a:xfrm>
            <a:off x="4656000" y="5139000"/>
            <a:ext cx="6323100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794" tIns="50397" rIns="100794" bIns="50397"/>
          <a:lstStyle/>
          <a:p>
            <a:pPr algn="r">
              <a:buClr>
                <a:srgbClr val="C3260C"/>
              </a:buClr>
              <a:buSzPct val="130000"/>
              <a:buFont typeface="Georgia" pitchFamily="18" charset="0"/>
              <a:buNone/>
              <a:defRPr/>
            </a:pPr>
            <a:r>
              <a:rPr lang="ru-RU" sz="2000" kern="0" dirty="0">
                <a:solidFill>
                  <a:schemeClr val="bg1"/>
                </a:solidFill>
                <a:cs typeface="Arial" pitchFamily="34" charset="0"/>
              </a:rPr>
              <a:t>Центр подготовки налоговых консультантов  </a:t>
            </a:r>
          </a:p>
          <a:p>
            <a:pPr algn="r">
              <a:spcBef>
                <a:spcPct val="20000"/>
              </a:spcBef>
              <a:spcAft>
                <a:spcPts val="331"/>
              </a:spcAft>
              <a:buClr>
                <a:srgbClr val="C3260C"/>
              </a:buClr>
              <a:buSzPct val="130000"/>
              <a:defRPr/>
            </a:pPr>
            <a:r>
              <a:rPr lang="ru-RU" sz="2000" kern="0" dirty="0">
                <a:solidFill>
                  <a:schemeClr val="bg1"/>
                </a:solidFill>
                <a:cs typeface="Arial" pitchFamily="34" charset="0"/>
              </a:rPr>
              <a:t>(495</a:t>
            </a:r>
            <a:r>
              <a:rPr lang="ru-RU" sz="2000" kern="0">
                <a:solidFill>
                  <a:schemeClr val="bg1"/>
                </a:solidFill>
                <a:cs typeface="Arial" pitchFamily="34" charset="0"/>
              </a:rPr>
              <a:t>) 925-03-87</a:t>
            </a:r>
            <a:endParaRPr lang="ru-RU" sz="2000" b="1" kern="0" dirty="0">
              <a:solidFill>
                <a:schemeClr val="bg1"/>
              </a:solidFill>
              <a:cs typeface="Arial" pitchFamily="34" charset="0"/>
            </a:endParaRPr>
          </a:p>
          <a:p>
            <a:pPr>
              <a:spcBef>
                <a:spcPct val="20000"/>
              </a:spcBef>
              <a:spcAft>
                <a:spcPts val="331"/>
              </a:spcAft>
              <a:buClr>
                <a:srgbClr val="C3260C"/>
              </a:buClr>
              <a:buSzPct val="130000"/>
              <a:defRPr/>
            </a:pPr>
            <a:r>
              <a:rPr lang="ru-RU" kern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pPr>
              <a:spcBef>
                <a:spcPct val="20000"/>
              </a:spcBef>
              <a:spcAft>
                <a:spcPts val="331"/>
              </a:spcAft>
              <a:buClr>
                <a:srgbClr val="C3260C"/>
              </a:buClr>
              <a:buSzPct val="130000"/>
              <a:defRPr/>
            </a:pPr>
            <a:endParaRPr lang="ru-RU" kern="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5613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C94770C4-3D82-4E30-9EB5-6A1208367407}"/>
              </a:ext>
            </a:extLst>
          </p:cNvPr>
          <p:cNvSpPr txBox="1"/>
          <p:nvPr/>
        </p:nvSpPr>
        <p:spPr>
          <a:xfrm>
            <a:off x="1866000" y="324000"/>
            <a:ext cx="74888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1"/>
                </a:solidFill>
              </a:rPr>
              <a:t>Вещи</a:t>
            </a:r>
          </a:p>
          <a:p>
            <a:pPr algn="just"/>
            <a:endParaRPr lang="ru-RU" sz="12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E152CD4-F6E8-45A8-84CA-B3E919069C94}"/>
              </a:ext>
            </a:extLst>
          </p:cNvPr>
          <p:cNvSpPr txBox="1"/>
          <p:nvPr/>
        </p:nvSpPr>
        <p:spPr>
          <a:xfrm>
            <a:off x="831000" y="1314000"/>
            <a:ext cx="2808312" cy="132343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tx2"/>
                </a:solidFill>
              </a:rPr>
              <a:t>Движимые</a:t>
            </a:r>
          </a:p>
          <a:p>
            <a:pPr algn="ctr"/>
            <a:r>
              <a:rPr lang="ru-RU" sz="2000" dirty="0">
                <a:solidFill>
                  <a:schemeClr val="tx2"/>
                </a:solidFill>
              </a:rPr>
              <a:t>Все, что не относится к недвижимым (права не подлежат регистрации)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471D96-4834-4712-85EB-CA1CB6D1EFB0}"/>
              </a:ext>
            </a:extLst>
          </p:cNvPr>
          <p:cNvSpPr txBox="1"/>
          <p:nvPr/>
        </p:nvSpPr>
        <p:spPr>
          <a:xfrm>
            <a:off x="5331000" y="1314000"/>
            <a:ext cx="6570000" cy="501675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tx2"/>
                </a:solidFill>
              </a:rPr>
              <a:t>Недвижимые (гл. 6.1 ГК РФ – с 01.09.2022 г.)</a:t>
            </a:r>
          </a:p>
          <a:p>
            <a:pPr algn="just"/>
            <a:r>
              <a:rPr lang="ru-RU" sz="2000" dirty="0">
                <a:solidFill>
                  <a:schemeClr val="tx2"/>
                </a:solidFill>
              </a:rPr>
              <a:t>земельные участки (часть поверхности земли, границы которой определены в законном порядке), участки недр и все, что прочно связано с землей, то есть объекты, перемещение которых без несоразмерного ущерба их назначению невозможно, в том числе здания, сооружения, объекты незавершенного строительства;  подлежащие государственной регистрации воздушные и морские суда, суда внутреннего плавания (права на них подлежат регистрации); жилые и нежилые помещения, а также предназначенные для размещения транспортных средств части зданий или сооружений (</a:t>
            </a:r>
            <a:r>
              <a:rPr lang="ru-RU" sz="2000" dirty="0" err="1">
                <a:solidFill>
                  <a:schemeClr val="tx2"/>
                </a:solidFill>
              </a:rPr>
              <a:t>машино</a:t>
            </a:r>
            <a:r>
              <a:rPr lang="ru-RU" sz="2000" dirty="0">
                <a:solidFill>
                  <a:schemeClr val="tx2"/>
                </a:solidFill>
              </a:rPr>
              <a:t>-места), если границы таких помещений, частей зданий или сооружений описаны в установленном законодательством о государственном кадастровом учете порядке. </a:t>
            </a:r>
            <a:endParaRPr lang="en-US" sz="2000" dirty="0">
              <a:solidFill>
                <a:schemeClr val="tx2"/>
              </a:solidFill>
            </a:endParaRPr>
          </a:p>
        </p:txBody>
      </p: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B6311DCE-717F-4BCD-8F7C-5E465C3670E8}"/>
              </a:ext>
            </a:extLst>
          </p:cNvPr>
          <p:cNvCxnSpPr/>
          <p:nvPr/>
        </p:nvCxnSpPr>
        <p:spPr>
          <a:xfrm flipH="1">
            <a:off x="4067177" y="887084"/>
            <a:ext cx="360040" cy="2616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E5381B01-B64A-46A0-837B-3D0131DB4F59}"/>
              </a:ext>
            </a:extLst>
          </p:cNvPr>
          <p:cNvCxnSpPr>
            <a:cxnSpLocks/>
          </p:cNvCxnSpPr>
          <p:nvPr/>
        </p:nvCxnSpPr>
        <p:spPr>
          <a:xfrm>
            <a:off x="6681000" y="887084"/>
            <a:ext cx="359960" cy="2616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0330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>
            <a:extLst>
              <a:ext uri="{FF2B5EF4-FFF2-40B4-BE49-F238E27FC236}">
                <a16:creationId xmlns:a16="http://schemas.microsoft.com/office/drawing/2014/main" id="{12EA11E7-DE0A-4366-9BDD-65AF01022808}"/>
              </a:ext>
            </a:extLst>
          </p:cNvPr>
          <p:cNvSpPr/>
          <p:nvPr/>
        </p:nvSpPr>
        <p:spPr>
          <a:xfrm>
            <a:off x="1002892" y="769132"/>
            <a:ext cx="1314475" cy="130182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E9A5323F-7D62-4904-9BB4-2EE976DD1F90}"/>
              </a:ext>
            </a:extLst>
          </p:cNvPr>
          <p:cNvSpPr/>
          <p:nvPr/>
        </p:nvSpPr>
        <p:spPr>
          <a:xfrm>
            <a:off x="1218916" y="1004653"/>
            <a:ext cx="360040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A5EBDF1-5CF3-4D45-A762-8F1853D78328}"/>
              </a:ext>
            </a:extLst>
          </p:cNvPr>
          <p:cNvSpPr/>
          <p:nvPr/>
        </p:nvSpPr>
        <p:spPr>
          <a:xfrm>
            <a:off x="1218916" y="1477010"/>
            <a:ext cx="360040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55E8A651-C4B9-4A41-8CCD-19ABFB4E4947}"/>
              </a:ext>
            </a:extLst>
          </p:cNvPr>
          <p:cNvSpPr/>
          <p:nvPr/>
        </p:nvSpPr>
        <p:spPr>
          <a:xfrm>
            <a:off x="1686968" y="1486602"/>
            <a:ext cx="360040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FA879E7F-D6A4-4A6B-9991-0BCAF47631A0}"/>
              </a:ext>
            </a:extLst>
          </p:cNvPr>
          <p:cNvSpPr/>
          <p:nvPr/>
        </p:nvSpPr>
        <p:spPr>
          <a:xfrm>
            <a:off x="1758976" y="1004653"/>
            <a:ext cx="360040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C415E94E-ED0E-4DA3-9608-408697570427}"/>
              </a:ext>
            </a:extLst>
          </p:cNvPr>
          <p:cNvSpPr/>
          <p:nvPr/>
        </p:nvSpPr>
        <p:spPr>
          <a:xfrm>
            <a:off x="1110904" y="2649611"/>
            <a:ext cx="1152128" cy="108012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51A5BC81-0BE2-4554-BC18-B8E8502E4286}"/>
              </a:ext>
            </a:extLst>
          </p:cNvPr>
          <p:cNvCxnSpPr/>
          <p:nvPr/>
        </p:nvCxnSpPr>
        <p:spPr>
          <a:xfrm>
            <a:off x="966888" y="2649611"/>
            <a:ext cx="1584176" cy="108012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Овал 9">
            <a:extLst>
              <a:ext uri="{FF2B5EF4-FFF2-40B4-BE49-F238E27FC236}">
                <a16:creationId xmlns:a16="http://schemas.microsoft.com/office/drawing/2014/main" id="{E25EACFC-67A4-4E54-91CB-1132B161F527}"/>
              </a:ext>
            </a:extLst>
          </p:cNvPr>
          <p:cNvSpPr/>
          <p:nvPr/>
        </p:nvSpPr>
        <p:spPr>
          <a:xfrm>
            <a:off x="2047008" y="4280091"/>
            <a:ext cx="1133798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49FF22D3-F1A7-4265-A59B-EDE8BA61F804}"/>
              </a:ext>
            </a:extLst>
          </p:cNvPr>
          <p:cNvSpPr/>
          <p:nvPr/>
        </p:nvSpPr>
        <p:spPr>
          <a:xfrm>
            <a:off x="725637" y="4640131"/>
            <a:ext cx="648072" cy="6120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188B1680-17EA-422C-BDEC-7FD728ACB262}"/>
              </a:ext>
            </a:extLst>
          </p:cNvPr>
          <p:cNvCxnSpPr/>
          <p:nvPr/>
        </p:nvCxnSpPr>
        <p:spPr>
          <a:xfrm>
            <a:off x="1450299" y="4946165"/>
            <a:ext cx="566899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10B4D3A7-D092-4D0F-AEF9-4C7434C38C04}"/>
              </a:ext>
            </a:extLst>
          </p:cNvPr>
          <p:cNvSpPr txBox="1"/>
          <p:nvPr/>
        </p:nvSpPr>
        <p:spPr>
          <a:xfrm>
            <a:off x="4430999" y="1096878"/>
            <a:ext cx="66500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2"/>
                </a:solidFill>
              </a:rPr>
              <a:t>Сложная вещь  - </a:t>
            </a:r>
            <a:r>
              <a:rPr lang="ru-RU" dirty="0">
                <a:solidFill>
                  <a:schemeClr val="tx2"/>
                </a:solidFill>
              </a:rPr>
              <a:t>разнородные вещи образуют единое целое, предполагающее использование их по общему назначению.</a:t>
            </a:r>
          </a:p>
          <a:p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8253BDB-CAEF-4F6E-AB97-A708071DC86B}"/>
              </a:ext>
            </a:extLst>
          </p:cNvPr>
          <p:cNvSpPr txBox="1"/>
          <p:nvPr/>
        </p:nvSpPr>
        <p:spPr>
          <a:xfrm>
            <a:off x="4413110" y="2712617"/>
            <a:ext cx="672289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tx2"/>
                </a:solidFill>
              </a:rPr>
              <a:t>Неделимая вещь  -</a:t>
            </a:r>
            <a:r>
              <a:rPr lang="ru-RU" dirty="0">
                <a:solidFill>
                  <a:schemeClr val="tx2"/>
                </a:solidFill>
              </a:rPr>
              <a:t> вещь, раздел которой в натуре невозможен без ее разрушения, повреждения или изменения ее назначения и выступает в обороте как единый объект вещных прав. Даже если имеет составные части.</a:t>
            </a:r>
          </a:p>
          <a:p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80422F1-6D83-484E-A3FD-3C505F156B0C}"/>
              </a:ext>
            </a:extLst>
          </p:cNvPr>
          <p:cNvSpPr txBox="1"/>
          <p:nvPr/>
        </p:nvSpPr>
        <p:spPr>
          <a:xfrm>
            <a:off x="4431000" y="4361389"/>
            <a:ext cx="6705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tx2"/>
                </a:solidFill>
              </a:rPr>
              <a:t>Главная вещь и принадлежность -</a:t>
            </a:r>
            <a:r>
              <a:rPr lang="ru-RU" dirty="0">
                <a:solidFill>
                  <a:schemeClr val="tx2"/>
                </a:solidFill>
              </a:rPr>
              <a:t> вещь, предназначенная для обслуживания другой, главной, вещи и связанная с ней общим назначением (принадлежность), следует судьбе главной вещи.</a:t>
            </a:r>
          </a:p>
          <a:p>
            <a:pPr algn="just"/>
            <a:endParaRPr lang="ru-RU" dirty="0">
              <a:solidFill>
                <a:schemeClr val="tx2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4469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3F898F6-ADFB-437D-B769-2A394F3A725A}"/>
              </a:ext>
            </a:extLst>
          </p:cNvPr>
          <p:cNvSpPr txBox="1"/>
          <p:nvPr/>
        </p:nvSpPr>
        <p:spPr>
          <a:xfrm>
            <a:off x="642910" y="1224000"/>
            <a:ext cx="3357586" cy="181588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tx2"/>
                </a:solidFill>
              </a:rPr>
              <a:t>Потребляемые</a:t>
            </a:r>
          </a:p>
          <a:p>
            <a:pPr algn="ctr"/>
            <a:r>
              <a:rPr lang="ru-RU" sz="1600" dirty="0">
                <a:solidFill>
                  <a:schemeClr val="tx2"/>
                </a:solidFill>
              </a:rPr>
              <a:t>в процессе использования перестают существовать как таковые либо утрачивают свои первоначальные потребительские свойства (продукты питания, косметические средства, лекарства.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64C092-7FBE-44F9-82B1-E9080B4D0035}"/>
              </a:ext>
            </a:extLst>
          </p:cNvPr>
          <p:cNvSpPr txBox="1"/>
          <p:nvPr/>
        </p:nvSpPr>
        <p:spPr>
          <a:xfrm>
            <a:off x="5961000" y="1224000"/>
            <a:ext cx="3357586" cy="181588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err="1">
                <a:solidFill>
                  <a:schemeClr val="tx2"/>
                </a:solidFill>
              </a:rPr>
              <a:t>Непотребляемые</a:t>
            </a:r>
            <a:endParaRPr lang="ru-RU" sz="1600" b="1" dirty="0">
              <a:solidFill>
                <a:schemeClr val="tx2"/>
              </a:solidFill>
            </a:endParaRPr>
          </a:p>
          <a:p>
            <a:pPr algn="ctr"/>
            <a:r>
              <a:rPr lang="ru-RU" sz="1600" dirty="0">
                <a:solidFill>
                  <a:schemeClr val="tx2"/>
                </a:solidFill>
              </a:rPr>
              <a:t>при использовании не уничтожаются полностью и в течение длительного времени могут служить по назначению (машины, оборудование, здания и сооружения, бытовая техника и др.).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6AD590-045E-4F50-BE7A-60DB8A5C4CC1}"/>
              </a:ext>
            </a:extLst>
          </p:cNvPr>
          <p:cNvSpPr txBox="1"/>
          <p:nvPr/>
        </p:nvSpPr>
        <p:spPr>
          <a:xfrm>
            <a:off x="606000" y="3879000"/>
            <a:ext cx="3357586" cy="107721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tx2"/>
                </a:solidFill>
              </a:rPr>
              <a:t>Индивидуально-определенные</a:t>
            </a:r>
          </a:p>
          <a:p>
            <a:pPr algn="ctr"/>
            <a:r>
              <a:rPr lang="ru-RU" sz="1600" dirty="0">
                <a:solidFill>
                  <a:schemeClr val="tx2"/>
                </a:solidFill>
              </a:rPr>
              <a:t>обладают такими признаками, по которым их можно отличить от других таких же вещей.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25634D-51D4-48F7-9E6F-16DF7FB55806}"/>
              </a:ext>
            </a:extLst>
          </p:cNvPr>
          <p:cNvSpPr txBox="1"/>
          <p:nvPr/>
        </p:nvSpPr>
        <p:spPr>
          <a:xfrm>
            <a:off x="6006000" y="3789000"/>
            <a:ext cx="3357586" cy="156966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tx2"/>
                </a:solidFill>
              </a:rPr>
              <a:t>Определенные родовыми признаками</a:t>
            </a:r>
          </a:p>
          <a:p>
            <a:pPr algn="ctr"/>
            <a:r>
              <a:rPr lang="ru-RU" sz="1600" dirty="0">
                <a:solidFill>
                  <a:schemeClr val="tx2"/>
                </a:solidFill>
              </a:rPr>
              <a:t>характеризуются числом, весом, иными единицами измерения, т.е. представляют собой известное количество вещей одного рода. </a:t>
            </a: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F038ED9A-CD64-45C9-8284-485BC6C52405}"/>
              </a:ext>
            </a:extLst>
          </p:cNvPr>
          <p:cNvCxnSpPr/>
          <p:nvPr/>
        </p:nvCxnSpPr>
        <p:spPr>
          <a:xfrm rot="5400000">
            <a:off x="2865281" y="629719"/>
            <a:ext cx="428628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8E86C9ED-AED1-46EC-BD43-697A8360BDA4}"/>
              </a:ext>
            </a:extLst>
          </p:cNvPr>
          <p:cNvCxnSpPr/>
          <p:nvPr/>
        </p:nvCxnSpPr>
        <p:spPr>
          <a:xfrm rot="16200000" flipH="1">
            <a:off x="6188810" y="754987"/>
            <a:ext cx="428628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5C8E28ED-5305-4FCA-B4D7-1F20DCAA08BA}"/>
              </a:ext>
            </a:extLst>
          </p:cNvPr>
          <p:cNvCxnSpPr/>
          <p:nvPr/>
        </p:nvCxnSpPr>
        <p:spPr>
          <a:xfrm rot="5400000">
            <a:off x="2460281" y="3239719"/>
            <a:ext cx="428628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75E4CE67-A883-4D76-BE4B-97233ED76FC0}"/>
              </a:ext>
            </a:extLst>
          </p:cNvPr>
          <p:cNvCxnSpPr/>
          <p:nvPr/>
        </p:nvCxnSpPr>
        <p:spPr>
          <a:xfrm rot="16200000" flipH="1">
            <a:off x="6609562" y="3230438"/>
            <a:ext cx="428628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584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1F52772-E84C-4740-9674-8A6075F3041F}"/>
              </a:ext>
            </a:extLst>
          </p:cNvPr>
          <p:cNvSpPr txBox="1"/>
          <p:nvPr/>
        </p:nvSpPr>
        <p:spPr>
          <a:xfrm>
            <a:off x="381000" y="324000"/>
            <a:ext cx="11595465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1200" b="1" dirty="0"/>
          </a:p>
          <a:p>
            <a:pPr algn="just"/>
            <a:r>
              <a:rPr lang="ru-RU" sz="1400" b="1" dirty="0">
                <a:solidFill>
                  <a:schemeClr val="tx2"/>
                </a:solidFill>
              </a:rPr>
              <a:t>Плоды, продукция, доходы - </a:t>
            </a:r>
            <a:r>
              <a:rPr lang="ru-RU" sz="1400" dirty="0">
                <a:solidFill>
                  <a:schemeClr val="tx2"/>
                </a:solidFill>
              </a:rPr>
              <a:t>поступления, полученные в результате использования имущества. Принадлежат собственнику, независимо от того, кто использует такую вещь, если иное не предусмотрено законом, иными правовыми актами, договором или не вытекает из существа отношений.</a:t>
            </a:r>
          </a:p>
          <a:p>
            <a:pPr algn="just"/>
            <a:endParaRPr lang="ru-RU" sz="1400" dirty="0">
              <a:solidFill>
                <a:schemeClr val="tx2"/>
              </a:solidFill>
            </a:endParaRPr>
          </a:p>
          <a:p>
            <a:pPr algn="just"/>
            <a:r>
              <a:rPr lang="ru-RU" sz="1400" b="1" dirty="0">
                <a:solidFill>
                  <a:schemeClr val="tx2"/>
                </a:solidFill>
              </a:rPr>
              <a:t>Животные </a:t>
            </a:r>
            <a:r>
              <a:rPr lang="ru-RU" sz="1400" dirty="0">
                <a:solidFill>
                  <a:schemeClr val="tx2"/>
                </a:solidFill>
              </a:rPr>
              <a:t>- применяются общие правила об имуществе постольку, поскольку законом или иными правовыми актами не установлено иное. При этом при осуществлении прав не допускается жестокое обращение с животными, противоречащее принципам гуманности.</a:t>
            </a:r>
          </a:p>
          <a:p>
            <a:pPr algn="just"/>
            <a:endParaRPr lang="ru-RU" sz="1400" dirty="0">
              <a:solidFill>
                <a:schemeClr val="tx2"/>
              </a:solidFill>
            </a:endParaRPr>
          </a:p>
          <a:p>
            <a:pPr algn="just"/>
            <a:r>
              <a:rPr lang="ru-RU" sz="1400" b="1" dirty="0">
                <a:solidFill>
                  <a:schemeClr val="tx2"/>
                </a:solidFill>
              </a:rPr>
              <a:t>Наличные деньги</a:t>
            </a:r>
          </a:p>
          <a:p>
            <a:pPr algn="just"/>
            <a:endParaRPr lang="ru-RU" sz="1400" b="1" dirty="0">
              <a:solidFill>
                <a:schemeClr val="tx2"/>
              </a:solidFill>
            </a:endParaRPr>
          </a:p>
          <a:p>
            <a:pPr algn="just"/>
            <a:r>
              <a:rPr lang="ru-RU" sz="1400" b="1" dirty="0">
                <a:solidFill>
                  <a:schemeClr val="tx2"/>
                </a:solidFill>
              </a:rPr>
              <a:t>Валютные ценности – </a:t>
            </a:r>
            <a:r>
              <a:rPr lang="ru-RU" sz="1400" dirty="0">
                <a:solidFill>
                  <a:schemeClr val="tx2"/>
                </a:solidFill>
              </a:rPr>
              <a:t>иностранная валюта и внешние ценные бумаги</a:t>
            </a:r>
          </a:p>
          <a:p>
            <a:pPr algn="just"/>
            <a:endParaRPr lang="ru-RU" sz="1400" dirty="0">
              <a:solidFill>
                <a:schemeClr val="tx2"/>
              </a:solidFill>
            </a:endParaRPr>
          </a:p>
          <a:p>
            <a:pPr algn="just"/>
            <a:r>
              <a:rPr lang="ru-RU" sz="1400" b="1" dirty="0">
                <a:solidFill>
                  <a:schemeClr val="tx2"/>
                </a:solidFill>
              </a:rPr>
              <a:t>Безналичные денежные средства</a:t>
            </a:r>
          </a:p>
          <a:p>
            <a:pPr algn="just"/>
            <a:r>
              <a:rPr lang="ru-RU" sz="1400" b="1" dirty="0">
                <a:solidFill>
                  <a:schemeClr val="tx2"/>
                </a:solidFill>
              </a:rPr>
              <a:t> </a:t>
            </a:r>
          </a:p>
          <a:p>
            <a:pPr algn="just"/>
            <a:r>
              <a:rPr lang="ru-RU" sz="1400" b="1" dirty="0">
                <a:solidFill>
                  <a:schemeClr val="tx2"/>
                </a:solidFill>
              </a:rPr>
              <a:t>Ценная бумага </a:t>
            </a:r>
            <a:r>
              <a:rPr lang="ru-RU" sz="1400" dirty="0">
                <a:solidFill>
                  <a:schemeClr val="tx2"/>
                </a:solidFill>
              </a:rPr>
              <a:t>- документ, удостоверяющий с соблюдением установленной формы и обязательных реквизитов имущественные права, осуществление или передача которых возможны только при его предъявлении</a:t>
            </a:r>
          </a:p>
          <a:p>
            <a:pPr algn="just"/>
            <a:r>
              <a:rPr lang="ru-RU" sz="1400" b="1" dirty="0">
                <a:solidFill>
                  <a:schemeClr val="tx2"/>
                </a:solidFill>
              </a:rPr>
              <a:t> (</a:t>
            </a:r>
            <a:r>
              <a:rPr lang="ru-RU" sz="1400" dirty="0">
                <a:solidFill>
                  <a:schemeClr val="tx2"/>
                </a:solidFill>
              </a:rPr>
              <a:t>государственная облигация, облигация, вексель, чек, депозитный и сберегательный сертификаты, банковская сберегательная книжка на предъявителя, коносамент, акция, приватизационные ценные бумаги и другие)</a:t>
            </a:r>
          </a:p>
          <a:p>
            <a:pPr marL="171450" indent="-171450" algn="just">
              <a:buFontTx/>
              <a:buChar char="-"/>
            </a:pPr>
            <a:r>
              <a:rPr lang="ru-RU" sz="1400" dirty="0">
                <a:solidFill>
                  <a:schemeClr val="tx2"/>
                </a:solidFill>
              </a:rPr>
              <a:t>На предъявителя (только в документарной форме, сертификат) – облигации;</a:t>
            </a:r>
          </a:p>
          <a:p>
            <a:pPr marL="171450" indent="-171450" algn="just">
              <a:buFontTx/>
              <a:buChar char="-"/>
            </a:pPr>
            <a:r>
              <a:rPr lang="ru-RU" sz="1400" dirty="0">
                <a:solidFill>
                  <a:schemeClr val="tx2"/>
                </a:solidFill>
              </a:rPr>
              <a:t>Именная (только в бездокументарной форме, за исключением случаев, предусмотренных ФЗ) – акции, облигации;</a:t>
            </a:r>
          </a:p>
          <a:p>
            <a:pPr marL="171450" indent="-171450" algn="just">
              <a:buFontTx/>
              <a:buChar char="-"/>
            </a:pPr>
            <a:r>
              <a:rPr lang="ru-RU" sz="1400" dirty="0">
                <a:solidFill>
                  <a:schemeClr val="tx2"/>
                </a:solidFill>
              </a:rPr>
              <a:t>Ордерная (указанное в ней лицо может назначить своим распоряжением другое </a:t>
            </a:r>
            <a:r>
              <a:rPr lang="ru-RU" sz="1400" dirty="0" err="1">
                <a:solidFill>
                  <a:schemeClr val="tx2"/>
                </a:solidFill>
              </a:rPr>
              <a:t>управомоченное</a:t>
            </a:r>
            <a:r>
              <a:rPr lang="ru-RU" sz="1400" dirty="0">
                <a:solidFill>
                  <a:schemeClr val="tx2"/>
                </a:solidFill>
              </a:rPr>
              <a:t> лицо). Передача по исполнительной надписи – индоссаменту. </a:t>
            </a:r>
          </a:p>
          <a:p>
            <a:pPr algn="just"/>
            <a:r>
              <a:rPr lang="ru-RU" sz="1400" u="sng" dirty="0">
                <a:solidFill>
                  <a:schemeClr val="tx2"/>
                </a:solidFill>
              </a:rPr>
              <a:t>Бездокументарная ценная бумага</a:t>
            </a:r>
            <a:r>
              <a:rPr lang="ru-RU" sz="1400" dirty="0">
                <a:solidFill>
                  <a:schemeClr val="tx2"/>
                </a:solidFill>
              </a:rPr>
              <a:t> – право закрепляется с помощью электронно-вычислительной техники, по требованию правообладателя должно быть выдано документальное подтверждение. Удостоверяющий документа – решение о выпуске </a:t>
            </a:r>
            <a:r>
              <a:rPr lang="ru-RU" sz="1400" dirty="0" err="1">
                <a:solidFill>
                  <a:schemeClr val="tx2"/>
                </a:solidFill>
              </a:rPr>
              <a:t>ц</a:t>
            </a:r>
            <a:r>
              <a:rPr lang="ru-RU" sz="1400" dirty="0">
                <a:solidFill>
                  <a:schemeClr val="tx2"/>
                </a:solidFill>
              </a:rPr>
              <a:t>. б.</a:t>
            </a:r>
            <a:endParaRPr lang="ru-RU" sz="1400" u="sng" dirty="0">
              <a:solidFill>
                <a:schemeClr val="tx2"/>
              </a:solidFill>
            </a:endParaRPr>
          </a:p>
          <a:p>
            <a:pPr algn="just"/>
            <a:endParaRPr lang="ru-RU" sz="1400" b="1" dirty="0">
              <a:solidFill>
                <a:schemeClr val="tx2"/>
              </a:solidFill>
            </a:endParaRPr>
          </a:p>
          <a:p>
            <a:pPr algn="just"/>
            <a:r>
              <a:rPr lang="ru-RU" sz="1400" b="1" dirty="0">
                <a:solidFill>
                  <a:schemeClr val="tx2"/>
                </a:solidFill>
              </a:rPr>
              <a:t>Предприятие </a:t>
            </a:r>
            <a:r>
              <a:rPr lang="ru-RU" sz="1400" dirty="0">
                <a:solidFill>
                  <a:schemeClr val="tx2"/>
                </a:solidFill>
              </a:rPr>
              <a:t>- имущественный комплекс, используемый для осуществления предпринимательской деятельности. </a:t>
            </a:r>
          </a:p>
          <a:p>
            <a:pPr algn="just"/>
            <a:r>
              <a:rPr lang="ru-RU" sz="1400" dirty="0">
                <a:solidFill>
                  <a:schemeClr val="tx2"/>
                </a:solidFill>
              </a:rPr>
              <a:t>(недвижимость). Предприятие в целом или его часть могут быть объектом купли-продажи, залога, аренды и других сделок.</a:t>
            </a:r>
          </a:p>
          <a:p>
            <a:pPr algn="just"/>
            <a:r>
              <a:rPr lang="ru-RU" sz="1400" dirty="0">
                <a:solidFill>
                  <a:schemeClr val="tx2"/>
                </a:solidFill>
              </a:rPr>
              <a:t>В состав предприятия входят все виды имущества, предназначенные для его деятельности: земельные участки, здания, сооружения, оборудование, инвентарь, сырье, продукция, права требования, долги, а также права на обозначения, индивидуализирующие предприятие, его продукцию, работы и услуги.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07584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CA1A145-D844-41A0-95D9-2EB78615E7E7}"/>
              </a:ext>
            </a:extLst>
          </p:cNvPr>
          <p:cNvSpPr txBox="1"/>
          <p:nvPr/>
        </p:nvSpPr>
        <p:spPr>
          <a:xfrm>
            <a:off x="291000" y="324000"/>
            <a:ext cx="11595465" cy="6771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>
                <a:solidFill>
                  <a:schemeClr val="tx2"/>
                </a:solidFill>
              </a:rPr>
              <a:t>Единый недвижимый комплекс –</a:t>
            </a:r>
          </a:p>
          <a:p>
            <a:pPr marL="171450" indent="-171450" algn="just">
              <a:buFontTx/>
              <a:buChar char="-"/>
            </a:pPr>
            <a:r>
              <a:rPr lang="ru-RU" sz="1400" dirty="0">
                <a:solidFill>
                  <a:schemeClr val="tx2"/>
                </a:solidFill>
              </a:rPr>
              <a:t>Совокупность зданий, сооружений и иных вещей, неразрывно связанных физически или технологически, в т. ч. линейных объектов (трубопроводы и др.), либо расположенных на 1 земельном участке, если в ЕГРПН зарегистрировано п/с на них в целом как на 1 недвижимую вещь (неделимая вещь).</a:t>
            </a:r>
          </a:p>
          <a:p>
            <a:pPr marL="171450" indent="-171450" algn="just">
              <a:buFontTx/>
              <a:buChar char="-"/>
            </a:pPr>
            <a:endParaRPr lang="en-US" sz="1400" b="1" dirty="0">
              <a:solidFill>
                <a:schemeClr val="tx2"/>
              </a:solidFill>
            </a:endParaRPr>
          </a:p>
          <a:p>
            <a:pPr algn="just"/>
            <a:r>
              <a:rPr lang="ru-RU" sz="1400" b="1" dirty="0">
                <a:solidFill>
                  <a:schemeClr val="tx2"/>
                </a:solidFill>
              </a:rPr>
              <a:t>Эмиссионная ценная бумага – </a:t>
            </a:r>
          </a:p>
          <a:p>
            <a:pPr algn="just"/>
            <a:r>
              <a:rPr lang="ru-RU" sz="1400" dirty="0">
                <a:solidFill>
                  <a:schemeClr val="tx2"/>
                </a:solidFill>
              </a:rPr>
              <a:t>-  Закрепляет совокупность имущественных и неимущественных прав, подлежащих удостоверению, уступке и безусловному осуществлению с соблюдением установленных законом формы и порядка;</a:t>
            </a:r>
          </a:p>
          <a:p>
            <a:pPr algn="just"/>
            <a:r>
              <a:rPr lang="ru-RU" sz="1400" dirty="0">
                <a:solidFill>
                  <a:schemeClr val="tx2"/>
                </a:solidFill>
              </a:rPr>
              <a:t>-   Размещается выпусками;</a:t>
            </a:r>
          </a:p>
          <a:p>
            <a:pPr marL="85725" indent="-85725" algn="just">
              <a:buFontTx/>
              <a:buChar char="-"/>
            </a:pPr>
            <a:r>
              <a:rPr lang="ru-RU" sz="1400" dirty="0">
                <a:solidFill>
                  <a:schemeClr val="tx2"/>
                </a:solidFill>
              </a:rPr>
              <a:t>  Имеет равные объем и сроки осуществления прав внутри одного выпуска вне зависимости от времени приобретения ценной бумаги.</a:t>
            </a:r>
          </a:p>
          <a:p>
            <a:pPr marL="171450" indent="-171450" algn="just">
              <a:buFontTx/>
              <a:buChar char="-"/>
            </a:pPr>
            <a:endParaRPr lang="ru-RU" sz="1400" dirty="0">
              <a:solidFill>
                <a:schemeClr val="tx2"/>
              </a:solidFill>
            </a:endParaRPr>
          </a:p>
          <a:p>
            <a:pPr algn="just"/>
            <a:r>
              <a:rPr lang="ru-RU" sz="1400" dirty="0">
                <a:solidFill>
                  <a:schemeClr val="tx2"/>
                </a:solidFill>
              </a:rPr>
              <a:t>Все </a:t>
            </a:r>
            <a:r>
              <a:rPr lang="ru-RU" sz="1400" dirty="0" err="1">
                <a:solidFill>
                  <a:schemeClr val="tx2"/>
                </a:solidFill>
              </a:rPr>
              <a:t>ц</a:t>
            </a:r>
            <a:r>
              <a:rPr lang="ru-RU" sz="1400" dirty="0">
                <a:solidFill>
                  <a:schemeClr val="tx2"/>
                </a:solidFill>
              </a:rPr>
              <a:t>. б. одного выпуска имеют одинаковую номинальную стоимость и предоставляют одинаковый объем прав.</a:t>
            </a:r>
          </a:p>
          <a:p>
            <a:pPr marL="171450" indent="-171450" algn="just">
              <a:buFontTx/>
              <a:buChar char="-"/>
            </a:pPr>
            <a:endParaRPr lang="ru-RU" sz="1400" dirty="0">
              <a:solidFill>
                <a:schemeClr val="tx2"/>
              </a:solidFill>
            </a:endParaRPr>
          </a:p>
          <a:p>
            <a:pPr algn="just"/>
            <a:r>
              <a:rPr lang="ru-RU" sz="1400" b="1" dirty="0">
                <a:solidFill>
                  <a:schemeClr val="tx2"/>
                </a:solidFill>
              </a:rPr>
              <a:t>Эмитент</a:t>
            </a:r>
            <a:r>
              <a:rPr lang="ru-RU" sz="1400" dirty="0">
                <a:solidFill>
                  <a:schemeClr val="tx2"/>
                </a:solidFill>
              </a:rPr>
              <a:t> – ЮЛ или органы исполнительной власти либо органы местного самоуправления, несущие от своего имени обязательства перед владельцами ценных бумаг по осуществлению прав, закрепленных ими.</a:t>
            </a:r>
          </a:p>
          <a:p>
            <a:pPr algn="just"/>
            <a:endParaRPr lang="ru-RU" sz="1400" dirty="0">
              <a:solidFill>
                <a:schemeClr val="tx2"/>
              </a:solidFill>
            </a:endParaRPr>
          </a:p>
          <a:p>
            <a:pPr algn="just"/>
            <a:r>
              <a:rPr lang="ru-RU" sz="1400" b="1" dirty="0">
                <a:solidFill>
                  <a:schemeClr val="tx2"/>
                </a:solidFill>
              </a:rPr>
              <a:t>Акция - </a:t>
            </a:r>
            <a:r>
              <a:rPr lang="ru-RU" sz="1400" dirty="0">
                <a:solidFill>
                  <a:schemeClr val="tx2"/>
                </a:solidFill>
              </a:rPr>
              <a:t>эмиссионная ценная бумага, закрепляет права ее владельца (акционера) </a:t>
            </a:r>
          </a:p>
          <a:p>
            <a:pPr marL="171450" indent="-171450" algn="just">
              <a:buFontTx/>
              <a:buChar char="-"/>
            </a:pPr>
            <a:r>
              <a:rPr lang="ru-RU" sz="1400" dirty="0">
                <a:solidFill>
                  <a:schemeClr val="tx2"/>
                </a:solidFill>
              </a:rPr>
              <a:t>На получение части прибыли АО в виде дивидендов;</a:t>
            </a:r>
          </a:p>
          <a:p>
            <a:pPr marL="171450" indent="-171450" algn="just">
              <a:buFontTx/>
              <a:buChar char="-"/>
            </a:pPr>
            <a:r>
              <a:rPr lang="ru-RU" sz="1400" dirty="0">
                <a:solidFill>
                  <a:schemeClr val="tx2"/>
                </a:solidFill>
              </a:rPr>
              <a:t>На участие в управлении АО;</a:t>
            </a:r>
          </a:p>
          <a:p>
            <a:pPr marL="171450" indent="-171450" algn="just">
              <a:buFontTx/>
              <a:buChar char="-"/>
            </a:pPr>
            <a:r>
              <a:rPr lang="ru-RU" sz="1400" dirty="0">
                <a:solidFill>
                  <a:schemeClr val="tx2"/>
                </a:solidFill>
              </a:rPr>
              <a:t>На часть имущества, остающегося после его ликвидации.</a:t>
            </a:r>
          </a:p>
          <a:p>
            <a:pPr marL="171450" indent="-171450" algn="just">
              <a:buFontTx/>
              <a:buChar char="-"/>
            </a:pPr>
            <a:endParaRPr lang="ru-RU" sz="1400" dirty="0">
              <a:solidFill>
                <a:schemeClr val="tx2"/>
              </a:solidFill>
            </a:endParaRPr>
          </a:p>
          <a:p>
            <a:pPr algn="just"/>
            <a:r>
              <a:rPr lang="ru-RU" sz="1400" b="1" dirty="0">
                <a:solidFill>
                  <a:schemeClr val="tx2"/>
                </a:solidFill>
              </a:rPr>
              <a:t>Облигация - </a:t>
            </a:r>
            <a:r>
              <a:rPr lang="ru-RU" sz="1400" dirty="0">
                <a:solidFill>
                  <a:schemeClr val="tx2"/>
                </a:solidFill>
              </a:rPr>
              <a:t>эмиссионная ценная бумага, закрепляет право ее владельца на получение от эмитента в предусмотренный в ней срок </a:t>
            </a:r>
          </a:p>
          <a:p>
            <a:pPr marL="171450" indent="-171450" algn="just">
              <a:buFontTx/>
              <a:buChar char="-"/>
            </a:pPr>
            <a:r>
              <a:rPr lang="ru-RU" sz="1400" dirty="0">
                <a:solidFill>
                  <a:schemeClr val="tx2"/>
                </a:solidFill>
              </a:rPr>
              <a:t>Ее номинальной стоимости или иного имущественного эквивалента;</a:t>
            </a:r>
          </a:p>
          <a:p>
            <a:pPr marL="171450" indent="-171450" algn="just">
              <a:buFontTx/>
              <a:buChar char="-"/>
            </a:pPr>
            <a:r>
              <a:rPr lang="ru-RU" sz="1400" dirty="0">
                <a:solidFill>
                  <a:schemeClr val="tx2"/>
                </a:solidFill>
              </a:rPr>
              <a:t>Либо фиксированного в ней процента от номинальной стоимости облигации; </a:t>
            </a:r>
          </a:p>
          <a:p>
            <a:pPr marL="171450" indent="-171450" algn="just">
              <a:buFontTx/>
              <a:buChar char="-"/>
            </a:pPr>
            <a:r>
              <a:rPr lang="ru-RU" sz="1400" dirty="0">
                <a:solidFill>
                  <a:schemeClr val="tx2"/>
                </a:solidFill>
              </a:rPr>
              <a:t>Либо иные имущественные права. </a:t>
            </a:r>
          </a:p>
          <a:p>
            <a:pPr algn="just"/>
            <a:r>
              <a:rPr lang="ru-RU" sz="1400" dirty="0">
                <a:solidFill>
                  <a:schemeClr val="tx2"/>
                </a:solidFill>
              </a:rPr>
              <a:t>Доходом по облигации являются процент и/или дисконт.</a:t>
            </a:r>
          </a:p>
          <a:p>
            <a:pPr algn="just"/>
            <a:endParaRPr lang="ru-RU" sz="1400" dirty="0">
              <a:solidFill>
                <a:schemeClr val="tx2"/>
              </a:solidFill>
            </a:endParaRPr>
          </a:p>
          <a:p>
            <a:pPr algn="just"/>
            <a:r>
              <a:rPr lang="ru-RU" sz="1400" b="1" dirty="0">
                <a:solidFill>
                  <a:schemeClr val="tx2"/>
                </a:solidFill>
              </a:rPr>
              <a:t>Цифровые права - </a:t>
            </a:r>
            <a:r>
              <a:rPr lang="ru-RU" sz="1400" dirty="0">
                <a:solidFill>
                  <a:schemeClr val="tx2"/>
                </a:solidFill>
              </a:rPr>
              <a:t>обязательственные и иные права, содержание и условия осуществления которых определяются в соответствии с правилами информационной системы, отвечающей установленным законом признакам. Осуществление, распоряжение, возможны только в информационной системе.</a:t>
            </a:r>
          </a:p>
          <a:p>
            <a:pPr algn="just"/>
            <a:endParaRPr lang="ru-RU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703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8FBD916-991E-482D-8544-443A07686200}"/>
              </a:ext>
            </a:extLst>
          </p:cNvPr>
          <p:cNvSpPr txBox="1">
            <a:spLocks/>
          </p:cNvSpPr>
          <p:nvPr/>
        </p:nvSpPr>
        <p:spPr>
          <a:xfrm>
            <a:off x="857540" y="347724"/>
            <a:ext cx="10476919" cy="6358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2880" algn="ctr"/>
            <a:r>
              <a:rPr lang="ru-RU" sz="3200" dirty="0">
                <a:latin typeface="+mn-lt"/>
              </a:rPr>
              <a:t>Право собственности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BCD8FE-55ED-43C8-8FBA-02F35F51DD55}"/>
              </a:ext>
            </a:extLst>
          </p:cNvPr>
          <p:cNvSpPr txBox="1"/>
          <p:nvPr/>
        </p:nvSpPr>
        <p:spPr>
          <a:xfrm>
            <a:off x="881151" y="1103375"/>
            <a:ext cx="2523670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tx2"/>
                </a:solidFill>
              </a:rPr>
              <a:t>Владение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482D04-58C9-4525-B9E3-D45A0A458410}"/>
              </a:ext>
            </a:extLst>
          </p:cNvPr>
          <p:cNvSpPr txBox="1"/>
          <p:nvPr/>
        </p:nvSpPr>
        <p:spPr>
          <a:xfrm>
            <a:off x="340813" y="1876317"/>
            <a:ext cx="1553028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tx2"/>
                </a:solidFill>
              </a:rPr>
              <a:t>Законное</a:t>
            </a:r>
          </a:p>
          <a:p>
            <a:pPr algn="ctr"/>
            <a:r>
              <a:rPr lang="ru-RU" sz="1200" dirty="0">
                <a:solidFill>
                  <a:schemeClr val="tx2"/>
                </a:solidFill>
              </a:rPr>
              <a:t>(презумпция)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F67A6A-A25C-4BE7-831D-374270BE78C7}"/>
              </a:ext>
            </a:extLst>
          </p:cNvPr>
          <p:cNvSpPr txBox="1"/>
          <p:nvPr/>
        </p:nvSpPr>
        <p:spPr>
          <a:xfrm>
            <a:off x="4737101" y="1104170"/>
            <a:ext cx="2717798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tx2"/>
                </a:solidFill>
              </a:rPr>
              <a:t>Пользование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7B8676-51DB-4BF3-AA33-29ED6E52C144}"/>
              </a:ext>
            </a:extLst>
          </p:cNvPr>
          <p:cNvSpPr txBox="1"/>
          <p:nvPr/>
        </p:nvSpPr>
        <p:spPr>
          <a:xfrm>
            <a:off x="8126757" y="1091983"/>
            <a:ext cx="2232477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tx2"/>
                </a:solidFill>
              </a:rPr>
              <a:t>Распоряжение</a:t>
            </a:r>
            <a:endParaRPr lang="ru-RU" sz="1400" dirty="0">
              <a:solidFill>
                <a:schemeClr val="tx2"/>
              </a:solidFill>
            </a:endParaRPr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1AD550CE-B21A-4AD7-AB6E-706F85680288}"/>
              </a:ext>
            </a:extLst>
          </p:cNvPr>
          <p:cNvCxnSpPr>
            <a:cxnSpLocks/>
          </p:cNvCxnSpPr>
          <p:nvPr/>
        </p:nvCxnSpPr>
        <p:spPr>
          <a:xfrm flipH="1">
            <a:off x="1506000" y="1477899"/>
            <a:ext cx="373030" cy="37046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73CB457C-0D00-4A25-A353-133464D67A2E}"/>
              </a:ext>
            </a:extLst>
          </p:cNvPr>
          <p:cNvCxnSpPr>
            <a:cxnSpLocks/>
          </p:cNvCxnSpPr>
          <p:nvPr/>
        </p:nvCxnSpPr>
        <p:spPr>
          <a:xfrm>
            <a:off x="2707122" y="1455999"/>
            <a:ext cx="270040" cy="4244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0E1D6C35-DF3C-4153-9708-347AF6FD4EE5}"/>
              </a:ext>
            </a:extLst>
          </p:cNvPr>
          <p:cNvSpPr txBox="1"/>
          <p:nvPr/>
        </p:nvSpPr>
        <p:spPr>
          <a:xfrm>
            <a:off x="2314923" y="1887489"/>
            <a:ext cx="1553028" cy="27699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tx2"/>
                </a:solidFill>
              </a:rPr>
              <a:t>Незаконное</a:t>
            </a:r>
            <a:endParaRPr lang="ru-RU" sz="1400" b="1" dirty="0">
              <a:solidFill>
                <a:schemeClr val="tx2"/>
              </a:solidFill>
            </a:endParaRP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3A5FD56F-FDA9-42BB-AAE1-55E0DCEA8778}"/>
              </a:ext>
            </a:extLst>
          </p:cNvPr>
          <p:cNvCxnSpPr>
            <a:cxnSpLocks/>
          </p:cNvCxnSpPr>
          <p:nvPr/>
        </p:nvCxnSpPr>
        <p:spPr>
          <a:xfrm flipH="1">
            <a:off x="2373945" y="2160454"/>
            <a:ext cx="287773" cy="44674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0AA841A3-67FB-4B0C-A482-6B20B95982B8}"/>
              </a:ext>
            </a:extLst>
          </p:cNvPr>
          <p:cNvCxnSpPr>
            <a:cxnSpLocks/>
          </p:cNvCxnSpPr>
          <p:nvPr/>
        </p:nvCxnSpPr>
        <p:spPr>
          <a:xfrm>
            <a:off x="3415335" y="2182338"/>
            <a:ext cx="224438" cy="4544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3F97A5C1-1062-4259-AC96-8EF507727FCB}"/>
              </a:ext>
            </a:extLst>
          </p:cNvPr>
          <p:cNvSpPr txBox="1"/>
          <p:nvPr/>
        </p:nvSpPr>
        <p:spPr>
          <a:xfrm>
            <a:off x="755808" y="2722626"/>
            <a:ext cx="1905910" cy="5847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tx2"/>
                </a:solidFill>
              </a:rPr>
              <a:t>Добросовестное</a:t>
            </a:r>
          </a:p>
          <a:p>
            <a:pPr algn="ctr"/>
            <a:r>
              <a:rPr lang="ru-RU" sz="1000" dirty="0">
                <a:solidFill>
                  <a:schemeClr val="tx2"/>
                </a:solidFill>
              </a:rPr>
              <a:t>Не знал и не должен был знать о незаконности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3059990-ADBF-4BA3-A16B-06CC62FAAF75}"/>
              </a:ext>
            </a:extLst>
          </p:cNvPr>
          <p:cNvSpPr txBox="1"/>
          <p:nvPr/>
        </p:nvSpPr>
        <p:spPr>
          <a:xfrm>
            <a:off x="3091437" y="2766559"/>
            <a:ext cx="1795688" cy="27699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tx2"/>
                </a:solidFill>
              </a:rPr>
              <a:t>Недобросовестное</a:t>
            </a:r>
            <a:endParaRPr lang="ru-RU" sz="1400" b="1" dirty="0">
              <a:solidFill>
                <a:schemeClr val="tx2"/>
              </a:solidFill>
            </a:endParaRPr>
          </a:p>
        </p:txBody>
      </p: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E5A03E57-02A8-4CDE-864F-7C3D6A237073}"/>
              </a:ext>
            </a:extLst>
          </p:cNvPr>
          <p:cNvCxnSpPr>
            <a:cxnSpLocks/>
          </p:cNvCxnSpPr>
          <p:nvPr/>
        </p:nvCxnSpPr>
        <p:spPr>
          <a:xfrm>
            <a:off x="9398855" y="1429614"/>
            <a:ext cx="0" cy="2914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6995FF8A-ECC3-47CF-AD37-095EC018061D}"/>
              </a:ext>
            </a:extLst>
          </p:cNvPr>
          <p:cNvSpPr txBox="1"/>
          <p:nvPr/>
        </p:nvSpPr>
        <p:spPr>
          <a:xfrm>
            <a:off x="8163271" y="1782702"/>
            <a:ext cx="22324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tx2"/>
                </a:solidFill>
              </a:rPr>
              <a:t>Любые действия в отношении имущества, </a:t>
            </a:r>
          </a:p>
        </p:txBody>
      </p: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C0FD6461-4233-4500-B47A-50AE104A08DF}"/>
              </a:ext>
            </a:extLst>
          </p:cNvPr>
          <p:cNvCxnSpPr>
            <a:cxnSpLocks/>
            <a:stCxn id="7" idx="2"/>
          </p:cNvCxnSpPr>
          <p:nvPr/>
        </p:nvCxnSpPr>
        <p:spPr>
          <a:xfrm>
            <a:off x="6096000" y="1411947"/>
            <a:ext cx="0" cy="3503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CD476722-B6C0-4D90-97C7-8328B84B1A67}"/>
              </a:ext>
            </a:extLst>
          </p:cNvPr>
          <p:cNvSpPr txBox="1"/>
          <p:nvPr/>
        </p:nvSpPr>
        <p:spPr>
          <a:xfrm>
            <a:off x="4920474" y="1939541"/>
            <a:ext cx="22324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tx2"/>
                </a:solidFill>
              </a:rPr>
              <a:t>Использование по назначению, с извлечением плодов, продукции и доходов</a:t>
            </a:r>
          </a:p>
        </p:txBody>
      </p: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64910C88-2096-4C0B-B052-849062B0DE79}"/>
              </a:ext>
            </a:extLst>
          </p:cNvPr>
          <p:cNvCxnSpPr>
            <a:cxnSpLocks/>
          </p:cNvCxnSpPr>
          <p:nvPr/>
        </p:nvCxnSpPr>
        <p:spPr>
          <a:xfrm flipH="1">
            <a:off x="8133960" y="2259827"/>
            <a:ext cx="75749" cy="15865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48C74972-7D35-45DC-97F4-28212A2D9D9C}"/>
              </a:ext>
            </a:extLst>
          </p:cNvPr>
          <p:cNvCxnSpPr>
            <a:cxnSpLocks/>
          </p:cNvCxnSpPr>
          <p:nvPr/>
        </p:nvCxnSpPr>
        <p:spPr>
          <a:xfrm>
            <a:off x="8685841" y="2252792"/>
            <a:ext cx="0" cy="1796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AE500DD0-7F37-46D7-99F6-99EB0A2EF04B}"/>
              </a:ext>
            </a:extLst>
          </p:cNvPr>
          <p:cNvCxnSpPr>
            <a:cxnSpLocks/>
          </p:cNvCxnSpPr>
          <p:nvPr/>
        </p:nvCxnSpPr>
        <p:spPr>
          <a:xfrm>
            <a:off x="9398855" y="2252792"/>
            <a:ext cx="0" cy="1727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DD35268C-0812-4B8E-9F43-6D205B26E9C9}"/>
              </a:ext>
            </a:extLst>
          </p:cNvPr>
          <p:cNvCxnSpPr>
            <a:cxnSpLocks/>
          </p:cNvCxnSpPr>
          <p:nvPr/>
        </p:nvCxnSpPr>
        <p:spPr>
          <a:xfrm>
            <a:off x="9913421" y="2266795"/>
            <a:ext cx="97064" cy="1727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F3215FD7-F567-4A19-95D9-6B8C6FB0CAE6}"/>
              </a:ext>
            </a:extLst>
          </p:cNvPr>
          <p:cNvCxnSpPr>
            <a:cxnSpLocks/>
          </p:cNvCxnSpPr>
          <p:nvPr/>
        </p:nvCxnSpPr>
        <p:spPr>
          <a:xfrm>
            <a:off x="10371021" y="2208332"/>
            <a:ext cx="199004" cy="1727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61536375-9844-48CA-B26B-3214956D4327}"/>
              </a:ext>
            </a:extLst>
          </p:cNvPr>
          <p:cNvSpPr txBox="1"/>
          <p:nvPr/>
        </p:nvSpPr>
        <p:spPr>
          <a:xfrm>
            <a:off x="7191053" y="2456158"/>
            <a:ext cx="9842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000" dirty="0">
                <a:solidFill>
                  <a:schemeClr val="tx2"/>
                </a:solidFill>
              </a:rPr>
              <a:t>Отчуждать в собственность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B9BBDFB-28F8-4FDB-98AD-30B7FE807658}"/>
              </a:ext>
            </a:extLst>
          </p:cNvPr>
          <p:cNvSpPr txBox="1"/>
          <p:nvPr/>
        </p:nvSpPr>
        <p:spPr>
          <a:xfrm>
            <a:off x="8263702" y="2497069"/>
            <a:ext cx="824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000" dirty="0">
                <a:solidFill>
                  <a:schemeClr val="tx2"/>
                </a:solidFill>
              </a:rPr>
              <a:t>Сдавать в залог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DFAD399-6FAD-4404-B11E-B166D2C976F0}"/>
              </a:ext>
            </a:extLst>
          </p:cNvPr>
          <p:cNvSpPr txBox="1"/>
          <p:nvPr/>
        </p:nvSpPr>
        <p:spPr>
          <a:xfrm>
            <a:off x="8927934" y="2431376"/>
            <a:ext cx="9941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solidFill>
                  <a:schemeClr val="tx2"/>
                </a:solidFill>
              </a:rPr>
              <a:t>Передавать права </a:t>
            </a:r>
            <a:r>
              <a:rPr lang="ru-RU" sz="1000" dirty="0" err="1">
                <a:solidFill>
                  <a:schemeClr val="tx2"/>
                </a:solidFill>
              </a:rPr>
              <a:t>влад</a:t>
            </a:r>
            <a:r>
              <a:rPr lang="ru-RU" sz="1000" dirty="0">
                <a:solidFill>
                  <a:schemeClr val="tx2"/>
                </a:solidFill>
              </a:rPr>
              <a:t>., польз., распоряжения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F96B713-9C53-45EF-BCD3-DD8455C7AC4D}"/>
              </a:ext>
            </a:extLst>
          </p:cNvPr>
          <p:cNvSpPr txBox="1"/>
          <p:nvPr/>
        </p:nvSpPr>
        <p:spPr>
          <a:xfrm>
            <a:off x="9786000" y="2521059"/>
            <a:ext cx="93116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000" dirty="0">
                <a:solidFill>
                  <a:schemeClr val="tx2"/>
                </a:solidFill>
              </a:rPr>
              <a:t>Иным образом обременять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0192AE2-CC13-4055-8528-CFACF31CDB31}"/>
              </a:ext>
            </a:extLst>
          </p:cNvPr>
          <p:cNvSpPr txBox="1"/>
          <p:nvPr/>
        </p:nvSpPr>
        <p:spPr>
          <a:xfrm>
            <a:off x="10586345" y="2460953"/>
            <a:ext cx="931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000" dirty="0">
                <a:solidFill>
                  <a:schemeClr val="accent1"/>
                </a:solidFill>
              </a:rPr>
              <a:t>Иным образом распоряжаться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72AB22E-59A3-4C6F-877B-451E0D9D88F0}"/>
              </a:ext>
            </a:extLst>
          </p:cNvPr>
          <p:cNvSpPr txBox="1"/>
          <p:nvPr/>
        </p:nvSpPr>
        <p:spPr>
          <a:xfrm>
            <a:off x="793657" y="3561189"/>
            <a:ext cx="1061290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tx2"/>
                </a:solidFill>
              </a:rPr>
              <a:t>Ограничения права собственности</a:t>
            </a:r>
          </a:p>
          <a:p>
            <a:pPr algn="ctr"/>
            <a:endParaRPr lang="ru-RU" sz="1600" b="1" dirty="0">
              <a:solidFill>
                <a:schemeClr val="tx2"/>
              </a:solidFill>
            </a:endParaRPr>
          </a:p>
          <a:p>
            <a:pPr algn="just">
              <a:buAutoNum type="arabicPeriod"/>
            </a:pPr>
            <a:r>
              <a:rPr lang="ru-RU" sz="1600" dirty="0">
                <a:solidFill>
                  <a:schemeClr val="tx2"/>
                </a:solidFill>
              </a:rPr>
              <a:t> На основании закона и лишь в той мере, в какой это необходимо для защиты основ конституционного строя, нравственности, здоровья, прав и законных интересов других лиц, обеспечения обороны страны и безопасности государства, охраны окружающей среды и т.п.</a:t>
            </a:r>
          </a:p>
          <a:p>
            <a:pPr algn="just">
              <a:buAutoNum type="arabicPeriod"/>
            </a:pPr>
            <a:r>
              <a:rPr lang="ru-RU" sz="1600" dirty="0">
                <a:solidFill>
                  <a:schemeClr val="tx2"/>
                </a:solidFill>
              </a:rPr>
              <a:t> Особый правовой режим имущества (ограничение оборота)</a:t>
            </a:r>
          </a:p>
          <a:p>
            <a:pPr algn="just"/>
            <a:r>
              <a:rPr lang="ru-RU" sz="1600" dirty="0">
                <a:solidFill>
                  <a:schemeClr val="tx2"/>
                </a:solidFill>
              </a:rPr>
              <a:t>3. Ограничения действий, которые может совершать собственник (не противоречащие закону и  иным правовым актам и не нарушающие права и охраняемые законом интересы других лиц,   не наносящие ущерба окружающей среде)</a:t>
            </a:r>
          </a:p>
          <a:p>
            <a:r>
              <a:rPr lang="ru-RU" sz="1600" dirty="0">
                <a:solidFill>
                  <a:schemeClr val="tx2"/>
                </a:solidFill>
              </a:rPr>
              <a:t>4.  На основании договора с лицами, осуществляющим владение, пользование или распоряжение имуществом собственника (напр., аренда)</a:t>
            </a:r>
          </a:p>
          <a:p>
            <a:pPr marL="228600" indent="-228600" algn="just">
              <a:buAutoNum type="arabicPeriod"/>
            </a:pPr>
            <a:endParaRPr lang="ru-RU" sz="1600" dirty="0">
              <a:solidFill>
                <a:schemeClr val="tx2"/>
              </a:solidFill>
            </a:endParaRPr>
          </a:p>
          <a:p>
            <a:pPr marL="228600" indent="-228600" algn="just">
              <a:buAutoNum type="arabicPeriod"/>
            </a:pPr>
            <a:endParaRPr lang="ru-RU" sz="1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6484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>
            <a:extLst>
              <a:ext uri="{FF2B5EF4-FFF2-40B4-BE49-F238E27FC236}">
                <a16:creationId xmlns:a16="http://schemas.microsoft.com/office/drawing/2014/main" id="{28B5C167-9BEB-4594-BE95-E7BFEAC7FB7C}"/>
              </a:ext>
            </a:extLst>
          </p:cNvPr>
          <p:cNvSpPr txBox="1"/>
          <p:nvPr/>
        </p:nvSpPr>
        <p:spPr>
          <a:xfrm>
            <a:off x="797281" y="662942"/>
            <a:ext cx="10143317" cy="95410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tx2"/>
                </a:solidFill>
              </a:rPr>
              <a:t>Обязанности собственника</a:t>
            </a:r>
          </a:p>
          <a:p>
            <a:pPr algn="just"/>
            <a:r>
              <a:rPr lang="ru-RU" sz="1400" b="1" dirty="0">
                <a:solidFill>
                  <a:schemeClr val="tx2"/>
                </a:solidFill>
              </a:rPr>
              <a:t>С момента получения права собственности</a:t>
            </a:r>
          </a:p>
          <a:p>
            <a:pPr marL="228600" indent="-228600" algn="just">
              <a:buAutoNum type="arabicPeriod"/>
            </a:pPr>
            <a:r>
              <a:rPr lang="ru-RU" sz="1400" dirty="0">
                <a:solidFill>
                  <a:schemeClr val="tx2"/>
                </a:solidFill>
              </a:rPr>
              <a:t>Бремя содержания имущества.</a:t>
            </a:r>
          </a:p>
          <a:p>
            <a:pPr marL="228600" indent="-228600" algn="just">
              <a:buAutoNum type="arabicPeriod"/>
            </a:pPr>
            <a:r>
              <a:rPr lang="ru-RU" sz="1400" dirty="0">
                <a:solidFill>
                  <a:schemeClr val="tx2"/>
                </a:solidFill>
              </a:rPr>
              <a:t>Риск случайной гибели и повреждения имущества.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97C31F1-6683-4426-A80D-E5AC2278C1D0}"/>
              </a:ext>
            </a:extLst>
          </p:cNvPr>
          <p:cNvSpPr txBox="1"/>
          <p:nvPr/>
        </p:nvSpPr>
        <p:spPr>
          <a:xfrm>
            <a:off x="787722" y="1819656"/>
            <a:ext cx="10169657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tx2"/>
                </a:solidFill>
              </a:rPr>
              <a:t>Формы собственности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E0D584D-1E1B-465C-A9EF-F68A6E5897EE}"/>
              </a:ext>
            </a:extLst>
          </p:cNvPr>
          <p:cNvSpPr txBox="1"/>
          <p:nvPr/>
        </p:nvSpPr>
        <p:spPr>
          <a:xfrm>
            <a:off x="786735" y="3759286"/>
            <a:ext cx="10201934" cy="267765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tx2"/>
                </a:solidFill>
              </a:rPr>
              <a:t>Основания приобретения права собственности (гл. 14 ГК РФ)</a:t>
            </a:r>
          </a:p>
          <a:p>
            <a:pPr marL="228600" indent="-228600" algn="just">
              <a:buAutoNum type="arabicPeriod"/>
            </a:pPr>
            <a:r>
              <a:rPr lang="ru-RU" sz="1400" dirty="0">
                <a:solidFill>
                  <a:schemeClr val="tx2"/>
                </a:solidFill>
              </a:rPr>
              <a:t>Изготовление, создание для себя (недвижимость – с момента регистрации) </a:t>
            </a:r>
          </a:p>
          <a:p>
            <a:pPr marL="228600" indent="-228600" algn="just">
              <a:buAutoNum type="arabicPeriod"/>
            </a:pPr>
            <a:r>
              <a:rPr lang="ru-RU" sz="1400" dirty="0">
                <a:solidFill>
                  <a:schemeClr val="tx2"/>
                </a:solidFill>
              </a:rPr>
              <a:t>Плоды, продукция, доходы</a:t>
            </a:r>
          </a:p>
          <a:p>
            <a:pPr marL="228600" indent="-228600" algn="just">
              <a:buAutoNum type="arabicPeriod"/>
            </a:pPr>
            <a:r>
              <a:rPr lang="ru-RU" sz="1400" dirty="0">
                <a:solidFill>
                  <a:schemeClr val="tx2"/>
                </a:solidFill>
              </a:rPr>
              <a:t>Приобретение на основании договора (купля-продажа, мена, дарение, иное отчуждение), наследство, правопреемство</a:t>
            </a:r>
          </a:p>
          <a:p>
            <a:pPr marL="228600" indent="-228600" algn="just">
              <a:buAutoNum type="arabicPeriod"/>
            </a:pPr>
            <a:r>
              <a:rPr lang="ru-RU" sz="1400" dirty="0">
                <a:solidFill>
                  <a:schemeClr val="tx2"/>
                </a:solidFill>
              </a:rPr>
              <a:t>Сбор, добыча общедоступных вещей (и животных)</a:t>
            </a:r>
          </a:p>
          <a:p>
            <a:pPr marL="228600" indent="-228600" algn="just">
              <a:buAutoNum type="arabicPeriod"/>
            </a:pPr>
            <a:r>
              <a:rPr lang="ru-RU" sz="1400" dirty="0">
                <a:solidFill>
                  <a:schemeClr val="tx2"/>
                </a:solidFill>
              </a:rPr>
              <a:t>Переработка (собственник материалов или переработчик, в зависимости от того, что дороже)</a:t>
            </a:r>
          </a:p>
          <a:p>
            <a:pPr marL="228600" indent="-228600" algn="just">
              <a:buAutoNum type="arabicPeriod"/>
            </a:pPr>
            <a:r>
              <a:rPr lang="ru-RU" sz="1400" dirty="0">
                <a:solidFill>
                  <a:schemeClr val="tx2"/>
                </a:solidFill>
              </a:rPr>
              <a:t>Самовольная постройка (в судебном порядке)</a:t>
            </a:r>
          </a:p>
          <a:p>
            <a:pPr marL="228600" indent="-228600" algn="just">
              <a:buAutoNum type="arabicPeriod"/>
            </a:pPr>
            <a:r>
              <a:rPr lang="ru-RU" sz="1400" dirty="0">
                <a:solidFill>
                  <a:schemeClr val="tx2"/>
                </a:solidFill>
              </a:rPr>
              <a:t>Находка</a:t>
            </a:r>
          </a:p>
          <a:p>
            <a:pPr marL="228600" indent="-228600" algn="just">
              <a:buAutoNum type="arabicPeriod"/>
            </a:pPr>
            <a:r>
              <a:rPr lang="ru-RU" sz="1400" dirty="0">
                <a:solidFill>
                  <a:schemeClr val="tx2"/>
                </a:solidFill>
              </a:rPr>
              <a:t>Брошенные вещи</a:t>
            </a:r>
          </a:p>
          <a:p>
            <a:pPr marL="228600" indent="-228600" algn="just">
              <a:buAutoNum type="arabicPeriod"/>
            </a:pPr>
            <a:r>
              <a:rPr lang="ru-RU" sz="1400" dirty="0">
                <a:solidFill>
                  <a:schemeClr val="tx2"/>
                </a:solidFill>
              </a:rPr>
              <a:t>Безнадзорные животные</a:t>
            </a:r>
          </a:p>
          <a:p>
            <a:pPr marL="228600" indent="-228600" algn="just">
              <a:buAutoNum type="arabicPeriod"/>
            </a:pPr>
            <a:r>
              <a:rPr lang="ru-RU" sz="1400" dirty="0">
                <a:solidFill>
                  <a:schemeClr val="tx2"/>
                </a:solidFill>
              </a:rPr>
              <a:t>Клад</a:t>
            </a:r>
          </a:p>
          <a:p>
            <a:pPr marL="228600" indent="-228600" algn="just">
              <a:buAutoNum type="arabicPeriod"/>
            </a:pPr>
            <a:r>
              <a:rPr lang="ru-RU" sz="1400" dirty="0" err="1">
                <a:solidFill>
                  <a:schemeClr val="tx2"/>
                </a:solidFill>
              </a:rPr>
              <a:t>Приобретательная</a:t>
            </a:r>
            <a:r>
              <a:rPr lang="ru-RU" sz="1400" dirty="0">
                <a:solidFill>
                  <a:schemeClr val="tx2"/>
                </a:solidFill>
              </a:rPr>
              <a:t> давность</a:t>
            </a:r>
          </a:p>
        </p:txBody>
      </p:sp>
      <p:cxnSp>
        <p:nvCxnSpPr>
          <p:cNvPr id="34" name="Прямая со стрелкой 33">
            <a:extLst>
              <a:ext uri="{FF2B5EF4-FFF2-40B4-BE49-F238E27FC236}">
                <a16:creationId xmlns:a16="http://schemas.microsoft.com/office/drawing/2014/main" id="{42ECF261-1711-414B-84A3-1145D08E2C63}"/>
              </a:ext>
            </a:extLst>
          </p:cNvPr>
          <p:cNvCxnSpPr>
            <a:cxnSpLocks/>
          </p:cNvCxnSpPr>
          <p:nvPr/>
        </p:nvCxnSpPr>
        <p:spPr>
          <a:xfrm flipH="1">
            <a:off x="2316000" y="2169000"/>
            <a:ext cx="317169" cy="2799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>
            <a:extLst>
              <a:ext uri="{FF2B5EF4-FFF2-40B4-BE49-F238E27FC236}">
                <a16:creationId xmlns:a16="http://schemas.microsoft.com/office/drawing/2014/main" id="{69E12C82-8397-469B-B82C-5E7536697569}"/>
              </a:ext>
            </a:extLst>
          </p:cNvPr>
          <p:cNvCxnSpPr>
            <a:cxnSpLocks/>
          </p:cNvCxnSpPr>
          <p:nvPr/>
        </p:nvCxnSpPr>
        <p:spPr>
          <a:xfrm>
            <a:off x="5886261" y="2178506"/>
            <a:ext cx="0" cy="3006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>
            <a:extLst>
              <a:ext uri="{FF2B5EF4-FFF2-40B4-BE49-F238E27FC236}">
                <a16:creationId xmlns:a16="http://schemas.microsoft.com/office/drawing/2014/main" id="{52F0F590-F331-42E8-A8E4-BBA26BC45126}"/>
              </a:ext>
            </a:extLst>
          </p:cNvPr>
          <p:cNvCxnSpPr>
            <a:cxnSpLocks/>
          </p:cNvCxnSpPr>
          <p:nvPr/>
        </p:nvCxnSpPr>
        <p:spPr>
          <a:xfrm>
            <a:off x="8526000" y="2153692"/>
            <a:ext cx="309715" cy="3006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A37C10C4-0BE8-491D-8582-80C2291F633D}"/>
              </a:ext>
            </a:extLst>
          </p:cNvPr>
          <p:cNvSpPr txBox="1"/>
          <p:nvPr/>
        </p:nvSpPr>
        <p:spPr>
          <a:xfrm>
            <a:off x="786735" y="2479142"/>
            <a:ext cx="3303628" cy="109260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300" dirty="0">
                <a:solidFill>
                  <a:schemeClr val="tx2"/>
                </a:solidFill>
              </a:rPr>
              <a:t>Частная</a:t>
            </a:r>
          </a:p>
          <a:p>
            <a:pPr algn="just"/>
            <a:r>
              <a:rPr lang="ru-RU" sz="1300" dirty="0">
                <a:solidFill>
                  <a:schemeClr val="tx2"/>
                </a:solidFill>
              </a:rPr>
              <a:t>Граждане                                             ЮЛ</a:t>
            </a:r>
          </a:p>
          <a:p>
            <a:pPr algn="just"/>
            <a:r>
              <a:rPr lang="ru-RU" sz="1300" dirty="0">
                <a:solidFill>
                  <a:schemeClr val="tx2"/>
                </a:solidFill>
              </a:rPr>
              <a:t>                                                 (вклады, взносы,</a:t>
            </a:r>
          </a:p>
          <a:p>
            <a:pPr algn="just"/>
            <a:r>
              <a:rPr lang="ru-RU" sz="1300" dirty="0">
                <a:solidFill>
                  <a:schemeClr val="tx2"/>
                </a:solidFill>
              </a:rPr>
              <a:t>                                            иное приобретенное)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CA1B4DD-E7D9-4DA7-AC8E-B3072BB05EE9}"/>
              </a:ext>
            </a:extLst>
          </p:cNvPr>
          <p:cNvSpPr txBox="1"/>
          <p:nvPr/>
        </p:nvSpPr>
        <p:spPr>
          <a:xfrm>
            <a:off x="4431000" y="2538517"/>
            <a:ext cx="3097152" cy="6924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300" dirty="0">
                <a:solidFill>
                  <a:schemeClr val="tx2"/>
                </a:solidFill>
              </a:rPr>
              <a:t>Государственная и муниципальная</a:t>
            </a:r>
          </a:p>
          <a:p>
            <a:pPr algn="ctr"/>
            <a:r>
              <a:rPr lang="ru-RU" sz="1300" dirty="0">
                <a:solidFill>
                  <a:schemeClr val="tx2"/>
                </a:solidFill>
              </a:rPr>
              <a:t>(РФ-федеральная, субъекты, МО)</a:t>
            </a:r>
          </a:p>
          <a:p>
            <a:pPr algn="ctr"/>
            <a:endParaRPr lang="ru-RU" sz="1300" dirty="0">
              <a:solidFill>
                <a:schemeClr val="tx2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F58DB2A-EFF8-49C1-BC3F-FB54FF153840}"/>
              </a:ext>
            </a:extLst>
          </p:cNvPr>
          <p:cNvSpPr txBox="1"/>
          <p:nvPr/>
        </p:nvSpPr>
        <p:spPr>
          <a:xfrm>
            <a:off x="7832971" y="2527861"/>
            <a:ext cx="3097152" cy="29238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300" dirty="0">
                <a:solidFill>
                  <a:schemeClr val="tx2"/>
                </a:solidFill>
              </a:rPr>
              <a:t>Иные формы</a:t>
            </a:r>
          </a:p>
        </p:txBody>
      </p:sp>
    </p:spTree>
    <p:extLst>
      <p:ext uri="{BB962C8B-B14F-4D97-AF65-F5344CB8AC3E}">
        <p14:creationId xmlns:p14="http://schemas.microsoft.com/office/powerpoint/2010/main" val="775311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096" y="-45000"/>
            <a:ext cx="12192000" cy="693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-81000"/>
            <a:ext cx="2856000" cy="6939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97F1945-91F2-45C9-B4FF-5C47CCC90324}"/>
              </a:ext>
            </a:extLst>
          </p:cNvPr>
          <p:cNvSpPr txBox="1"/>
          <p:nvPr/>
        </p:nvSpPr>
        <p:spPr>
          <a:xfrm>
            <a:off x="3531000" y="279000"/>
            <a:ext cx="8370000" cy="69711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tx2"/>
                </a:solidFill>
              </a:rPr>
              <a:t>Основания прекращения права собственности (гл. 15 ГК РФ)</a:t>
            </a:r>
          </a:p>
          <a:p>
            <a:pPr algn="ctr"/>
            <a:endParaRPr lang="ru-RU" sz="1400" b="1" dirty="0">
              <a:solidFill>
                <a:schemeClr val="tx2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ru-RU" sz="1400" dirty="0">
                <a:solidFill>
                  <a:schemeClr val="tx2"/>
                </a:solidFill>
              </a:rPr>
              <a:t>●  Отчуждение</a:t>
            </a:r>
          </a:p>
          <a:p>
            <a:pPr algn="just">
              <a:lnSpc>
                <a:spcPct val="150000"/>
              </a:lnSpc>
            </a:pPr>
            <a:r>
              <a:rPr lang="ru-RU" sz="1400" dirty="0">
                <a:solidFill>
                  <a:schemeClr val="tx2"/>
                </a:solidFill>
              </a:rPr>
              <a:t>●  Отказ</a:t>
            </a:r>
          </a:p>
          <a:p>
            <a:pPr lvl="0" algn="just">
              <a:lnSpc>
                <a:spcPct val="150000"/>
              </a:lnSpc>
            </a:pPr>
            <a:r>
              <a:rPr lang="ru-RU" sz="1400" dirty="0">
                <a:solidFill>
                  <a:schemeClr val="tx2"/>
                </a:solidFill>
              </a:rPr>
              <a:t>● Гибель или уничтожение (напр., потребление; уничтожение по собственному желанию; уничтожение по обязательному для собственника предписанию компетентного органа; уничтожение вещей в связи с событиями; уничтожение неправомерными деяниями третьих лиц.</a:t>
            </a:r>
          </a:p>
          <a:p>
            <a:pPr algn="just">
              <a:lnSpc>
                <a:spcPct val="150000"/>
              </a:lnSpc>
            </a:pPr>
            <a:r>
              <a:rPr lang="ru-RU" sz="1400" dirty="0">
                <a:solidFill>
                  <a:schemeClr val="tx2"/>
                </a:solidFill>
              </a:rPr>
              <a:t>●  Иные случаи утраты права собственности</a:t>
            </a:r>
          </a:p>
          <a:p>
            <a:pPr algn="just">
              <a:lnSpc>
                <a:spcPct val="150000"/>
              </a:lnSpc>
            </a:pPr>
            <a:r>
              <a:rPr lang="ru-RU" sz="1400" dirty="0">
                <a:solidFill>
                  <a:schemeClr val="tx2"/>
                </a:solidFill>
              </a:rPr>
              <a:t>●  Принудительное изъятие у собственника:</a:t>
            </a:r>
          </a:p>
          <a:p>
            <a:pPr algn="just">
              <a:lnSpc>
                <a:spcPct val="150000"/>
              </a:lnSpc>
            </a:pPr>
            <a:r>
              <a:rPr lang="ru-RU" sz="1400" dirty="0">
                <a:solidFill>
                  <a:schemeClr val="tx2"/>
                </a:solidFill>
              </a:rPr>
              <a:t>-  Обращение взыскания на имущество по обязательствам;</a:t>
            </a:r>
            <a:endParaRPr lang="ru-RU" sz="1400" dirty="0">
              <a:solidFill>
                <a:schemeClr val="tx2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endParaRPr>
          </a:p>
          <a:p>
            <a:pPr algn="just">
              <a:lnSpc>
                <a:spcPct val="150000"/>
              </a:lnSpc>
            </a:pPr>
            <a:r>
              <a:rPr lang="ru-RU" sz="1400" dirty="0">
                <a:solidFill>
                  <a:schemeClr val="tx2"/>
                </a:solidFill>
              </a:rPr>
              <a:t>-  Отчуждение имущества, которое в силу закона не может принадлежать данному лицу;</a:t>
            </a:r>
            <a:endParaRPr lang="ru-RU" sz="1400" dirty="0">
              <a:solidFill>
                <a:schemeClr val="tx2"/>
              </a:solidFill>
              <a:hlinkClick r:id="rId3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endParaRP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ru-RU" sz="1400" dirty="0">
                <a:solidFill>
                  <a:schemeClr val="tx2"/>
                </a:solidFill>
              </a:rPr>
              <a:t>  Отчуждение недвижимого имущества (в т.ч. объекта незавершенного строительства) в связи с изъятием участка (выкуп для гос. и </a:t>
            </a:r>
            <a:r>
              <a:rPr lang="ru-RU" sz="1400" dirty="0" err="1">
                <a:solidFill>
                  <a:schemeClr val="tx2"/>
                </a:solidFill>
              </a:rPr>
              <a:t>мун</a:t>
            </a:r>
            <a:r>
              <a:rPr lang="ru-RU" sz="1400" dirty="0">
                <a:solidFill>
                  <a:schemeClr val="tx2"/>
                </a:solidFill>
              </a:rPr>
              <a:t>. нужд, утрата собственником недвижимости права пользования земельным участком, изъятие участка, используемого с нарушением земельного законодательства, бесхозяйственно содержимое жилое помещение);</a:t>
            </a:r>
            <a:endParaRPr lang="ru-RU" sz="1400" dirty="0">
              <a:solidFill>
                <a:schemeClr val="tx2"/>
              </a:solidFill>
              <a:hlinkClick r:id="rId4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endParaRPr>
          </a:p>
          <a:p>
            <a:pPr algn="just">
              <a:lnSpc>
                <a:spcPct val="150000"/>
              </a:lnSpc>
            </a:pPr>
            <a:r>
              <a:rPr lang="ru-RU" sz="1400" dirty="0">
                <a:solidFill>
                  <a:schemeClr val="tx2"/>
                </a:solidFill>
              </a:rPr>
              <a:t>-  Выкуп бесхозяйственно содержимых культурных ценностей, домашних животных;</a:t>
            </a:r>
            <a:endParaRPr lang="ru-RU" sz="1400" dirty="0">
              <a:solidFill>
                <a:schemeClr val="tx2"/>
              </a:solidFill>
              <a:hlinkClick r:id="rId5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endParaRPr>
          </a:p>
          <a:p>
            <a:pPr algn="just">
              <a:lnSpc>
                <a:spcPct val="150000"/>
              </a:lnSpc>
            </a:pPr>
            <a:r>
              <a:rPr lang="ru-RU" sz="1400" dirty="0">
                <a:solidFill>
                  <a:schemeClr val="tx2"/>
                </a:solidFill>
              </a:rPr>
              <a:t>-  Реквизиция;</a:t>
            </a:r>
          </a:p>
          <a:p>
            <a:pPr algn="just">
              <a:lnSpc>
                <a:spcPct val="150000"/>
              </a:lnSpc>
            </a:pPr>
            <a:r>
              <a:rPr lang="ru-RU" sz="1400" dirty="0">
                <a:solidFill>
                  <a:schemeClr val="tx2"/>
                </a:solidFill>
              </a:rPr>
              <a:t>-  Конфискация;</a:t>
            </a:r>
          </a:p>
          <a:p>
            <a:pPr algn="just">
              <a:lnSpc>
                <a:spcPct val="150000"/>
              </a:lnSpc>
            </a:pPr>
            <a:r>
              <a:rPr lang="ru-RU" sz="1400" dirty="0">
                <a:solidFill>
                  <a:schemeClr val="tx2"/>
                </a:solidFill>
              </a:rPr>
              <a:t>-  Приватизация;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ru-RU" sz="1400" dirty="0">
                <a:solidFill>
                  <a:schemeClr val="tx2"/>
                </a:solidFill>
              </a:rPr>
              <a:t>  Национализация.</a:t>
            </a:r>
          </a:p>
          <a:p>
            <a:pPr marL="171450" indent="-171450" algn="just">
              <a:lnSpc>
                <a:spcPct val="150000"/>
              </a:lnSpc>
              <a:buFontTx/>
              <a:buChar char="-"/>
            </a:pPr>
            <a:endParaRPr lang="ru-RU" sz="1400" dirty="0">
              <a:solidFill>
                <a:schemeClr val="tx2"/>
              </a:solidFill>
            </a:endParaRPr>
          </a:p>
          <a:p>
            <a:endParaRPr lang="ru-RU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157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3CF044A9-3ACE-4B71-AA2E-5D8435C5A037}"/>
              </a:ext>
            </a:extLst>
          </p:cNvPr>
          <p:cNvSpPr txBox="1"/>
          <p:nvPr/>
        </p:nvSpPr>
        <p:spPr>
          <a:xfrm>
            <a:off x="755576" y="315564"/>
            <a:ext cx="105604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tx2"/>
                </a:solidFill>
              </a:rPr>
              <a:t>Общая собственность 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</a:rPr>
              <a:t>(2 и более собственников)</a:t>
            </a:r>
          </a:p>
          <a:p>
            <a:pPr algn="ctr"/>
            <a:endParaRPr lang="ru-RU" sz="1200" dirty="0"/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13DCF172-719D-435A-AEE6-44A315CC2E7D}"/>
              </a:ext>
            </a:extLst>
          </p:cNvPr>
          <p:cNvCxnSpPr>
            <a:cxnSpLocks/>
          </p:cNvCxnSpPr>
          <p:nvPr/>
        </p:nvCxnSpPr>
        <p:spPr>
          <a:xfrm flipH="1">
            <a:off x="4229096" y="765019"/>
            <a:ext cx="288032" cy="32984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BE97470D-9847-42FC-B4B2-19A2FFDDD424}"/>
              </a:ext>
            </a:extLst>
          </p:cNvPr>
          <p:cNvCxnSpPr>
            <a:cxnSpLocks/>
          </p:cNvCxnSpPr>
          <p:nvPr/>
        </p:nvCxnSpPr>
        <p:spPr>
          <a:xfrm>
            <a:off x="7702616" y="781274"/>
            <a:ext cx="288032" cy="32984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2928C85-5AB2-4E2C-9AFB-DB7CB6F1C38A}"/>
              </a:ext>
            </a:extLst>
          </p:cNvPr>
          <p:cNvSpPr txBox="1"/>
          <p:nvPr/>
        </p:nvSpPr>
        <p:spPr>
          <a:xfrm>
            <a:off x="696000" y="1053429"/>
            <a:ext cx="475694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tx2"/>
                </a:solidFill>
              </a:rPr>
              <a:t>Долевая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</a:rPr>
              <a:t>(по общему правилу)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</a:rPr>
              <a:t>Владение, пользование, распоряжение – по соглашению всех участников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</a:rPr>
              <a:t>Плоды, продукция, доходы, расходы по содержанию – соразмерно доле,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</a:rPr>
              <a:t>преимущественное право покупки доли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3B323D1-80FE-48F9-9600-D6E26B0668EA}"/>
              </a:ext>
            </a:extLst>
          </p:cNvPr>
          <p:cNvSpPr txBox="1"/>
          <p:nvPr/>
        </p:nvSpPr>
        <p:spPr>
          <a:xfrm>
            <a:off x="6716686" y="1166275"/>
            <a:ext cx="447153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tx2"/>
                </a:solidFill>
              </a:rPr>
              <a:t>Совместная</a:t>
            </a:r>
          </a:p>
          <a:p>
            <a:pPr algn="ctr"/>
            <a:endParaRPr lang="ru-RU" sz="1400" dirty="0">
              <a:solidFill>
                <a:schemeClr val="tx2"/>
              </a:solidFill>
            </a:endParaRPr>
          </a:p>
          <a:p>
            <a:pPr algn="ctr"/>
            <a:r>
              <a:rPr lang="ru-RU" sz="1400" dirty="0">
                <a:solidFill>
                  <a:schemeClr val="tx2"/>
                </a:solidFill>
              </a:rPr>
              <a:t>(супруги, крестьянское (ферм.) хозяйство)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</a:rPr>
              <a:t>Совместное владение и пользование, распоряжение любым из участников (презумпция согласия всех участников)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518F57C-E2CC-49D8-983F-C5C76570561E}"/>
              </a:ext>
            </a:extLst>
          </p:cNvPr>
          <p:cNvSpPr txBox="1"/>
          <p:nvPr/>
        </p:nvSpPr>
        <p:spPr>
          <a:xfrm>
            <a:off x="561000" y="2349000"/>
            <a:ext cx="109409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tx2"/>
                </a:solidFill>
              </a:rPr>
              <a:t>Иные вещные права</a:t>
            </a:r>
          </a:p>
          <a:p>
            <a:endParaRPr lang="ru-RU" sz="1400" dirty="0">
              <a:solidFill>
                <a:schemeClr val="tx2"/>
              </a:solidFill>
            </a:endParaRPr>
          </a:p>
          <a:p>
            <a:pPr algn="ctr"/>
            <a:r>
              <a:rPr lang="ru-RU" sz="1400" dirty="0">
                <a:solidFill>
                  <a:schemeClr val="tx2"/>
                </a:solidFill>
              </a:rPr>
              <a:t>право пожизненного наследуемого владения земельным участком;</a:t>
            </a:r>
            <a:endParaRPr lang="ru-RU" sz="1400" dirty="0">
              <a:solidFill>
                <a:schemeClr val="tx2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endParaRPr>
          </a:p>
          <a:p>
            <a:pPr algn="ctr"/>
            <a:r>
              <a:rPr lang="ru-RU" sz="1400" dirty="0">
                <a:solidFill>
                  <a:schemeClr val="tx2"/>
                </a:solidFill>
              </a:rPr>
              <a:t>право постоянного (бессрочного) пользования земельным участком;</a:t>
            </a:r>
            <a:endParaRPr lang="ru-RU" sz="1400" dirty="0">
              <a:solidFill>
                <a:schemeClr val="tx2"/>
              </a:solidFill>
              <a:hlinkClick r:id="rId3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endParaRPr>
          </a:p>
          <a:p>
            <a:pPr algn="ctr"/>
            <a:r>
              <a:rPr lang="ru-RU" sz="1400" dirty="0">
                <a:solidFill>
                  <a:schemeClr val="tx2"/>
                </a:solidFill>
              </a:rPr>
              <a:t>сервитуты;</a:t>
            </a:r>
            <a:endParaRPr lang="ru-RU" sz="1400" dirty="0">
              <a:solidFill>
                <a:schemeClr val="tx2"/>
              </a:solidFill>
              <a:hlinkClick r:id="rId4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endParaRPr>
          </a:p>
          <a:p>
            <a:pPr algn="ctr"/>
            <a:r>
              <a:rPr lang="ru-RU" sz="1400" dirty="0">
                <a:solidFill>
                  <a:schemeClr val="tx2"/>
                </a:solidFill>
              </a:rPr>
              <a:t>право хозяйственного ведения и оперативного управления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F8078D3-1966-4F02-BABC-B5BEF2506043}"/>
              </a:ext>
            </a:extLst>
          </p:cNvPr>
          <p:cNvSpPr txBox="1"/>
          <p:nvPr/>
        </p:nvSpPr>
        <p:spPr>
          <a:xfrm>
            <a:off x="471000" y="3834000"/>
            <a:ext cx="111788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tx2"/>
                </a:solidFill>
              </a:rPr>
              <a:t>Защита прав собственности и иных вещных прав</a:t>
            </a:r>
          </a:p>
          <a:p>
            <a:pPr algn="just"/>
            <a:r>
              <a:rPr lang="ru-RU" sz="1600" u="sng" dirty="0">
                <a:solidFill>
                  <a:schemeClr val="tx2"/>
                </a:solidFill>
              </a:rPr>
              <a:t>Истребование имущества из чужого незаконного владения </a:t>
            </a:r>
            <a:r>
              <a:rPr lang="ru-RU" sz="1600" dirty="0">
                <a:solidFill>
                  <a:schemeClr val="tx2"/>
                </a:solidFill>
              </a:rPr>
              <a:t>(можно потребовать возврата или возмещения всех доходов, которые это лицо извлекло или должно было извлечь за все время владения)</a:t>
            </a:r>
          </a:p>
          <a:p>
            <a:pPr algn="just"/>
            <a:endParaRPr lang="ru-RU" sz="1600" dirty="0">
              <a:solidFill>
                <a:schemeClr val="tx2"/>
              </a:solidFill>
            </a:endParaRPr>
          </a:p>
          <a:p>
            <a:pPr algn="just"/>
            <a:r>
              <a:rPr lang="ru-RU" sz="1600" u="sng" dirty="0">
                <a:solidFill>
                  <a:schemeClr val="tx2"/>
                </a:solidFill>
              </a:rPr>
              <a:t>Истребование имущества от добросовестного приобретателя</a:t>
            </a:r>
            <a:r>
              <a:rPr lang="ru-RU" sz="1600" dirty="0">
                <a:solidFill>
                  <a:schemeClr val="tx2"/>
                </a:solidFill>
              </a:rPr>
              <a:t> (виндикация):</a:t>
            </a:r>
          </a:p>
          <a:p>
            <a:pPr algn="just">
              <a:buFontTx/>
              <a:buChar char="-"/>
            </a:pPr>
            <a:r>
              <a:rPr lang="ru-RU" sz="1600" dirty="0">
                <a:solidFill>
                  <a:schemeClr val="tx2"/>
                </a:solidFill>
              </a:rPr>
              <a:t>Когда имущество утеряно собственником или лицом, которому имущество было передано собственником во владение, либо </a:t>
            </a:r>
          </a:p>
          <a:p>
            <a:pPr marL="85725" indent="-85725" algn="just">
              <a:buFontTx/>
              <a:buChar char="-"/>
            </a:pPr>
            <a:r>
              <a:rPr lang="ru-RU" sz="1600" dirty="0">
                <a:solidFill>
                  <a:schemeClr val="tx2"/>
                </a:solidFill>
              </a:rPr>
              <a:t>Похищено у того или другого, либо </a:t>
            </a:r>
          </a:p>
          <a:p>
            <a:pPr marL="85725" indent="-85725" algn="just">
              <a:buFontTx/>
              <a:buChar char="-"/>
            </a:pPr>
            <a:r>
              <a:rPr lang="ru-RU" sz="1600" dirty="0">
                <a:solidFill>
                  <a:schemeClr val="tx2"/>
                </a:solidFill>
              </a:rPr>
              <a:t>Выбыло из их владения иным путем помимо их воли.</a:t>
            </a:r>
          </a:p>
          <a:p>
            <a:pPr algn="just"/>
            <a:r>
              <a:rPr lang="ru-RU" sz="1600" dirty="0">
                <a:solidFill>
                  <a:schemeClr val="tx2"/>
                </a:solidFill>
              </a:rPr>
              <a:t>(можно потребовать возврата или возмещения всех доходов, которые он извлек или должен был извлечь со времени, когда он узнал или должен был узнать о неправомерности владения или получил повестку по иску собственника о возврате имущества)</a:t>
            </a:r>
          </a:p>
        </p:txBody>
      </p:sp>
    </p:spTree>
    <p:extLst>
      <p:ext uri="{BB962C8B-B14F-4D97-AF65-F5344CB8AC3E}">
        <p14:creationId xmlns:p14="http://schemas.microsoft.com/office/powerpoint/2010/main" val="107584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83A7E68-DC79-4658-A94F-C4BA9F63CC3A}"/>
              </a:ext>
            </a:extLst>
          </p:cNvPr>
          <p:cNvSpPr txBox="1"/>
          <p:nvPr/>
        </p:nvSpPr>
        <p:spPr>
          <a:xfrm>
            <a:off x="606000" y="144000"/>
            <a:ext cx="11379480" cy="7201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b="1" dirty="0">
                <a:solidFill>
                  <a:schemeClr val="tx2"/>
                </a:solidFill>
              </a:rPr>
              <a:t>Иные объекты гражданских прав</a:t>
            </a:r>
            <a:endParaRPr lang="ru-RU" b="1" dirty="0">
              <a:solidFill>
                <a:schemeClr val="tx2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ru-RU" b="1" dirty="0">
                <a:solidFill>
                  <a:schemeClr val="tx2"/>
                </a:solidFill>
              </a:rPr>
              <a:t>Нематериальные блага</a:t>
            </a:r>
            <a:endParaRPr lang="ru-RU" sz="1400" b="1" dirty="0">
              <a:solidFill>
                <a:schemeClr val="tx2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ru-RU" sz="1400" dirty="0">
                <a:solidFill>
                  <a:schemeClr val="tx2"/>
                </a:solidFill>
              </a:rPr>
              <a:t> - Жизнь и здоровье;</a:t>
            </a:r>
          </a:p>
          <a:p>
            <a:pPr algn="just">
              <a:lnSpc>
                <a:spcPct val="150000"/>
              </a:lnSpc>
            </a:pPr>
            <a:r>
              <a:rPr lang="ru-RU" sz="1400" dirty="0">
                <a:solidFill>
                  <a:schemeClr val="tx2"/>
                </a:solidFill>
              </a:rPr>
              <a:t>-  Достоинство личности; </a:t>
            </a:r>
          </a:p>
          <a:p>
            <a:pPr algn="just">
              <a:lnSpc>
                <a:spcPct val="150000"/>
              </a:lnSpc>
            </a:pPr>
            <a:r>
              <a:rPr lang="ru-RU" sz="1400" dirty="0">
                <a:solidFill>
                  <a:schemeClr val="tx2"/>
                </a:solidFill>
              </a:rPr>
              <a:t>-  Личная неприкосновенность; </a:t>
            </a:r>
          </a:p>
          <a:p>
            <a:pPr algn="just">
              <a:lnSpc>
                <a:spcPct val="150000"/>
              </a:lnSpc>
            </a:pPr>
            <a:r>
              <a:rPr lang="ru-RU" sz="1400" dirty="0">
                <a:solidFill>
                  <a:schemeClr val="tx2"/>
                </a:solidFill>
              </a:rPr>
              <a:t>-  Честь и доброе имя;</a:t>
            </a:r>
          </a:p>
          <a:p>
            <a:pPr marL="171450" indent="-171450" algn="just">
              <a:lnSpc>
                <a:spcPct val="150000"/>
              </a:lnSpc>
              <a:buFontTx/>
              <a:buChar char="-"/>
            </a:pPr>
            <a:r>
              <a:rPr lang="ru-RU" sz="1400" dirty="0">
                <a:solidFill>
                  <a:schemeClr val="tx2"/>
                </a:solidFill>
              </a:rPr>
              <a:t>Деловая репутация;</a:t>
            </a:r>
          </a:p>
          <a:p>
            <a:pPr marL="171450" indent="-171450" algn="just">
              <a:lnSpc>
                <a:spcPct val="150000"/>
              </a:lnSpc>
              <a:buFontTx/>
              <a:buChar char="-"/>
            </a:pPr>
            <a:r>
              <a:rPr lang="ru-RU" sz="1400" dirty="0">
                <a:solidFill>
                  <a:schemeClr val="tx2"/>
                </a:solidFill>
              </a:rPr>
              <a:t>Неприкосновенность частной жизни; </a:t>
            </a:r>
          </a:p>
          <a:p>
            <a:pPr marL="171450" indent="-171450" algn="just">
              <a:lnSpc>
                <a:spcPct val="150000"/>
              </a:lnSpc>
              <a:buFontTx/>
              <a:buChar char="-"/>
            </a:pPr>
            <a:r>
              <a:rPr lang="ru-RU" sz="1400" dirty="0">
                <a:solidFill>
                  <a:schemeClr val="tx2"/>
                </a:solidFill>
              </a:rPr>
              <a:t>Личная и семейная тайна;</a:t>
            </a:r>
          </a:p>
          <a:p>
            <a:pPr marL="171450" indent="-171450" algn="just">
              <a:lnSpc>
                <a:spcPct val="150000"/>
              </a:lnSpc>
              <a:buFontTx/>
              <a:buChar char="-"/>
            </a:pPr>
            <a:r>
              <a:rPr lang="ru-RU" sz="1400" dirty="0">
                <a:solidFill>
                  <a:schemeClr val="tx2"/>
                </a:solidFill>
              </a:rPr>
              <a:t>Право свободного передвижения, выбора места пребывания и жительства; </a:t>
            </a:r>
          </a:p>
          <a:p>
            <a:pPr marL="171450" indent="-171450" algn="just">
              <a:lnSpc>
                <a:spcPct val="150000"/>
              </a:lnSpc>
              <a:buFontTx/>
              <a:buChar char="-"/>
            </a:pPr>
            <a:r>
              <a:rPr lang="ru-RU" sz="1400" dirty="0">
                <a:solidFill>
                  <a:schemeClr val="tx2"/>
                </a:solidFill>
              </a:rPr>
              <a:t>Право на имя;</a:t>
            </a:r>
          </a:p>
          <a:p>
            <a:pPr marL="171450" indent="-171450" algn="just">
              <a:lnSpc>
                <a:spcPct val="150000"/>
              </a:lnSpc>
              <a:buFontTx/>
              <a:buChar char="-"/>
            </a:pPr>
            <a:r>
              <a:rPr lang="ru-RU" sz="1400" dirty="0">
                <a:solidFill>
                  <a:schemeClr val="tx2"/>
                </a:solidFill>
              </a:rPr>
              <a:t>Право авторства; </a:t>
            </a:r>
          </a:p>
          <a:p>
            <a:pPr marL="171450" indent="-171450" algn="just">
              <a:lnSpc>
                <a:spcPct val="150000"/>
              </a:lnSpc>
              <a:buFontTx/>
              <a:buChar char="-"/>
            </a:pPr>
            <a:r>
              <a:rPr lang="ru-RU" sz="1400" dirty="0">
                <a:solidFill>
                  <a:schemeClr val="tx2"/>
                </a:solidFill>
              </a:rPr>
              <a:t>Иные личные неимущественные права.</a:t>
            </a:r>
          </a:p>
          <a:p>
            <a:pPr algn="just">
              <a:lnSpc>
                <a:spcPct val="150000"/>
              </a:lnSpc>
            </a:pPr>
            <a:r>
              <a:rPr lang="ru-RU" sz="1400" dirty="0">
                <a:solidFill>
                  <a:schemeClr val="tx2"/>
                </a:solidFill>
              </a:rPr>
              <a:t>Принадлежат гражданину от рождения или в силу закона, неотчуждаемы и непередаваемы.</a:t>
            </a:r>
          </a:p>
          <a:p>
            <a:pPr algn="just">
              <a:lnSpc>
                <a:spcPct val="150000"/>
              </a:lnSpc>
            </a:pPr>
            <a:r>
              <a:rPr lang="ru-RU" sz="1400" dirty="0">
                <a:solidFill>
                  <a:schemeClr val="tx2"/>
                </a:solidFill>
              </a:rPr>
              <a:t>После смерти правообладателя могут осуществляться и защищаться другими лицами, в том числе наследниками.</a:t>
            </a:r>
          </a:p>
          <a:p>
            <a:pPr algn="just">
              <a:lnSpc>
                <a:spcPct val="150000"/>
              </a:lnSpc>
            </a:pPr>
            <a:endParaRPr lang="ru-RU" sz="1400" dirty="0">
              <a:solidFill>
                <a:schemeClr val="tx2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ru-RU" sz="1400" b="1" dirty="0">
                <a:solidFill>
                  <a:schemeClr val="tx2"/>
                </a:solidFill>
              </a:rPr>
              <a:t> </a:t>
            </a:r>
            <a:r>
              <a:rPr lang="ru-RU" sz="1400" dirty="0">
                <a:solidFill>
                  <a:schemeClr val="tx2"/>
                </a:solidFill>
              </a:rPr>
              <a:t>Компенсация морального вреда (физических и нравственных страданий) – в отношении граждан.</a:t>
            </a:r>
          </a:p>
          <a:p>
            <a:pPr algn="just">
              <a:lnSpc>
                <a:spcPct val="150000"/>
              </a:lnSpc>
            </a:pPr>
            <a:r>
              <a:rPr lang="ru-RU" sz="1400" dirty="0">
                <a:solidFill>
                  <a:schemeClr val="tx2"/>
                </a:solidFill>
              </a:rPr>
              <a:t> Защита чести, достоинства и деловой репутации</a:t>
            </a:r>
          </a:p>
          <a:p>
            <a:pPr algn="just">
              <a:lnSpc>
                <a:spcPct val="150000"/>
              </a:lnSpc>
            </a:pPr>
            <a:r>
              <a:rPr lang="ru-RU" sz="1400" dirty="0">
                <a:solidFill>
                  <a:schemeClr val="tx2"/>
                </a:solidFill>
              </a:rPr>
              <a:t> Охрана изображения гражданина</a:t>
            </a:r>
          </a:p>
          <a:p>
            <a:pPr algn="just">
              <a:lnSpc>
                <a:spcPct val="150000"/>
              </a:lnSpc>
            </a:pPr>
            <a:endParaRPr lang="ru-RU" sz="1200" dirty="0"/>
          </a:p>
          <a:p>
            <a:pPr algn="just">
              <a:lnSpc>
                <a:spcPct val="150000"/>
              </a:lnSpc>
            </a:pP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3585238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82018" y="774000"/>
            <a:ext cx="78176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</a:rPr>
              <a:t>Интеллектуальная собственность </a:t>
            </a:r>
            <a:r>
              <a:rPr lang="ru-RU" sz="2800" dirty="0">
                <a:solidFill>
                  <a:schemeClr val="bg1"/>
                </a:solidFill>
              </a:rPr>
              <a:t>(ст. 1225 ГК РФ)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821FB2-4700-4766-A9A7-2E49E082D6A3}"/>
              </a:ext>
            </a:extLst>
          </p:cNvPr>
          <p:cNvSpPr txBox="1"/>
          <p:nvPr/>
        </p:nvSpPr>
        <p:spPr>
          <a:xfrm>
            <a:off x="201000" y="2179796"/>
            <a:ext cx="11991000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300" b="1" dirty="0">
                <a:solidFill>
                  <a:schemeClr val="accent1"/>
                </a:solidFill>
              </a:rPr>
              <a:t> </a:t>
            </a:r>
          </a:p>
          <a:p>
            <a:pPr marL="171450" indent="-171450">
              <a:buFontTx/>
              <a:buChar char="-"/>
            </a:pPr>
            <a:r>
              <a:rPr lang="ru-RU" sz="1500" dirty="0">
                <a:solidFill>
                  <a:schemeClr val="accent1"/>
                </a:solidFill>
              </a:rPr>
              <a:t>охраняемые результаты интеллектуальной деятельности и приравненные к ним средства индивидуализации ЮЛ, товаров, работ, услуг </a:t>
            </a:r>
          </a:p>
          <a:p>
            <a:pPr marL="171450" indent="-171450">
              <a:buFontTx/>
              <a:buChar char="-"/>
            </a:pPr>
            <a:r>
              <a:rPr lang="ru-RU" sz="1500" dirty="0">
                <a:solidFill>
                  <a:schemeClr val="accent1"/>
                </a:solidFill>
              </a:rPr>
              <a:t>и предприятий:</a:t>
            </a:r>
          </a:p>
          <a:p>
            <a:r>
              <a:rPr lang="ru-RU" sz="1500" dirty="0">
                <a:solidFill>
                  <a:schemeClr val="accent1"/>
                </a:solidFill>
              </a:rPr>
              <a:t>1) Произведения науки, литературы и искусства;</a:t>
            </a:r>
          </a:p>
          <a:p>
            <a:pPr algn="just"/>
            <a:r>
              <a:rPr lang="ru-RU" sz="1500" dirty="0">
                <a:solidFill>
                  <a:schemeClr val="accent1"/>
                </a:solidFill>
              </a:rPr>
              <a:t>2) Программы для электронных вычислительных машин (программы для ЭВМ);</a:t>
            </a:r>
          </a:p>
          <a:p>
            <a:r>
              <a:rPr lang="ru-RU" sz="1500" dirty="0">
                <a:solidFill>
                  <a:schemeClr val="accent1"/>
                </a:solidFill>
              </a:rPr>
              <a:t>3) Базы данных; </a:t>
            </a:r>
          </a:p>
          <a:p>
            <a:r>
              <a:rPr lang="ru-RU" sz="1500" dirty="0">
                <a:solidFill>
                  <a:schemeClr val="accent1"/>
                </a:solidFill>
              </a:rPr>
              <a:t>4) Исполнения;</a:t>
            </a:r>
          </a:p>
          <a:p>
            <a:r>
              <a:rPr lang="ru-RU" sz="1500" dirty="0">
                <a:solidFill>
                  <a:schemeClr val="accent1"/>
                </a:solidFill>
              </a:rPr>
              <a:t>5) Фонограммы;</a:t>
            </a:r>
          </a:p>
          <a:p>
            <a:r>
              <a:rPr lang="ru-RU" sz="1500" dirty="0">
                <a:solidFill>
                  <a:schemeClr val="accent1"/>
                </a:solidFill>
              </a:rPr>
              <a:t>6) Сообщение в эфир или по кабелю радио- или телепередач (вещание организаций эфирного или кабельного вещания);</a:t>
            </a:r>
          </a:p>
          <a:p>
            <a:r>
              <a:rPr lang="ru-RU" sz="1500" dirty="0">
                <a:solidFill>
                  <a:schemeClr val="accent1"/>
                </a:solidFill>
              </a:rPr>
              <a:t>7) Изобретения;</a:t>
            </a:r>
          </a:p>
          <a:p>
            <a:r>
              <a:rPr lang="ru-RU" sz="1500" dirty="0">
                <a:solidFill>
                  <a:schemeClr val="accent1"/>
                </a:solidFill>
              </a:rPr>
              <a:t>8) Полезные модели;</a:t>
            </a:r>
          </a:p>
          <a:p>
            <a:r>
              <a:rPr lang="ru-RU" sz="1500" dirty="0">
                <a:solidFill>
                  <a:schemeClr val="accent1"/>
                </a:solidFill>
              </a:rPr>
              <a:t>9) Промышленные образцы;</a:t>
            </a:r>
          </a:p>
          <a:p>
            <a:r>
              <a:rPr lang="ru-RU" sz="1500" dirty="0">
                <a:solidFill>
                  <a:schemeClr val="accent1"/>
                </a:solidFill>
              </a:rPr>
              <a:t>10) Селекционные достижения; </a:t>
            </a:r>
          </a:p>
          <a:p>
            <a:r>
              <a:rPr lang="ru-RU" sz="1500" dirty="0">
                <a:solidFill>
                  <a:schemeClr val="accent1"/>
                </a:solidFill>
              </a:rPr>
              <a:t>11) Топологии интегральных микросхем (регистрация осуществляется по желанию правообладателя);</a:t>
            </a:r>
          </a:p>
          <a:p>
            <a:r>
              <a:rPr lang="ru-RU" sz="1500" dirty="0">
                <a:solidFill>
                  <a:schemeClr val="accent1"/>
                </a:solidFill>
              </a:rPr>
              <a:t>12) Секреты производства (ноу-хау);</a:t>
            </a:r>
          </a:p>
          <a:p>
            <a:r>
              <a:rPr lang="ru-RU" sz="1500" dirty="0">
                <a:solidFill>
                  <a:schemeClr val="accent1"/>
                </a:solidFill>
              </a:rPr>
              <a:t>13) Фирменные наименования;</a:t>
            </a:r>
          </a:p>
          <a:p>
            <a:r>
              <a:rPr lang="ru-RU" sz="1500" dirty="0">
                <a:solidFill>
                  <a:schemeClr val="accent1"/>
                </a:solidFill>
              </a:rPr>
              <a:t>14) Товарные знаки и знаки обслуживания;</a:t>
            </a:r>
          </a:p>
          <a:p>
            <a:r>
              <a:rPr lang="ru-RU" sz="1500" dirty="0">
                <a:solidFill>
                  <a:schemeClr val="accent1"/>
                </a:solidFill>
              </a:rPr>
              <a:t>15) Наименования мест происхождения товаров;</a:t>
            </a:r>
          </a:p>
          <a:p>
            <a:r>
              <a:rPr lang="ru-RU" sz="1500" dirty="0">
                <a:solidFill>
                  <a:schemeClr val="accent1"/>
                </a:solidFill>
              </a:rPr>
              <a:t>16) Коммерческие обозначения.</a:t>
            </a:r>
          </a:p>
          <a:p>
            <a:r>
              <a:rPr lang="ru-RU" sz="1500" dirty="0">
                <a:solidFill>
                  <a:schemeClr val="accent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74272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6000" y="684000"/>
            <a:ext cx="1075500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16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indent="536575" algn="just"/>
            <a:r>
              <a:rPr lang="ru-RU" dirty="0">
                <a:solidFill>
                  <a:schemeClr val="accent1"/>
                </a:solidFill>
              </a:rPr>
              <a:t>Интеллектуальные права включают: исключительное право, являющееся имущественным правом, а в случаях, предусмотренных ГК РФ, также личные неимущественные права и иные права (право следования, право доступа и другие).</a:t>
            </a:r>
          </a:p>
          <a:p>
            <a:pPr indent="536575"/>
            <a:endParaRPr lang="ru-RU" dirty="0">
              <a:solidFill>
                <a:schemeClr val="accent1"/>
              </a:solidFill>
            </a:endParaRPr>
          </a:p>
          <a:p>
            <a:pPr indent="536575" algn="just"/>
            <a:r>
              <a:rPr lang="ru-RU" u="sng" dirty="0">
                <a:solidFill>
                  <a:schemeClr val="accent1"/>
                </a:solidFill>
              </a:rPr>
              <a:t>Исключительное право</a:t>
            </a:r>
            <a:r>
              <a:rPr lang="ru-RU" dirty="0">
                <a:solidFill>
                  <a:schemeClr val="accent1"/>
                </a:solidFill>
              </a:rPr>
              <a:t>: право использовать результат ИД или средство индивидуализации по своему усмотрению любым не противоречащим закону способом. Использование другими лицами без согласия правообладателя запрещено (кроме проекта официального документа, символа или знака, направленного в госорганы).</a:t>
            </a:r>
          </a:p>
          <a:p>
            <a:pPr indent="536575"/>
            <a:r>
              <a:rPr lang="ru-RU" dirty="0">
                <a:solidFill>
                  <a:schemeClr val="accent1"/>
                </a:solidFill>
              </a:rPr>
              <a:t> </a:t>
            </a:r>
            <a:r>
              <a:rPr lang="ru-RU" i="1" dirty="0">
                <a:solidFill>
                  <a:schemeClr val="accent1"/>
                </a:solidFill>
              </a:rPr>
              <a:t>Переходит по наследству.</a:t>
            </a:r>
          </a:p>
        </p:txBody>
      </p:sp>
    </p:spTree>
    <p:extLst>
      <p:ext uri="{BB962C8B-B14F-4D97-AF65-F5344CB8AC3E}">
        <p14:creationId xmlns:p14="http://schemas.microsoft.com/office/powerpoint/2010/main" val="3060071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D55409F-5781-4AAB-AE6D-D3BD211B767C}"/>
              </a:ext>
            </a:extLst>
          </p:cNvPr>
          <p:cNvSpPr txBox="1"/>
          <p:nvPr/>
        </p:nvSpPr>
        <p:spPr>
          <a:xfrm>
            <a:off x="251520" y="260648"/>
            <a:ext cx="11469480" cy="6263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1"/>
                </a:solidFill>
              </a:rPr>
              <a:t>Авторское право  </a:t>
            </a:r>
          </a:p>
          <a:p>
            <a:pPr algn="just"/>
            <a:r>
              <a:rPr lang="ru-RU" sz="1300" dirty="0">
                <a:solidFill>
                  <a:schemeClr val="accent1"/>
                </a:solidFill>
              </a:rPr>
              <a:t>Автору произведения принадлежат следующие права:</a:t>
            </a:r>
          </a:p>
          <a:p>
            <a:pPr algn="just"/>
            <a:r>
              <a:rPr lang="ru-RU" sz="1300" dirty="0">
                <a:solidFill>
                  <a:schemeClr val="accent1"/>
                </a:solidFill>
              </a:rPr>
              <a:t>1) Исключительное право на произведение;</a:t>
            </a:r>
          </a:p>
          <a:p>
            <a:pPr algn="just"/>
            <a:r>
              <a:rPr lang="ru-RU" sz="1300" dirty="0">
                <a:solidFill>
                  <a:schemeClr val="accent1"/>
                </a:solidFill>
              </a:rPr>
              <a:t>2) Право авторства - право признаваться автором произведения (неотчуждаемо);</a:t>
            </a:r>
          </a:p>
          <a:p>
            <a:pPr algn="just"/>
            <a:r>
              <a:rPr lang="ru-RU" sz="1300" dirty="0">
                <a:solidFill>
                  <a:schemeClr val="accent1"/>
                </a:solidFill>
              </a:rPr>
              <a:t>3) Право автора на имя - право использовать или разрешать использование произведения под своим именем, под вымышленным именем (псевдонимом) или без указания имени, то есть анонимно (неотчуждаемо);</a:t>
            </a:r>
          </a:p>
          <a:p>
            <a:pPr algn="just"/>
            <a:r>
              <a:rPr lang="ru-RU" sz="1300" dirty="0">
                <a:solidFill>
                  <a:schemeClr val="accent1"/>
                </a:solidFill>
              </a:rPr>
              <a:t>4) Право на неприкосновенность произведения и защита произведения от искажений;</a:t>
            </a:r>
          </a:p>
          <a:p>
            <a:pPr algn="just"/>
            <a:r>
              <a:rPr lang="ru-RU" sz="1300" dirty="0">
                <a:solidFill>
                  <a:schemeClr val="accent1"/>
                </a:solidFill>
              </a:rPr>
              <a:t>5) Право на обнародование произведения.</a:t>
            </a:r>
          </a:p>
          <a:p>
            <a:pPr algn="just"/>
            <a:endParaRPr lang="ru-RU" sz="1300" dirty="0">
              <a:solidFill>
                <a:schemeClr val="accent1"/>
              </a:solidFill>
            </a:endParaRPr>
          </a:p>
          <a:p>
            <a:pPr indent="536575" algn="just"/>
            <a:r>
              <a:rPr lang="ru-RU" sz="1300" dirty="0">
                <a:solidFill>
                  <a:schemeClr val="accent1"/>
                </a:solidFill>
              </a:rPr>
              <a:t>В случаях, предусмотренных ГК РФ, автору также принадлежат другие права, в том числе право на вознаграждение за использование служебного произведения, право на отзыв (отказ от обнародования), право следования (право на процент от перепродажи произведений изобразительного искусства), право доступа к произведениям изобразительного искусства.</a:t>
            </a:r>
          </a:p>
          <a:p>
            <a:pPr algn="just"/>
            <a:r>
              <a:rPr lang="ru-RU" sz="1300" b="1" dirty="0">
                <a:solidFill>
                  <a:schemeClr val="accent1"/>
                </a:solidFill>
              </a:rPr>
              <a:t>©, имя правообладателя, год первого опубликования</a:t>
            </a:r>
          </a:p>
          <a:p>
            <a:pPr algn="just"/>
            <a:endParaRPr lang="ru-RU" sz="1300" u="sng" dirty="0">
              <a:solidFill>
                <a:schemeClr val="accent1"/>
              </a:solidFill>
            </a:endParaRPr>
          </a:p>
          <a:p>
            <a:pPr algn="just"/>
            <a:r>
              <a:rPr lang="ru-RU" sz="1300" u="sng" dirty="0">
                <a:solidFill>
                  <a:schemeClr val="accent1"/>
                </a:solidFill>
              </a:rPr>
              <a:t>Объекты:</a:t>
            </a:r>
          </a:p>
          <a:p>
            <a:pPr algn="just"/>
            <a:r>
              <a:rPr lang="ru-RU" sz="1300" u="sng" dirty="0">
                <a:solidFill>
                  <a:schemeClr val="accent1"/>
                </a:solidFill>
              </a:rPr>
              <a:t>Произведения – </a:t>
            </a:r>
            <a:r>
              <a:rPr lang="ru-RU" sz="1300" dirty="0">
                <a:solidFill>
                  <a:schemeClr val="accent1"/>
                </a:solidFill>
              </a:rPr>
              <a:t>литературные; драматические и музыкально-драматические сценарные; хореографические; музыкальные произведения с текстом или без текста; аудиовизуальные; произведения живописи, скульптуры, графики, дизайна, графические рассказы, комиксы и другие произведения изобразительного искусства;</a:t>
            </a:r>
          </a:p>
          <a:p>
            <a:pPr algn="just"/>
            <a:r>
              <a:rPr lang="ru-RU" sz="1300" dirty="0">
                <a:solidFill>
                  <a:schemeClr val="accent1"/>
                </a:solidFill>
              </a:rPr>
              <a:t>произведения декоративно-прикладного и сценографического искусства;</a:t>
            </a:r>
          </a:p>
          <a:p>
            <a:pPr algn="just"/>
            <a:r>
              <a:rPr lang="ru-RU" sz="1300" dirty="0">
                <a:solidFill>
                  <a:schemeClr val="accent1"/>
                </a:solidFill>
              </a:rPr>
              <a:t>произведения архитектуры, градостроительства и садово-паркового искусства, в том числе в виде проектов, чертежей, изображений и макетов;</a:t>
            </a:r>
          </a:p>
          <a:p>
            <a:pPr algn="just"/>
            <a:r>
              <a:rPr lang="ru-RU" sz="1300" dirty="0">
                <a:solidFill>
                  <a:schemeClr val="accent1"/>
                </a:solidFill>
              </a:rPr>
              <a:t>фотографические произведения и произведения, полученные способами, аналогичными фотографии;</a:t>
            </a:r>
          </a:p>
          <a:p>
            <a:pPr algn="just"/>
            <a:r>
              <a:rPr lang="ru-RU" sz="1300" dirty="0">
                <a:solidFill>
                  <a:schemeClr val="accent1"/>
                </a:solidFill>
              </a:rPr>
              <a:t>географические, геологические и другие карты, планы, эскизы и пластические произведения, относящиеся к географии, топографии и к другим наукам;</a:t>
            </a:r>
          </a:p>
          <a:p>
            <a:pPr algn="just"/>
            <a:r>
              <a:rPr lang="ru-RU" sz="1300" dirty="0">
                <a:solidFill>
                  <a:schemeClr val="accent1"/>
                </a:solidFill>
              </a:rPr>
              <a:t>другие произведения.</a:t>
            </a:r>
          </a:p>
          <a:p>
            <a:pPr algn="just"/>
            <a:r>
              <a:rPr lang="ru-RU" sz="1300" u="sng" dirty="0">
                <a:solidFill>
                  <a:schemeClr val="accent1"/>
                </a:solidFill>
              </a:rPr>
              <a:t>программы для ЭВМ </a:t>
            </a:r>
            <a:r>
              <a:rPr lang="ru-RU" sz="1300" dirty="0">
                <a:solidFill>
                  <a:schemeClr val="accent1"/>
                </a:solidFill>
              </a:rPr>
              <a:t>(охраняются как литературные произведения).</a:t>
            </a:r>
          </a:p>
          <a:p>
            <a:pPr algn="just"/>
            <a:endParaRPr lang="ru-RU" sz="1300" i="1" dirty="0">
              <a:solidFill>
                <a:schemeClr val="accent1"/>
              </a:solidFill>
            </a:endParaRPr>
          </a:p>
          <a:p>
            <a:pPr algn="just"/>
            <a:r>
              <a:rPr lang="ru-RU" sz="1300" i="1" dirty="0">
                <a:solidFill>
                  <a:schemeClr val="accent1"/>
                </a:solidFill>
              </a:rPr>
              <a:t>Авторами </a:t>
            </a:r>
            <a:r>
              <a:rPr lang="ru-RU" sz="1300" i="1" u="sng" dirty="0">
                <a:solidFill>
                  <a:schemeClr val="accent1"/>
                </a:solidFill>
              </a:rPr>
              <a:t>аудиовизуального произведения </a:t>
            </a:r>
            <a:r>
              <a:rPr lang="ru-RU" sz="1300" i="1" dirty="0">
                <a:solidFill>
                  <a:schemeClr val="accent1"/>
                </a:solidFill>
              </a:rPr>
              <a:t>являются:</a:t>
            </a:r>
          </a:p>
          <a:p>
            <a:pPr algn="just"/>
            <a:r>
              <a:rPr lang="ru-RU" sz="1300" i="1" dirty="0">
                <a:solidFill>
                  <a:schemeClr val="accent1"/>
                </a:solidFill>
              </a:rPr>
              <a:t>1) Режиссер-постановщик;</a:t>
            </a:r>
          </a:p>
          <a:p>
            <a:pPr algn="just"/>
            <a:r>
              <a:rPr lang="ru-RU" sz="1300" i="1" dirty="0">
                <a:solidFill>
                  <a:schemeClr val="accent1"/>
                </a:solidFill>
              </a:rPr>
              <a:t>2) Автор сценария;</a:t>
            </a:r>
          </a:p>
          <a:p>
            <a:pPr algn="just"/>
            <a:r>
              <a:rPr lang="ru-RU" sz="1300" i="1" dirty="0">
                <a:solidFill>
                  <a:schemeClr val="accent1"/>
                </a:solidFill>
              </a:rPr>
              <a:t>3) Композитор, являющийся автором музыкального произведения (с текстом или без текста), специально созданного для этого аудиовизуального произведения.</a:t>
            </a:r>
            <a:endParaRPr lang="ru-RU" sz="13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069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82B1A25-39BA-4807-919D-443673F2049D}"/>
              </a:ext>
            </a:extLst>
          </p:cNvPr>
          <p:cNvSpPr txBox="1"/>
          <p:nvPr/>
        </p:nvSpPr>
        <p:spPr>
          <a:xfrm>
            <a:off x="426000" y="684000"/>
            <a:ext cx="11100464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>
                <a:solidFill>
                  <a:schemeClr val="accent1"/>
                </a:solidFill>
              </a:rPr>
              <a:t>Допускается без согласия автора или иного правообладателя и без выплаты вознаграждения воспроизведение гражданином при необходимости и исключительно в личных целях правомерно обнародованного произведения, за исключением:</a:t>
            </a:r>
          </a:p>
          <a:p>
            <a:pPr algn="just"/>
            <a:r>
              <a:rPr lang="ru-RU" sz="1400" dirty="0">
                <a:solidFill>
                  <a:schemeClr val="accent1"/>
                </a:solidFill>
              </a:rPr>
              <a:t>1) Воспроизведения произведений архитектуры в форме зданий и аналогичных сооружений;</a:t>
            </a:r>
          </a:p>
          <a:p>
            <a:pPr algn="just"/>
            <a:r>
              <a:rPr lang="ru-RU" sz="1400" dirty="0">
                <a:solidFill>
                  <a:schemeClr val="accent1"/>
                </a:solidFill>
              </a:rPr>
              <a:t>2) Воспроизведения баз данных или их существенных частей;</a:t>
            </a:r>
          </a:p>
          <a:p>
            <a:pPr algn="just"/>
            <a:r>
              <a:rPr lang="ru-RU" sz="1400" dirty="0">
                <a:solidFill>
                  <a:schemeClr val="accent1"/>
                </a:solidFill>
              </a:rPr>
              <a:t>3) Воспроизведения программ для ЭВМ (если это не наносит неоправданный ущерб нормальному использованию программы для ЭВМ или базы данных и не ущемляет необоснованным образом законные интересы автора или иного правообладателя).</a:t>
            </a:r>
          </a:p>
          <a:p>
            <a:pPr algn="just"/>
            <a:r>
              <a:rPr lang="ru-RU" sz="1400" dirty="0">
                <a:solidFill>
                  <a:schemeClr val="accent1"/>
                </a:solidFill>
              </a:rPr>
              <a:t>4) Репродуцирования книг (полностью) и нотных текстов;</a:t>
            </a:r>
            <a:endParaRPr lang="ru-RU" sz="1400" dirty="0">
              <a:solidFill>
                <a:schemeClr val="accent1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endParaRPr>
          </a:p>
          <a:p>
            <a:pPr algn="just"/>
            <a:r>
              <a:rPr lang="ru-RU" sz="1400" dirty="0">
                <a:solidFill>
                  <a:schemeClr val="accent1"/>
                </a:solidFill>
              </a:rPr>
              <a:t>5) Видеозаписи аудиовизуального произведения при его публичном исполнении в месте, открытом для свободного посещения, или в месте, где присутствует значительное число лиц, не принадлежащих к обычному кругу семьи;</a:t>
            </a:r>
            <a:endParaRPr lang="ru-RU" sz="1400" dirty="0">
              <a:solidFill>
                <a:schemeClr val="accent1"/>
              </a:solidFill>
              <a:hlinkClick r:id="rId3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endParaRPr>
          </a:p>
          <a:p>
            <a:pPr algn="just"/>
            <a:r>
              <a:rPr lang="ru-RU" sz="1400" dirty="0">
                <a:solidFill>
                  <a:schemeClr val="accent1"/>
                </a:solidFill>
              </a:rPr>
              <a:t>6) Воспроизведения аудиовизуального произведения с помощью профессионального оборудования, не предназначенного для использования в домашних условиях.</a:t>
            </a:r>
          </a:p>
          <a:p>
            <a:pPr algn="just"/>
            <a:r>
              <a:rPr lang="ru-RU" sz="1400" dirty="0">
                <a:solidFill>
                  <a:schemeClr val="accent1"/>
                </a:solidFill>
              </a:rPr>
              <a:t>При этом остается право на вознаграждение.</a:t>
            </a:r>
          </a:p>
          <a:p>
            <a:pPr algn="just"/>
            <a:endParaRPr lang="ru-RU" sz="1400" b="1" dirty="0">
              <a:solidFill>
                <a:schemeClr val="accent1"/>
              </a:solidFill>
            </a:endParaRPr>
          </a:p>
          <a:p>
            <a:pPr algn="just"/>
            <a:r>
              <a:rPr lang="ru-RU" sz="1400" dirty="0">
                <a:solidFill>
                  <a:schemeClr val="accent1"/>
                </a:solidFill>
              </a:rPr>
              <a:t>Использование без согласия автора или иного правообладателя и без выплаты вознаграждения, но с обязательным указанием имени автора и источника заимствования разрешено в информационных, научных, учебных или культурных целях.</a:t>
            </a:r>
          </a:p>
          <a:p>
            <a:pPr algn="just"/>
            <a:endParaRPr lang="ru-RU" sz="1400" b="1" dirty="0">
              <a:solidFill>
                <a:schemeClr val="accent1"/>
              </a:solidFill>
            </a:endParaRPr>
          </a:p>
          <a:p>
            <a:pPr algn="just"/>
            <a:r>
              <a:rPr lang="ru-RU" sz="1400" b="1" dirty="0">
                <a:solidFill>
                  <a:schemeClr val="accent1"/>
                </a:solidFill>
              </a:rPr>
              <a:t>Срок действия авторских прав</a:t>
            </a:r>
          </a:p>
          <a:p>
            <a:pPr algn="just"/>
            <a:r>
              <a:rPr lang="ru-RU" sz="1400" dirty="0">
                <a:solidFill>
                  <a:schemeClr val="accent1"/>
                </a:solidFill>
              </a:rPr>
              <a:t>Исключительное право на произведение действует в течение всей жизни автора и 70 лет, считая с 1 января года, следующего за годом смерти автора.</a:t>
            </a:r>
          </a:p>
          <a:p>
            <a:pPr algn="just"/>
            <a:r>
              <a:rPr lang="ru-RU" sz="1400" dirty="0">
                <a:solidFill>
                  <a:schemeClr val="accent1"/>
                </a:solidFill>
              </a:rPr>
              <a:t>Исключительное право на произведение, созданное в соавторстве, действует в течение всей жизни автора, пережившего других соавторов, и 70 лет, считая с 1 января года, следующего за годом его смерти.</a:t>
            </a:r>
          </a:p>
          <a:p>
            <a:pPr algn="just"/>
            <a:r>
              <a:rPr lang="ru-RU" sz="1400" dirty="0">
                <a:solidFill>
                  <a:schemeClr val="accent1"/>
                </a:solidFill>
              </a:rPr>
              <a:t>Далее – </a:t>
            </a:r>
            <a:r>
              <a:rPr lang="ru-RU" sz="1400" u="sng" dirty="0">
                <a:solidFill>
                  <a:schemeClr val="accent1"/>
                </a:solidFill>
              </a:rPr>
              <a:t>общественное достояние </a:t>
            </a:r>
            <a:r>
              <a:rPr lang="ru-RU" sz="1400" dirty="0">
                <a:solidFill>
                  <a:schemeClr val="accent1"/>
                </a:solidFill>
              </a:rPr>
              <a:t>(свободно используется любым лицом без чьего-либо согласия или разрешения и без выплаты авторского вознаграждения).</a:t>
            </a:r>
          </a:p>
          <a:p>
            <a:pPr algn="just"/>
            <a:endParaRPr lang="ru-RU" sz="1400" dirty="0">
              <a:solidFill>
                <a:schemeClr val="accent1"/>
              </a:solidFill>
            </a:endParaRPr>
          </a:p>
          <a:p>
            <a:pPr algn="just"/>
            <a:r>
              <a:rPr lang="ru-RU" sz="1400" dirty="0">
                <a:solidFill>
                  <a:schemeClr val="accent1"/>
                </a:solidFill>
              </a:rPr>
              <a:t>Права на авторство, на имя, на неприкосновенность произведения – бессрочны.</a:t>
            </a:r>
          </a:p>
          <a:p>
            <a:pPr algn="just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028627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BE86DE6-0654-461C-B5C7-8DFC37E7C589}"/>
              </a:ext>
            </a:extLst>
          </p:cNvPr>
          <p:cNvSpPr txBox="1"/>
          <p:nvPr/>
        </p:nvSpPr>
        <p:spPr>
          <a:xfrm>
            <a:off x="426000" y="1021528"/>
            <a:ext cx="1074948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accent1"/>
                </a:solidFill>
              </a:rPr>
              <a:t>Служебное произведение</a:t>
            </a:r>
          </a:p>
          <a:p>
            <a:pPr algn="just"/>
            <a:r>
              <a:rPr lang="ru-RU" sz="1400" dirty="0">
                <a:solidFill>
                  <a:schemeClr val="accent1"/>
                </a:solidFill>
              </a:rPr>
              <a:t>Авторские права на произведение науки, литературы или искусства, созданное в пределах установленных для работника (автора) трудовых обязанностей (служебное произведение), принадлежат автору.</a:t>
            </a:r>
          </a:p>
          <a:p>
            <a:r>
              <a:rPr lang="ru-RU" sz="1400" dirty="0">
                <a:solidFill>
                  <a:schemeClr val="accent1"/>
                </a:solidFill>
              </a:rPr>
              <a:t>Исключительное право на служебное произведение принадлежит работодателю, если трудовым или иным договором между работодателем и автором не предусмотрено иное.</a:t>
            </a:r>
          </a:p>
          <a:p>
            <a:endParaRPr lang="ru-RU" sz="1400" dirty="0">
              <a:solidFill>
                <a:schemeClr val="accent1"/>
              </a:solidFill>
            </a:endParaRPr>
          </a:p>
          <a:p>
            <a:endParaRPr lang="ru-RU" sz="1400" dirty="0">
              <a:solidFill>
                <a:schemeClr val="accent1"/>
              </a:solidFill>
            </a:endParaRPr>
          </a:p>
          <a:p>
            <a:r>
              <a:rPr lang="ru-RU" sz="1400" b="1" dirty="0">
                <a:solidFill>
                  <a:schemeClr val="accent1"/>
                </a:solidFill>
              </a:rPr>
              <a:t>Если программа для ЭВМ или база данных </a:t>
            </a:r>
            <a:r>
              <a:rPr lang="ru-RU" sz="1400" dirty="0">
                <a:solidFill>
                  <a:schemeClr val="accent1"/>
                </a:solidFill>
              </a:rPr>
              <a:t>создана: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>
                <a:solidFill>
                  <a:schemeClr val="accent1"/>
                </a:solidFill>
              </a:rPr>
              <a:t>  По договору, предметом которого было ее создание (по заказу) - исключительное право принадлежит заказчику (если договором не предусмотрено иное);</a:t>
            </a:r>
          </a:p>
          <a:p>
            <a:pPr algn="just">
              <a:buFont typeface="Arial" pitchFamily="34" charset="0"/>
              <a:buChar char="•"/>
            </a:pPr>
            <a:r>
              <a:rPr lang="ru-RU" sz="1400" dirty="0">
                <a:solidFill>
                  <a:schemeClr val="accent1"/>
                </a:solidFill>
              </a:rPr>
              <a:t>  По договору подряда или договору на выполнение научно-исследовательских, опытно-конструкторских или технологических работ, которые прямо не предусматривали ее создание - исключительное право на такую программу или такую базу данных принадлежит подрядчику (исполнителю), если договором не предусмотрено иное.</a:t>
            </a:r>
            <a:endParaRPr lang="ru-RU" sz="1400" dirty="0">
              <a:solidFill>
                <a:schemeClr val="accent1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endParaRPr>
          </a:p>
          <a:p>
            <a:endParaRPr lang="ru-RU" sz="1400" dirty="0">
              <a:solidFill>
                <a:schemeClr val="accent1"/>
              </a:solidFill>
            </a:endParaRPr>
          </a:p>
          <a:p>
            <a:endParaRPr lang="ru-RU" sz="1400" dirty="0">
              <a:solidFill>
                <a:schemeClr val="accent1"/>
              </a:solidFill>
            </a:endParaRPr>
          </a:p>
          <a:p>
            <a:endParaRPr lang="ru-RU" sz="1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8938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096" y="-45000"/>
            <a:ext cx="12192000" cy="693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-81000"/>
            <a:ext cx="2856000" cy="6939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549150" y="189000"/>
            <a:ext cx="796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1"/>
                </a:solidFill>
              </a:rPr>
              <a:t>Смежные права</a:t>
            </a:r>
            <a:endParaRPr lang="ru-RU" sz="2400" dirty="0">
              <a:solidFill>
                <a:schemeClr val="accent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46000" y="729000"/>
            <a:ext cx="907590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chemeClr val="accent1"/>
                </a:solidFill>
              </a:rPr>
              <a:t>(исключительное право, а в случаях, предусмотренных ГК РФ, - также личные неимущественные права)</a:t>
            </a:r>
          </a:p>
          <a:p>
            <a:pPr algn="ctr"/>
            <a:endParaRPr lang="en-US" sz="1500" dirty="0">
              <a:solidFill>
                <a:schemeClr val="accent1"/>
              </a:solidFill>
            </a:endParaRPr>
          </a:p>
          <a:p>
            <a:r>
              <a:rPr lang="ru-RU" sz="1500" u="sng" dirty="0">
                <a:solidFill>
                  <a:schemeClr val="accent1"/>
                </a:solidFill>
              </a:rPr>
              <a:t>Объекты:</a:t>
            </a:r>
          </a:p>
          <a:p>
            <a:pPr algn="just"/>
            <a:r>
              <a:rPr lang="ru-RU" sz="1500" dirty="0">
                <a:solidFill>
                  <a:schemeClr val="accent1"/>
                </a:solidFill>
              </a:rPr>
              <a:t>1) Исполнения артистов-исполнителей и дирижеров, постановки режиссеров - постановщиков спектаклей (исполнения), если эти исполнения выражаются в форме, допускающей их воспроизведение и распространение с помощью технических средств;</a:t>
            </a:r>
          </a:p>
          <a:p>
            <a:pPr algn="just"/>
            <a:r>
              <a:rPr lang="ru-RU" sz="1500" dirty="0">
                <a:solidFill>
                  <a:schemeClr val="accent1"/>
                </a:solidFill>
              </a:rPr>
              <a:t>2)  Фонограммы, то есть любые исключительно звуковые записи исполнений или иных звуков либо их отображений, за исключением звуковой записи, включенной в аудиовизуальное произведение;</a:t>
            </a:r>
          </a:p>
          <a:p>
            <a:pPr algn="just"/>
            <a:r>
              <a:rPr lang="ru-RU" sz="1500" dirty="0">
                <a:solidFill>
                  <a:schemeClr val="accent1"/>
                </a:solidFill>
              </a:rPr>
              <a:t>3)    Сообщения передач организаций эфирного или кабельного вещания, в том числе передач, созданных самой организацией эфирного или кабельного вещания либо по ее заказу за счет ее средств другой организацией;</a:t>
            </a:r>
          </a:p>
          <a:p>
            <a:pPr algn="just"/>
            <a:r>
              <a:rPr lang="ru-RU" sz="1500" dirty="0">
                <a:solidFill>
                  <a:schemeClr val="accent1"/>
                </a:solidFill>
              </a:rPr>
              <a:t>4)  Базы данных в части их охраны от несанкционированного извлечения и повторного использования составляющих их содержание материалов;</a:t>
            </a:r>
          </a:p>
          <a:p>
            <a:pPr algn="just"/>
            <a:r>
              <a:rPr lang="ru-RU" sz="1500" dirty="0">
                <a:solidFill>
                  <a:schemeClr val="accent1"/>
                </a:solidFill>
              </a:rPr>
              <a:t>5)      Произведения науки, литературы и искусства, обнародованные после их перехода в общественное достояние, в части охраны прав публикаторов таких произведений.</a:t>
            </a:r>
          </a:p>
          <a:p>
            <a:pPr algn="just"/>
            <a:endParaRPr lang="ru-RU" sz="1500" dirty="0">
              <a:solidFill>
                <a:schemeClr val="accent1"/>
              </a:solidFill>
            </a:endParaRPr>
          </a:p>
          <a:p>
            <a:pPr algn="just"/>
            <a:r>
              <a:rPr lang="ru-RU" sz="1500" dirty="0">
                <a:solidFill>
                  <a:schemeClr val="accent1"/>
                </a:solidFill>
              </a:rPr>
              <a:t>(!) Для возникновения, осуществления и защиты смежных прав не требуется регистрация их объекта или соблюдение каких-либо иных формальностей.</a:t>
            </a:r>
          </a:p>
          <a:p>
            <a:pPr algn="just"/>
            <a:endParaRPr lang="ru-RU" sz="1500" dirty="0">
              <a:solidFill>
                <a:schemeClr val="accent1"/>
              </a:solidFill>
            </a:endParaRPr>
          </a:p>
          <a:p>
            <a:pPr algn="just"/>
            <a:r>
              <a:rPr lang="ru-RU" sz="1500" dirty="0">
                <a:solidFill>
                  <a:schemeClr val="accent1"/>
                </a:solidFill>
              </a:rPr>
              <a:t>По своему желанию правообладатель может зарегистрировать программу для ЭВМ или базу данных в федеральном органе исполнительной власти по интеллектуальной собственности.</a:t>
            </a:r>
          </a:p>
          <a:p>
            <a:pPr algn="just"/>
            <a:endParaRPr lang="ru-RU" sz="1500" dirty="0">
              <a:solidFill>
                <a:schemeClr val="accent1"/>
              </a:solidFill>
            </a:endParaRPr>
          </a:p>
          <a:p>
            <a:pPr algn="just"/>
            <a:r>
              <a:rPr lang="en-US" sz="1500" b="1" dirty="0">
                <a:solidFill>
                  <a:schemeClr val="accent1"/>
                </a:solidFill>
              </a:rPr>
              <a:t>P</a:t>
            </a:r>
            <a:r>
              <a:rPr lang="ru-RU" sz="1500" b="1" dirty="0">
                <a:solidFill>
                  <a:schemeClr val="accent1"/>
                </a:solidFill>
              </a:rPr>
              <a:t> в окружности,</a:t>
            </a:r>
            <a:r>
              <a:rPr lang="ru-RU" sz="1500" dirty="0">
                <a:solidFill>
                  <a:schemeClr val="accent1"/>
                </a:solidFill>
              </a:rPr>
              <a:t> </a:t>
            </a:r>
            <a:r>
              <a:rPr lang="ru-RU" sz="1500" b="1" dirty="0">
                <a:solidFill>
                  <a:schemeClr val="accent1"/>
                </a:solidFill>
              </a:rPr>
              <a:t>имя или наименование обладателя исключительного права, год первого опубликования фонограммы</a:t>
            </a:r>
            <a:endParaRPr lang="ru-RU" sz="15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3104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B4D733D-14A6-43E7-BA3D-1FAA9C01EE7A}"/>
              </a:ext>
            </a:extLst>
          </p:cNvPr>
          <p:cNvSpPr txBox="1"/>
          <p:nvPr/>
        </p:nvSpPr>
        <p:spPr>
          <a:xfrm>
            <a:off x="561000" y="549000"/>
            <a:ext cx="11001488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1"/>
                </a:solidFill>
              </a:rPr>
              <a:t>Патентные права</a:t>
            </a:r>
          </a:p>
          <a:p>
            <a:pPr algn="ctr"/>
            <a:endParaRPr lang="ru-RU" sz="1400" b="1" dirty="0">
              <a:solidFill>
                <a:schemeClr val="accent1"/>
              </a:solidFill>
            </a:endParaRPr>
          </a:p>
          <a:p>
            <a:r>
              <a:rPr lang="ru-RU" sz="1600" dirty="0">
                <a:solidFill>
                  <a:schemeClr val="accent1"/>
                </a:solidFill>
              </a:rPr>
              <a:t>1) Исключительное право;</a:t>
            </a:r>
          </a:p>
          <a:p>
            <a:r>
              <a:rPr lang="ru-RU" sz="1600" dirty="0">
                <a:solidFill>
                  <a:schemeClr val="accent1"/>
                </a:solidFill>
              </a:rPr>
              <a:t>2) Право авторства;</a:t>
            </a:r>
          </a:p>
          <a:p>
            <a:pPr algn="just"/>
            <a:r>
              <a:rPr lang="ru-RU" sz="1600" dirty="0">
                <a:solidFill>
                  <a:schemeClr val="accent1"/>
                </a:solidFill>
              </a:rPr>
              <a:t>3) В случаях, предусмотренных ГК РФ, другие права, в том числе право на получение патента, право на вознаграждение за использование служебного изобретения, полезной модели или промышленного образца.</a:t>
            </a:r>
          </a:p>
          <a:p>
            <a:endParaRPr lang="ru-RU" sz="1600" dirty="0">
              <a:solidFill>
                <a:schemeClr val="accent1"/>
              </a:solidFill>
            </a:endParaRPr>
          </a:p>
          <a:p>
            <a:r>
              <a:rPr lang="ru-RU" sz="1600" u="sng" dirty="0">
                <a:solidFill>
                  <a:schemeClr val="accent1"/>
                </a:solidFill>
              </a:rPr>
              <a:t>Объекты:</a:t>
            </a:r>
          </a:p>
          <a:p>
            <a:pPr marL="171450" indent="-171450" algn="just">
              <a:buFontTx/>
              <a:buChar char="-"/>
            </a:pPr>
            <a:r>
              <a:rPr lang="ru-RU" sz="1600" dirty="0">
                <a:solidFill>
                  <a:schemeClr val="accent1"/>
                </a:solidFill>
              </a:rPr>
              <a:t>Результаты интеллектуальной деятельности в научно-технической сфере, отвечающие установленным ГК РФ требованиям к </a:t>
            </a:r>
            <a:r>
              <a:rPr lang="ru-RU" sz="1600" u="sng" dirty="0">
                <a:solidFill>
                  <a:schemeClr val="accent1"/>
                </a:solidFill>
              </a:rPr>
              <a:t>изобретениям и полезным моделям</a:t>
            </a:r>
            <a:r>
              <a:rPr lang="ru-RU" sz="1600" dirty="0">
                <a:solidFill>
                  <a:schemeClr val="accent1"/>
                </a:solidFill>
              </a:rPr>
              <a:t>, </a:t>
            </a:r>
          </a:p>
          <a:p>
            <a:pPr marL="171450" indent="-171450" algn="just">
              <a:buFontTx/>
              <a:buChar char="-"/>
            </a:pPr>
            <a:r>
              <a:rPr lang="ru-RU" sz="1600" dirty="0">
                <a:solidFill>
                  <a:schemeClr val="accent1"/>
                </a:solidFill>
              </a:rPr>
              <a:t>Результаты интеллектуальной деятельности в сфере художественного конструирования, отвечающие установленным ГК РФ требованиям к </a:t>
            </a:r>
            <a:r>
              <a:rPr lang="ru-RU" sz="1600" u="sng" dirty="0">
                <a:solidFill>
                  <a:schemeClr val="accent1"/>
                </a:solidFill>
              </a:rPr>
              <a:t>промышленным образцам</a:t>
            </a:r>
            <a:r>
              <a:rPr lang="ru-RU" sz="1600" dirty="0">
                <a:solidFill>
                  <a:schemeClr val="accent1"/>
                </a:solidFill>
              </a:rPr>
              <a:t>.</a:t>
            </a:r>
          </a:p>
          <a:p>
            <a:pPr marL="171450" indent="-171450" algn="just">
              <a:buFontTx/>
              <a:buChar char="-"/>
            </a:pPr>
            <a:endParaRPr lang="ru-RU" sz="1600" dirty="0">
              <a:solidFill>
                <a:schemeClr val="accent1"/>
              </a:solidFill>
            </a:endParaRPr>
          </a:p>
          <a:p>
            <a:r>
              <a:rPr lang="ru-RU" sz="1600" u="sng" dirty="0">
                <a:solidFill>
                  <a:schemeClr val="accent1"/>
                </a:solidFill>
              </a:rPr>
              <a:t>Не могут быть объектами патентных прав:</a:t>
            </a:r>
          </a:p>
          <a:p>
            <a:r>
              <a:rPr lang="ru-RU" sz="1600" dirty="0">
                <a:solidFill>
                  <a:schemeClr val="accent1"/>
                </a:solidFill>
              </a:rPr>
              <a:t>1) Способы клонирования человека;</a:t>
            </a:r>
            <a:endParaRPr lang="ru-RU" sz="1600" dirty="0">
              <a:solidFill>
                <a:schemeClr val="accent1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endParaRPr>
          </a:p>
          <a:p>
            <a:r>
              <a:rPr lang="ru-RU" sz="1600" dirty="0">
                <a:solidFill>
                  <a:schemeClr val="accent1"/>
                </a:solidFill>
              </a:rPr>
              <a:t>2) Способы модификации генетической целостности клеток зародышевой линии человека;</a:t>
            </a:r>
          </a:p>
          <a:p>
            <a:r>
              <a:rPr lang="ru-RU" sz="1600" dirty="0">
                <a:solidFill>
                  <a:schemeClr val="accent1"/>
                </a:solidFill>
              </a:rPr>
              <a:t>3) Использование человеческих эмбрионов в промышленных и коммерческих целях;</a:t>
            </a:r>
          </a:p>
          <a:p>
            <a:r>
              <a:rPr lang="ru-RU" sz="1600" dirty="0">
                <a:solidFill>
                  <a:schemeClr val="accent1"/>
                </a:solidFill>
              </a:rPr>
              <a:t>4) Иные решения, противоречащие общественным интересам, принципам гуманности и морали.</a:t>
            </a:r>
          </a:p>
          <a:p>
            <a:endParaRPr lang="ru-RU" sz="1600" dirty="0">
              <a:solidFill>
                <a:schemeClr val="accent1"/>
              </a:solidFill>
            </a:endParaRPr>
          </a:p>
          <a:p>
            <a:pPr algn="just"/>
            <a:r>
              <a:rPr lang="ru-RU" sz="1600" dirty="0" err="1">
                <a:solidFill>
                  <a:schemeClr val="accent1"/>
                </a:solidFill>
              </a:rPr>
              <a:t>Гос</a:t>
            </a:r>
            <a:r>
              <a:rPr lang="ru-RU" sz="1600" dirty="0">
                <a:solidFill>
                  <a:schemeClr val="accent1"/>
                </a:solidFill>
              </a:rPr>
              <a:t>. регистрация (получение патента в федеральном органе исполнительной власти по интеллектуальной собственности - Роспатенте). Выдача патента осуществляется при условии уплаты соответствующей патентной пошлины.</a:t>
            </a:r>
          </a:p>
          <a:p>
            <a:endParaRPr lang="ru-RU" sz="1600" dirty="0">
              <a:solidFill>
                <a:schemeClr val="accent1"/>
              </a:solidFill>
            </a:endParaRPr>
          </a:p>
          <a:p>
            <a:endParaRPr lang="ru-RU" sz="1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6559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C298145-41D0-4D91-AEA8-3A33F7CC27B3}"/>
              </a:ext>
            </a:extLst>
          </p:cNvPr>
          <p:cNvSpPr txBox="1"/>
          <p:nvPr/>
        </p:nvSpPr>
        <p:spPr>
          <a:xfrm>
            <a:off x="336000" y="414000"/>
            <a:ext cx="11352472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300" b="1" dirty="0">
                <a:solidFill>
                  <a:schemeClr val="accent1"/>
                </a:solidFill>
              </a:rPr>
              <a:t>I</a:t>
            </a:r>
            <a:r>
              <a:rPr lang="ru-RU" sz="1300" b="1" dirty="0">
                <a:solidFill>
                  <a:schemeClr val="accent1"/>
                </a:solidFill>
              </a:rPr>
              <a:t>. Подача заявки</a:t>
            </a:r>
          </a:p>
          <a:p>
            <a:pPr algn="just"/>
            <a:r>
              <a:rPr lang="ru-RU" sz="1300" u="sng" dirty="0">
                <a:solidFill>
                  <a:schemeClr val="accent1"/>
                </a:solidFill>
              </a:rPr>
              <a:t>Заявка на изобретение </a:t>
            </a:r>
            <a:r>
              <a:rPr lang="ru-RU" sz="1300" dirty="0">
                <a:solidFill>
                  <a:schemeClr val="accent1"/>
                </a:solidFill>
              </a:rPr>
              <a:t>должна содержать:</a:t>
            </a:r>
          </a:p>
          <a:p>
            <a:pPr algn="just"/>
            <a:r>
              <a:rPr lang="ru-RU" sz="1300" dirty="0">
                <a:solidFill>
                  <a:schemeClr val="accent1"/>
                </a:solidFill>
              </a:rPr>
              <a:t>1) Заявление о выдаче патента с указанием автора изобретения и лица, на имя которого испрашивается патент, а также места жительства или места нахождения каждого из них;</a:t>
            </a:r>
          </a:p>
          <a:p>
            <a:pPr algn="just"/>
            <a:r>
              <a:rPr lang="ru-RU" sz="1300" dirty="0">
                <a:solidFill>
                  <a:schemeClr val="accent1"/>
                </a:solidFill>
              </a:rPr>
              <a:t>2)  Описание изобретения, раскрывающее его с полнотой, достаточной для осуществления;</a:t>
            </a:r>
          </a:p>
          <a:p>
            <a:pPr algn="just"/>
            <a:r>
              <a:rPr lang="ru-RU" sz="1300" dirty="0">
                <a:solidFill>
                  <a:schemeClr val="accent1"/>
                </a:solidFill>
              </a:rPr>
              <a:t>3)   Формулу изобретения, выражающую его сущность и полностью основанную на его описании;</a:t>
            </a:r>
          </a:p>
          <a:p>
            <a:pPr algn="just"/>
            <a:r>
              <a:rPr lang="ru-RU" sz="1300" dirty="0">
                <a:solidFill>
                  <a:schemeClr val="accent1"/>
                </a:solidFill>
              </a:rPr>
              <a:t>4)   Чертежи и иные материалы, если они необходимы для понимания сущности изобретения;</a:t>
            </a:r>
            <a:endParaRPr lang="ru-RU" sz="1300" dirty="0">
              <a:solidFill>
                <a:schemeClr val="accent1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endParaRPr>
          </a:p>
          <a:p>
            <a:pPr algn="just"/>
            <a:r>
              <a:rPr lang="ru-RU" sz="1300" dirty="0">
                <a:solidFill>
                  <a:schemeClr val="accent1"/>
                </a:solidFill>
              </a:rPr>
              <a:t>5)   Реферат.</a:t>
            </a:r>
          </a:p>
          <a:p>
            <a:pPr algn="just"/>
            <a:endParaRPr lang="ru-RU" sz="1300" u="sng" dirty="0">
              <a:solidFill>
                <a:schemeClr val="accent1"/>
              </a:solidFill>
            </a:endParaRPr>
          </a:p>
          <a:p>
            <a:pPr algn="just"/>
            <a:r>
              <a:rPr lang="ru-RU" sz="1300" u="sng" dirty="0">
                <a:solidFill>
                  <a:schemeClr val="accent1"/>
                </a:solidFill>
              </a:rPr>
              <a:t>Заявка на полезную модель должна содержать:</a:t>
            </a:r>
          </a:p>
          <a:p>
            <a:pPr algn="just"/>
            <a:r>
              <a:rPr lang="ru-RU" sz="1300" dirty="0">
                <a:solidFill>
                  <a:schemeClr val="accent1"/>
                </a:solidFill>
              </a:rPr>
              <a:t>1)  Заявление о выдаче патента с указанием автора полезной модели и лица, на имя которого испрашивается патент, а также места жительства или места нахождения каждого из них;</a:t>
            </a:r>
          </a:p>
          <a:p>
            <a:pPr algn="just"/>
            <a:r>
              <a:rPr lang="ru-RU" sz="1300" dirty="0">
                <a:solidFill>
                  <a:schemeClr val="accent1"/>
                </a:solidFill>
              </a:rPr>
              <a:t>2)  Описание полезной модели, раскрывающее ее с полнотой, достаточной для осуществления;</a:t>
            </a:r>
          </a:p>
          <a:p>
            <a:pPr algn="just"/>
            <a:r>
              <a:rPr lang="ru-RU" sz="1300" dirty="0">
                <a:solidFill>
                  <a:schemeClr val="accent1"/>
                </a:solidFill>
              </a:rPr>
              <a:t>3)  Формулу полезной модели, выражающую ее сущность и полностью основанную на ее описании;</a:t>
            </a:r>
            <a:endParaRPr lang="ru-RU" sz="1300" dirty="0">
              <a:solidFill>
                <a:schemeClr val="accent1"/>
              </a:solidFill>
              <a:hlinkClick r:id="rId3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endParaRPr>
          </a:p>
          <a:p>
            <a:pPr algn="just"/>
            <a:r>
              <a:rPr lang="ru-RU" sz="1300" dirty="0">
                <a:solidFill>
                  <a:schemeClr val="accent1"/>
                </a:solidFill>
              </a:rPr>
              <a:t>4)  Чертежи, если они необходимы для понимания сущности полезной модели;</a:t>
            </a:r>
          </a:p>
          <a:p>
            <a:pPr algn="just"/>
            <a:r>
              <a:rPr lang="ru-RU" sz="1300" dirty="0">
                <a:solidFill>
                  <a:schemeClr val="accent1"/>
                </a:solidFill>
              </a:rPr>
              <a:t>5)  Реферат.</a:t>
            </a:r>
          </a:p>
          <a:p>
            <a:pPr algn="just"/>
            <a:endParaRPr lang="ru-RU" sz="1300" dirty="0">
              <a:solidFill>
                <a:schemeClr val="accent1"/>
              </a:solidFill>
            </a:endParaRPr>
          </a:p>
          <a:p>
            <a:pPr algn="just"/>
            <a:r>
              <a:rPr lang="ru-RU" sz="1300" u="sng" dirty="0">
                <a:solidFill>
                  <a:schemeClr val="accent1"/>
                </a:solidFill>
              </a:rPr>
              <a:t>Заявка на промышленный образец должна содержать:</a:t>
            </a:r>
          </a:p>
          <a:p>
            <a:pPr algn="just"/>
            <a:r>
              <a:rPr lang="ru-RU" sz="1300" dirty="0">
                <a:solidFill>
                  <a:schemeClr val="accent1"/>
                </a:solidFill>
              </a:rPr>
              <a:t>1) Заявление о выдаче патента с указанием автора промышленного образца и лица, на имя которого испрашивается патент, а также места жительства или места нахождения каждого из них;</a:t>
            </a:r>
          </a:p>
          <a:p>
            <a:pPr algn="just"/>
            <a:r>
              <a:rPr lang="ru-RU" sz="1300" dirty="0">
                <a:solidFill>
                  <a:schemeClr val="accent1"/>
                </a:solidFill>
              </a:rPr>
              <a:t>2)  Комплект изображений изделия, дающих полное детальное представление о внешнем виде изделия;</a:t>
            </a:r>
            <a:endParaRPr lang="ru-RU" sz="1300" dirty="0">
              <a:solidFill>
                <a:schemeClr val="accent1"/>
              </a:solidFill>
              <a:hlinkClick r:id="rId4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endParaRPr>
          </a:p>
          <a:p>
            <a:pPr algn="just"/>
            <a:r>
              <a:rPr lang="ru-RU" sz="1300" dirty="0">
                <a:solidFill>
                  <a:schemeClr val="accent1"/>
                </a:solidFill>
              </a:rPr>
              <a:t>3)  Чертеж общего вида изделия, эргономическую схему, конфекционную карту, если они необходимы для раскрытия сущности промышленного образца;</a:t>
            </a:r>
          </a:p>
          <a:p>
            <a:pPr algn="just"/>
            <a:r>
              <a:rPr lang="ru-RU" sz="1300" dirty="0">
                <a:solidFill>
                  <a:schemeClr val="accent1"/>
                </a:solidFill>
              </a:rPr>
              <a:t>4)  Описание промышленного образца;</a:t>
            </a:r>
          </a:p>
          <a:p>
            <a:pPr algn="just"/>
            <a:r>
              <a:rPr lang="ru-RU" sz="1300" dirty="0">
                <a:solidFill>
                  <a:schemeClr val="accent1"/>
                </a:solidFill>
              </a:rPr>
              <a:t>5)  Перечень существенных признаков промышленного образца.</a:t>
            </a:r>
          </a:p>
          <a:p>
            <a:pPr algn="just"/>
            <a:endParaRPr lang="ru-RU" sz="1300" dirty="0">
              <a:solidFill>
                <a:schemeClr val="accent1"/>
              </a:solidFill>
            </a:endParaRPr>
          </a:p>
          <a:p>
            <a:pPr algn="just"/>
            <a:r>
              <a:rPr lang="ru-RU" sz="1300" dirty="0">
                <a:solidFill>
                  <a:schemeClr val="accent1"/>
                </a:solidFill>
              </a:rPr>
              <a:t>Приоритет устанавливается по дате подачи заявки в федеральный орган исполнительной власти.</a:t>
            </a:r>
            <a:br>
              <a:rPr lang="ru-RU" sz="1300" dirty="0">
                <a:solidFill>
                  <a:schemeClr val="accent1"/>
                </a:solidFill>
              </a:rPr>
            </a:br>
            <a:r>
              <a:rPr lang="ru-RU" sz="1300" dirty="0">
                <a:solidFill>
                  <a:schemeClr val="accent1"/>
                </a:solidFill>
              </a:rPr>
              <a:t/>
            </a:r>
            <a:br>
              <a:rPr lang="ru-RU" sz="1300" dirty="0">
                <a:solidFill>
                  <a:schemeClr val="accent1"/>
                </a:solidFill>
              </a:rPr>
            </a:br>
            <a:r>
              <a:rPr lang="ru-RU" sz="1300" dirty="0">
                <a:solidFill>
                  <a:schemeClr val="accent1"/>
                </a:solidFill>
              </a:rPr>
              <a:t>Если в процессе экспертизы установлено, что разными заявителями поданы заявки на идентичные объекты, и эти заявки имеют одну и ту же дату приоритета, патент </a:t>
            </a:r>
            <a:r>
              <a:rPr lang="ru-RU" sz="1300" b="1" dirty="0">
                <a:solidFill>
                  <a:schemeClr val="accent1"/>
                </a:solidFill>
              </a:rPr>
              <a:t>может быть выдан только по одной из таких заявок лицу, определяемому соглашением между заявителями</a:t>
            </a:r>
            <a:endParaRPr lang="ru-RU" sz="1300" dirty="0">
              <a:solidFill>
                <a:schemeClr val="accent1"/>
              </a:solidFill>
              <a:hlinkClick r:id="" action="ppaction://noaction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endParaRPr>
          </a:p>
          <a:p>
            <a:pPr algn="just"/>
            <a:endParaRPr lang="ru-RU" sz="13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715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25DB069-E7F2-4CF5-A48E-FB8112CFE55E}"/>
              </a:ext>
            </a:extLst>
          </p:cNvPr>
          <p:cNvSpPr txBox="1"/>
          <p:nvPr/>
        </p:nvSpPr>
        <p:spPr>
          <a:xfrm>
            <a:off x="327507" y="594000"/>
            <a:ext cx="11536986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b="1" dirty="0">
                <a:solidFill>
                  <a:schemeClr val="accent1"/>
                </a:solidFill>
              </a:rPr>
              <a:t>II</a:t>
            </a:r>
            <a:r>
              <a:rPr lang="ru-RU" sz="1400" b="1" dirty="0">
                <a:solidFill>
                  <a:schemeClr val="accent1"/>
                </a:solidFill>
              </a:rPr>
              <a:t>.</a:t>
            </a:r>
            <a:r>
              <a:rPr lang="en-US" sz="1400" b="1" dirty="0">
                <a:solidFill>
                  <a:schemeClr val="accent1"/>
                </a:solidFill>
              </a:rPr>
              <a:t> </a:t>
            </a:r>
            <a:r>
              <a:rPr lang="ru-RU" sz="1400" dirty="0">
                <a:solidFill>
                  <a:schemeClr val="accent1"/>
                </a:solidFill>
              </a:rPr>
              <a:t>По заявке проводится формальная экспертиза, в процессе которой проверяются наличие документов и их соответствие установленным требованиям.</a:t>
            </a:r>
            <a:endParaRPr lang="ru-RU" sz="1400" dirty="0">
              <a:solidFill>
                <a:srgbClr val="0563C1"/>
              </a:solidFill>
              <a:hlinkClick r:id="" action="ppaction://noaction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endParaRPr>
          </a:p>
          <a:p>
            <a:pPr algn="just"/>
            <a:endParaRPr lang="ru-RU" sz="1400" dirty="0">
              <a:solidFill>
                <a:schemeClr val="accent1"/>
              </a:solidFill>
              <a:hlinkClick r:id="" action="ppaction://noaction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endParaRPr>
          </a:p>
          <a:p>
            <a:pPr algn="just"/>
            <a:r>
              <a:rPr lang="en-US" sz="1400" b="1" dirty="0">
                <a:solidFill>
                  <a:schemeClr val="accent1"/>
                </a:solidFill>
              </a:rPr>
              <a:t>III</a:t>
            </a:r>
            <a:r>
              <a:rPr lang="ru-RU" sz="1400" b="1" dirty="0">
                <a:solidFill>
                  <a:schemeClr val="accent1"/>
                </a:solidFill>
              </a:rPr>
              <a:t>. </a:t>
            </a:r>
            <a:r>
              <a:rPr lang="ru-RU" sz="1400" dirty="0">
                <a:solidFill>
                  <a:schemeClr val="accent1"/>
                </a:solidFill>
              </a:rPr>
              <a:t>По истечении 18 месяцев со дня подачи заявки на изобретение, прошедшей формальную экспертизу с положительным результатом, </a:t>
            </a:r>
            <a:r>
              <a:rPr lang="ru-RU" sz="1400" dirty="0" err="1">
                <a:solidFill>
                  <a:schemeClr val="accent1"/>
                </a:solidFill>
              </a:rPr>
              <a:t>фед.орган</a:t>
            </a:r>
            <a:r>
              <a:rPr lang="ru-RU" sz="1400" dirty="0">
                <a:solidFill>
                  <a:schemeClr val="accent1"/>
                </a:solidFill>
              </a:rPr>
              <a:t> публикует в официальном бюллетене сведения о заявке на изобретение.</a:t>
            </a:r>
          </a:p>
          <a:p>
            <a:pPr algn="just"/>
            <a:endParaRPr lang="ru-RU" sz="1400" b="1" dirty="0">
              <a:solidFill>
                <a:schemeClr val="accent1"/>
              </a:solidFill>
            </a:endParaRPr>
          </a:p>
          <a:p>
            <a:pPr algn="just"/>
            <a:r>
              <a:rPr lang="en-US" sz="1400" b="1" dirty="0">
                <a:solidFill>
                  <a:schemeClr val="accent1"/>
                </a:solidFill>
              </a:rPr>
              <a:t>IV</a:t>
            </a:r>
            <a:r>
              <a:rPr lang="ru-RU" sz="1400" b="1" dirty="0">
                <a:solidFill>
                  <a:schemeClr val="accent1"/>
                </a:solidFill>
              </a:rPr>
              <a:t>.</a:t>
            </a:r>
            <a:r>
              <a:rPr lang="ru-RU" sz="1400" dirty="0">
                <a:solidFill>
                  <a:schemeClr val="accent1"/>
                </a:solidFill>
              </a:rPr>
              <a:t> По ходатайству заявителя или третьих лиц, которое может быть подано при подаче заявки на изобретение или в течение трех лет со дня подачи этой заявки, проводится экспертиза заявки на изобретение по существу.</a:t>
            </a:r>
          </a:p>
          <a:p>
            <a:pPr algn="just"/>
            <a:endParaRPr lang="ru-RU" sz="1400" dirty="0">
              <a:solidFill>
                <a:schemeClr val="accent1"/>
              </a:solidFill>
            </a:endParaRPr>
          </a:p>
          <a:p>
            <a:pPr algn="just"/>
            <a:r>
              <a:rPr lang="en-US" sz="1400" b="1" dirty="0">
                <a:solidFill>
                  <a:schemeClr val="accent1"/>
                </a:solidFill>
              </a:rPr>
              <a:t>V</a:t>
            </a:r>
            <a:r>
              <a:rPr lang="ru-RU" sz="1400" b="1" dirty="0">
                <a:solidFill>
                  <a:schemeClr val="accent1"/>
                </a:solidFill>
              </a:rPr>
              <a:t>. </a:t>
            </a:r>
            <a:r>
              <a:rPr lang="ru-RU" sz="1400" dirty="0">
                <a:solidFill>
                  <a:schemeClr val="accent1"/>
                </a:solidFill>
              </a:rPr>
              <a:t>До принятия решения о выдаче патента или об отказе в выдаче патента заявителю направляется уведомление о результатах проверки патентоспособности заявленного изобретения с предложением представить свои доводы по приведенным в уведомлении мотивам. Доводы заявителя учитываются при принятии решения, если они представлены в течение шести месяцев со дня получения им уведомления.</a:t>
            </a:r>
            <a:br>
              <a:rPr lang="ru-RU" sz="1400" dirty="0">
                <a:solidFill>
                  <a:schemeClr val="accent1"/>
                </a:solidFill>
              </a:rPr>
            </a:br>
            <a:endParaRPr lang="ru-RU" sz="1400" dirty="0">
              <a:solidFill>
                <a:schemeClr val="accent1"/>
              </a:solidFill>
            </a:endParaRPr>
          </a:p>
          <a:p>
            <a:pPr algn="just"/>
            <a:r>
              <a:rPr lang="en-US" sz="1400" b="1" dirty="0">
                <a:solidFill>
                  <a:schemeClr val="accent1"/>
                </a:solidFill>
              </a:rPr>
              <a:t>VI</a:t>
            </a:r>
            <a:r>
              <a:rPr lang="ru-RU" sz="1400" b="1" dirty="0">
                <a:solidFill>
                  <a:schemeClr val="accent1"/>
                </a:solidFill>
              </a:rPr>
              <a:t>. </a:t>
            </a:r>
            <a:r>
              <a:rPr lang="ru-RU" sz="1400" dirty="0">
                <a:solidFill>
                  <a:schemeClr val="accent1"/>
                </a:solidFill>
              </a:rPr>
              <a:t>Если объект </a:t>
            </a:r>
            <a:r>
              <a:rPr lang="ru-RU" sz="1400" dirty="0" err="1">
                <a:solidFill>
                  <a:schemeClr val="accent1"/>
                </a:solidFill>
              </a:rPr>
              <a:t>патентоспособен</a:t>
            </a:r>
            <a:r>
              <a:rPr lang="ru-RU" sz="1400" dirty="0">
                <a:solidFill>
                  <a:schemeClr val="accent1"/>
                </a:solidFill>
              </a:rPr>
              <a:t>, принимается решение о выдаче патента (полезная модель и </a:t>
            </a:r>
            <a:r>
              <a:rPr lang="ru-RU" sz="1400" dirty="0" err="1">
                <a:solidFill>
                  <a:schemeClr val="accent1"/>
                </a:solidFill>
              </a:rPr>
              <a:t>пром.образец</a:t>
            </a:r>
            <a:r>
              <a:rPr lang="ru-RU" sz="1400" dirty="0">
                <a:solidFill>
                  <a:schemeClr val="accent1"/>
                </a:solidFill>
              </a:rPr>
              <a:t> – аналогичный порядок, кроме публикации).</a:t>
            </a:r>
          </a:p>
          <a:p>
            <a:pPr algn="just"/>
            <a:endParaRPr lang="ru-RU" sz="1400" dirty="0">
              <a:solidFill>
                <a:schemeClr val="accent1"/>
              </a:solidFill>
            </a:endParaRPr>
          </a:p>
          <a:p>
            <a:pPr algn="just"/>
            <a:r>
              <a:rPr lang="en-US" sz="1400" b="1" dirty="0">
                <a:solidFill>
                  <a:schemeClr val="accent1"/>
                </a:solidFill>
              </a:rPr>
              <a:t>VII</a:t>
            </a:r>
            <a:r>
              <a:rPr lang="ru-RU" sz="1400" dirty="0">
                <a:solidFill>
                  <a:schemeClr val="accent1"/>
                </a:solidFill>
              </a:rPr>
              <a:t>. Сведения о выдаче патента публикуются в официальном бюллетене (имя автора (если автор не отказался быть упомянутым в качестве такового), имя или наименование патентообладателя, название и формула изобретения или полезной модели либо перечень существенных признаков промышленного образца и его изображение).</a:t>
            </a:r>
          </a:p>
          <a:p>
            <a:pPr algn="just"/>
            <a:endParaRPr lang="ru-RU" sz="1400" dirty="0">
              <a:solidFill>
                <a:schemeClr val="accent1"/>
              </a:solidFill>
            </a:endParaRPr>
          </a:p>
          <a:p>
            <a:pPr algn="just"/>
            <a:r>
              <a:rPr lang="ru-RU" sz="1400" dirty="0">
                <a:solidFill>
                  <a:schemeClr val="accent1"/>
                </a:solidFill>
              </a:rPr>
              <a:t>Если изобретение или промышленный образец не используется либо недостаточно используется патентообладателем в течение 4 лет, а полезная модель - в течение 3 лет со дня выдачи патента, что приводит к недостаточному предложению соответствующих товаров, работ или услуг на рынке, любое лицо, желающее и готовое использовать такие изобретение, полезную модель или промышленный образец, направляет предложение о заключении лицензионного договора, а в случае отказа вправе обратиться в суд с иском к патентообладателю о предоставлении </a:t>
            </a:r>
            <a:r>
              <a:rPr lang="ru-RU" sz="1400" u="sng" dirty="0">
                <a:solidFill>
                  <a:schemeClr val="accent1"/>
                </a:solidFill>
              </a:rPr>
              <a:t>принудительной простой (неисключительной) лицензии </a:t>
            </a:r>
            <a:r>
              <a:rPr lang="ru-RU" sz="1400" dirty="0">
                <a:solidFill>
                  <a:schemeClr val="accent1"/>
                </a:solidFill>
              </a:rPr>
              <a:t>на использование их на территории РФ. В исковом требовании это лицо должно указать предлагаемые им условия предоставления ему такой лицензии, в том числе объем использования, размер, порядок и сроки платежей.</a:t>
            </a:r>
          </a:p>
          <a:p>
            <a:pPr algn="just"/>
            <a:endParaRPr lang="ru-RU" sz="1400" dirty="0">
              <a:solidFill>
                <a:schemeClr val="accent1"/>
              </a:solidFill>
            </a:endParaRPr>
          </a:p>
          <a:p>
            <a:pPr algn="just"/>
            <a:endParaRPr lang="ru-RU" sz="1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645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76204" y="324000"/>
            <a:ext cx="434958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chemeClr val="accent1"/>
                </a:solidFill>
              </a:rPr>
              <a:t>Товарный знак (ст. 1477 ГК РФ)</a:t>
            </a:r>
          </a:p>
          <a:p>
            <a:pPr algn="ctr"/>
            <a:endParaRPr lang="ru-RU" sz="2400" b="1" dirty="0">
              <a:solidFill>
                <a:schemeClr val="accent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B8ACF1-1ABE-4965-BADA-CD751423389E}"/>
              </a:ext>
            </a:extLst>
          </p:cNvPr>
          <p:cNvSpPr txBox="1"/>
          <p:nvPr/>
        </p:nvSpPr>
        <p:spPr>
          <a:xfrm>
            <a:off x="516000" y="840134"/>
            <a:ext cx="11352472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>
                <a:solidFill>
                  <a:schemeClr val="accent1"/>
                </a:solidFill>
              </a:rPr>
              <a:t>- обозначение, служащее для индивидуализации товаров, представляет собой словесные, изобразительные, объемные и другие обозначения или их комбинации.</a:t>
            </a:r>
          </a:p>
          <a:p>
            <a:pPr algn="just"/>
            <a:r>
              <a:rPr lang="ru-RU" sz="1400" dirty="0">
                <a:solidFill>
                  <a:schemeClr val="accent1"/>
                </a:solidFill>
              </a:rPr>
              <a:t>Государственная регистрация товарного знака осуществляется федеральным органом исполнительной власти по интеллектуальной собственности в Государственном реестре товарных знаков. </a:t>
            </a:r>
            <a:r>
              <a:rPr lang="ru-RU" sz="1400" b="1" dirty="0">
                <a:solidFill>
                  <a:schemeClr val="accent1"/>
                </a:solidFill>
              </a:rPr>
              <a:t>®  </a:t>
            </a:r>
            <a:r>
              <a:rPr lang="ru-RU" sz="1400" dirty="0">
                <a:solidFill>
                  <a:schemeClr val="accent1"/>
                </a:solidFill>
              </a:rPr>
              <a:t>Выдается свидетельство.</a:t>
            </a:r>
          </a:p>
          <a:p>
            <a:pPr algn="just"/>
            <a:endParaRPr lang="ru-RU" sz="1400" dirty="0">
              <a:solidFill>
                <a:schemeClr val="accent1"/>
              </a:solidFill>
            </a:endParaRPr>
          </a:p>
          <a:p>
            <a:pPr algn="just"/>
            <a:r>
              <a:rPr lang="ru-RU" sz="1400" b="1" u="sng" dirty="0">
                <a:solidFill>
                  <a:schemeClr val="accent1"/>
                </a:solidFill>
              </a:rPr>
              <a:t>Не допускается </a:t>
            </a:r>
            <a:r>
              <a:rPr lang="ru-RU" sz="1400" u="sng" dirty="0">
                <a:solidFill>
                  <a:schemeClr val="accent1"/>
                </a:solidFill>
              </a:rPr>
              <a:t>государственная регистрация в качестве товарных знаков </a:t>
            </a:r>
          </a:p>
          <a:p>
            <a:pPr algn="just"/>
            <a:r>
              <a:rPr lang="ru-RU" sz="1400" dirty="0">
                <a:solidFill>
                  <a:schemeClr val="accent1"/>
                </a:solidFill>
              </a:rPr>
              <a:t>●  Обозначений, не обладающих различительной способностью или состоящих только из элементов:</a:t>
            </a:r>
          </a:p>
          <a:p>
            <a:pPr algn="just"/>
            <a:r>
              <a:rPr lang="ru-RU" sz="1400" dirty="0">
                <a:solidFill>
                  <a:schemeClr val="accent1"/>
                </a:solidFill>
              </a:rPr>
              <a:t>1) Вошедших во всеобщее употребление для обозначения товаров определенного вида;</a:t>
            </a:r>
          </a:p>
          <a:p>
            <a:pPr algn="just"/>
            <a:r>
              <a:rPr lang="ru-RU" sz="1400" dirty="0">
                <a:solidFill>
                  <a:schemeClr val="accent1"/>
                </a:solidFill>
              </a:rPr>
              <a:t>2) Являющихся общепринятыми символами и терминами;</a:t>
            </a:r>
          </a:p>
          <a:p>
            <a:pPr algn="just"/>
            <a:r>
              <a:rPr lang="ru-RU" sz="1400" dirty="0">
                <a:solidFill>
                  <a:schemeClr val="accent1"/>
                </a:solidFill>
              </a:rPr>
              <a:t>3) Характеризующих товары, в том числе указывающих на их вид, качество, количество, свойство, назначение, ценность, а также на время, место и способ их производства или сбыта;</a:t>
            </a:r>
          </a:p>
          <a:p>
            <a:pPr algn="just"/>
            <a:r>
              <a:rPr lang="ru-RU" sz="1400" dirty="0">
                <a:solidFill>
                  <a:schemeClr val="accent1"/>
                </a:solidFill>
              </a:rPr>
              <a:t>4) Представляющих собой форму товаров, которая определяется исключительно или главным образом свойством либо назначением товаров.</a:t>
            </a:r>
          </a:p>
          <a:p>
            <a:pPr algn="just"/>
            <a:r>
              <a:rPr lang="ru-RU" sz="1400" dirty="0">
                <a:solidFill>
                  <a:schemeClr val="accent1"/>
                </a:solidFill>
              </a:rPr>
              <a:t>● Обозначений, состоящих только из элементов, представляющих собой:</a:t>
            </a:r>
          </a:p>
          <a:p>
            <a:pPr algn="just"/>
            <a:r>
              <a:rPr lang="ru-RU" sz="1400" dirty="0">
                <a:solidFill>
                  <a:schemeClr val="accent1"/>
                </a:solidFill>
              </a:rPr>
              <a:t>1) Государственные гербы, флаги и другие государственные символы и знаки;</a:t>
            </a:r>
          </a:p>
          <a:p>
            <a:pPr algn="just"/>
            <a:r>
              <a:rPr lang="ru-RU" sz="1400" dirty="0">
                <a:solidFill>
                  <a:schemeClr val="accent1"/>
                </a:solidFill>
              </a:rPr>
              <a:t>2) Сокращенные или полные наименования международных и межправительственных организаций, их гербы, флаги, другие символы и знаки;</a:t>
            </a:r>
          </a:p>
          <a:p>
            <a:pPr algn="just"/>
            <a:r>
              <a:rPr lang="ru-RU" sz="1400" dirty="0">
                <a:solidFill>
                  <a:schemeClr val="accent1"/>
                </a:solidFill>
              </a:rPr>
              <a:t>3) Официальные контрольные, гарантийные или пробирные клейма, печати, награды и другие знаки отличия;</a:t>
            </a:r>
          </a:p>
          <a:p>
            <a:pPr algn="just"/>
            <a:r>
              <a:rPr lang="ru-RU" sz="1400" dirty="0">
                <a:solidFill>
                  <a:schemeClr val="accent1"/>
                </a:solidFill>
              </a:rPr>
              <a:t>4) Обозначения, сходные до степени смешения с вышеуказанными элементами.</a:t>
            </a:r>
            <a:endParaRPr lang="ru-RU" sz="1400" dirty="0">
              <a:solidFill>
                <a:schemeClr val="accent1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endParaRPr>
          </a:p>
          <a:p>
            <a:pPr algn="just"/>
            <a:r>
              <a:rPr lang="ru-RU" sz="1400" dirty="0">
                <a:solidFill>
                  <a:schemeClr val="accent1"/>
                </a:solidFill>
              </a:rPr>
              <a:t>● Обозначений, представляющих собой или содержащих элементы:</a:t>
            </a:r>
          </a:p>
          <a:p>
            <a:pPr algn="just"/>
            <a:r>
              <a:rPr lang="ru-RU" sz="1400" dirty="0">
                <a:solidFill>
                  <a:schemeClr val="accent1"/>
                </a:solidFill>
              </a:rPr>
              <a:t>1) Являющиеся ложными или способными ввести в заблуждение потребителя относительно товара либо его изготовителя;</a:t>
            </a:r>
          </a:p>
          <a:p>
            <a:pPr algn="just"/>
            <a:r>
              <a:rPr lang="ru-RU" sz="1400" dirty="0">
                <a:solidFill>
                  <a:schemeClr val="accent1"/>
                </a:solidFill>
              </a:rPr>
              <a:t>2) Противоречащие общественным интересам, принципам гуманности и морали.</a:t>
            </a:r>
          </a:p>
          <a:p>
            <a:pPr algn="just"/>
            <a:r>
              <a:rPr lang="ru-RU" sz="1400" dirty="0">
                <a:solidFill>
                  <a:schemeClr val="accent1"/>
                </a:solidFill>
              </a:rPr>
              <a:t>● Обозначений, тождественных:</a:t>
            </a:r>
          </a:p>
          <a:p>
            <a:pPr marL="182563" indent="-182563" algn="just">
              <a:buAutoNum type="arabicParenR"/>
            </a:pPr>
            <a:r>
              <a:rPr lang="ru-RU" sz="1400" dirty="0">
                <a:solidFill>
                  <a:schemeClr val="accent1"/>
                </a:solidFill>
              </a:rPr>
              <a:t>Названию известного в РФ на дату подачи заявки на государственную регистрацию произведению, персонажу или цитате, произведению искусства или его фрагменту без согласия правообладателя; </a:t>
            </a:r>
          </a:p>
          <a:p>
            <a:pPr marL="182563" indent="-182563" algn="just">
              <a:buAutoNum type="arabicParenR"/>
            </a:pPr>
            <a:r>
              <a:rPr lang="ru-RU" sz="1400" dirty="0">
                <a:solidFill>
                  <a:schemeClr val="accent1"/>
                </a:solidFill>
              </a:rPr>
              <a:t>Имени, псевдониму или производному от них обозначению, портрету или факсимиле известного в РФ на дату подачи заявки лица, без согласия лица или его наследника;</a:t>
            </a:r>
            <a:endParaRPr lang="ru-RU" sz="1400" dirty="0">
              <a:solidFill>
                <a:schemeClr val="accent1"/>
              </a:solidFill>
              <a:hlinkClick r:id="rId3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endParaRPr>
          </a:p>
          <a:p>
            <a:pPr algn="just"/>
            <a:r>
              <a:rPr lang="ru-RU" sz="1400" dirty="0">
                <a:solidFill>
                  <a:schemeClr val="accent1"/>
                </a:solidFill>
              </a:rPr>
              <a:t>3) Промышленному образцу, знаку соответствия, права на которые возникли ранее даты приоритета регистрируемого товарного знака.</a:t>
            </a:r>
          </a:p>
        </p:txBody>
      </p:sp>
    </p:spTree>
    <p:extLst>
      <p:ext uri="{BB962C8B-B14F-4D97-AF65-F5344CB8AC3E}">
        <p14:creationId xmlns:p14="http://schemas.microsoft.com/office/powerpoint/2010/main" val="596645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10998" y="1089000"/>
            <a:ext cx="101861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600" b="1" u="sng" dirty="0">
              <a:solidFill>
                <a:schemeClr val="accent1"/>
              </a:solidFill>
            </a:endParaRPr>
          </a:p>
          <a:p>
            <a:endParaRPr lang="ru-RU" sz="1600" dirty="0">
              <a:solidFill>
                <a:schemeClr val="accent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95D68A-03CA-4CCE-A9A1-0A866DF9851A}"/>
              </a:ext>
            </a:extLst>
          </p:cNvPr>
          <p:cNvSpPr txBox="1"/>
          <p:nvPr/>
        </p:nvSpPr>
        <p:spPr>
          <a:xfrm>
            <a:off x="291000" y="459000"/>
            <a:ext cx="11361488" cy="5924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dirty="0">
                <a:solidFill>
                  <a:schemeClr val="accent1"/>
                </a:solidFill>
              </a:rPr>
              <a:t>Исключительное право на товарный знак действует в течение 10 лет со дня подачи заявки на государственную регистрацию товарного знака в федеральный орган исполнительной власти по интеллектуальной собственности.</a:t>
            </a:r>
          </a:p>
          <a:p>
            <a:pPr algn="just"/>
            <a:r>
              <a:rPr lang="ru-RU" sz="1300" dirty="0">
                <a:solidFill>
                  <a:schemeClr val="accent1"/>
                </a:solidFill>
              </a:rPr>
              <a:t>Срок может быть продлен на десять лет по заявлению правообладателя, поданному в течение последнего года действия этого права, неограниченное число раз.</a:t>
            </a:r>
          </a:p>
          <a:p>
            <a:pPr algn="just"/>
            <a:endParaRPr lang="ru-RU" sz="1300" dirty="0">
              <a:solidFill>
                <a:schemeClr val="accent1"/>
              </a:solidFill>
            </a:endParaRPr>
          </a:p>
          <a:p>
            <a:pPr algn="just"/>
            <a:r>
              <a:rPr lang="ru-RU" sz="1300" b="1" dirty="0" err="1">
                <a:solidFill>
                  <a:schemeClr val="accent1"/>
                </a:solidFill>
              </a:rPr>
              <a:t>Гос</a:t>
            </a:r>
            <a:r>
              <a:rPr lang="ru-RU" sz="1300" b="1" dirty="0">
                <a:solidFill>
                  <a:schemeClr val="accent1"/>
                </a:solidFill>
              </a:rPr>
              <a:t>. регистрация товарного знака</a:t>
            </a:r>
          </a:p>
          <a:p>
            <a:pPr algn="just"/>
            <a:r>
              <a:rPr lang="ru-RU" sz="1300" u="sng" dirty="0">
                <a:solidFill>
                  <a:schemeClr val="accent1"/>
                </a:solidFill>
              </a:rPr>
              <a:t>Заявка на товарный знак </a:t>
            </a:r>
            <a:r>
              <a:rPr lang="ru-RU" sz="1300" dirty="0">
                <a:solidFill>
                  <a:schemeClr val="accent1"/>
                </a:solidFill>
              </a:rPr>
              <a:t>должна содержать:</a:t>
            </a:r>
          </a:p>
          <a:p>
            <a:pPr algn="just"/>
            <a:r>
              <a:rPr lang="ru-RU" sz="1300" dirty="0">
                <a:solidFill>
                  <a:schemeClr val="accent1"/>
                </a:solidFill>
              </a:rPr>
              <a:t>1)   Заявление о государственной регистрации обозначения в качестве товарного знака с указанием заявителя, его места жительства или места нахождения;</a:t>
            </a:r>
          </a:p>
          <a:p>
            <a:pPr algn="just"/>
            <a:r>
              <a:rPr lang="ru-RU" sz="1300" dirty="0">
                <a:solidFill>
                  <a:schemeClr val="accent1"/>
                </a:solidFill>
              </a:rPr>
              <a:t>2)   Заявляемое обозначение;</a:t>
            </a:r>
          </a:p>
          <a:p>
            <a:pPr algn="just"/>
            <a:r>
              <a:rPr lang="ru-RU" sz="1300" dirty="0">
                <a:solidFill>
                  <a:schemeClr val="accent1"/>
                </a:solidFill>
              </a:rPr>
              <a:t>3) Перечень товаров, в отношении которых испрашивается государственная регистрация товарного знака и которые сгруппированы по классам Международной классификации товаров и услуг для регистрации знаков;</a:t>
            </a:r>
          </a:p>
          <a:p>
            <a:pPr algn="just"/>
            <a:r>
              <a:rPr lang="ru-RU" sz="1300" dirty="0">
                <a:solidFill>
                  <a:schemeClr val="accent1"/>
                </a:solidFill>
              </a:rPr>
              <a:t>4)  Описание заявляемого обозначения.</a:t>
            </a:r>
          </a:p>
          <a:p>
            <a:pPr algn="just"/>
            <a:endParaRPr lang="ru-RU" sz="1300" dirty="0">
              <a:solidFill>
                <a:schemeClr val="accent1"/>
              </a:solidFill>
            </a:endParaRPr>
          </a:p>
          <a:p>
            <a:pPr algn="just"/>
            <a:r>
              <a:rPr lang="ru-RU" sz="1300" dirty="0">
                <a:solidFill>
                  <a:schemeClr val="accent1"/>
                </a:solidFill>
              </a:rPr>
              <a:t> Приоритет товарного знака устанавливается по дате подачи заявки</a:t>
            </a:r>
          </a:p>
          <a:p>
            <a:pPr algn="just"/>
            <a:r>
              <a:rPr lang="ru-RU" sz="1300" u="sng" dirty="0">
                <a:solidFill>
                  <a:schemeClr val="accent1"/>
                </a:solidFill>
              </a:rPr>
              <a:t>Конвенционный приоритет </a:t>
            </a:r>
            <a:r>
              <a:rPr lang="ru-RU" sz="1300" dirty="0">
                <a:solidFill>
                  <a:schemeClr val="accent1"/>
                </a:solidFill>
              </a:rPr>
              <a:t>- может быть установлен по дате подачи первой заявки на товарный знак в государстве - участнике Парижской конвенции по охране промышленной собственности, если затем заявка подана в Роспатент в течение 6 месяцев с указанной даты. </a:t>
            </a:r>
            <a:r>
              <a:rPr lang="ru-RU" sz="1300" dirty="0">
                <a:solidFill>
                  <a:schemeClr val="accent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</a:t>
            </a:r>
          </a:p>
          <a:p>
            <a:pPr algn="just"/>
            <a:r>
              <a:rPr lang="ru-RU" sz="1300" u="sng" dirty="0">
                <a:solidFill>
                  <a:schemeClr val="accent1"/>
                </a:solidFill>
              </a:rPr>
              <a:t>Выставочный приоритет –</a:t>
            </a:r>
            <a:r>
              <a:rPr lang="ru-RU" sz="1300" dirty="0">
                <a:solidFill>
                  <a:schemeClr val="accent1"/>
                </a:solidFill>
              </a:rPr>
              <a:t> на товарный знак, помещенный на экспонатах официальных или официально признанных международных выставок, организованных на территории одного из государств - участников Парижской конвенции, по дате начала открытого показа экспоната на выставке, если затем заявка подана в Роспатент в течение 6 месяцев с указанной даты. </a:t>
            </a:r>
            <a:r>
              <a:rPr lang="ru-RU" sz="1300" dirty="0">
                <a:solidFill>
                  <a:srgbClr val="0563C1"/>
                </a:solidFill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</a:t>
            </a:r>
          </a:p>
          <a:p>
            <a:pPr algn="just"/>
            <a:endParaRPr lang="ru-RU" sz="1300" dirty="0">
              <a:solidFill>
                <a:schemeClr val="accent1"/>
              </a:solidFill>
              <a:hlinkClick r:id="" action="ppaction://noaction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endParaRPr>
          </a:p>
          <a:p>
            <a:pPr algn="just"/>
            <a:r>
              <a:rPr lang="ru-RU" sz="1300" dirty="0">
                <a:solidFill>
                  <a:schemeClr val="accent1"/>
                </a:solidFill>
              </a:rPr>
              <a:t>Формальная экспертиза (в течение месяца) и экспертиза обозначения, заявленного в качестве товарного знака.</a:t>
            </a:r>
          </a:p>
          <a:p>
            <a:pPr algn="just"/>
            <a:endParaRPr lang="ru-RU" sz="1300" dirty="0">
              <a:solidFill>
                <a:schemeClr val="accent1"/>
              </a:solidFill>
            </a:endParaRPr>
          </a:p>
          <a:p>
            <a:pPr algn="just"/>
            <a:r>
              <a:rPr lang="ru-RU" sz="1300" dirty="0">
                <a:solidFill>
                  <a:schemeClr val="accent1"/>
                </a:solidFill>
              </a:rPr>
              <a:t>Уведомление о результатах проверки для ответа в течение 6 месяцев.</a:t>
            </a:r>
          </a:p>
          <a:p>
            <a:pPr algn="just"/>
            <a:endParaRPr lang="ru-RU" sz="1300" dirty="0">
              <a:solidFill>
                <a:schemeClr val="accent1"/>
              </a:solidFill>
            </a:endParaRPr>
          </a:p>
          <a:p>
            <a:pPr algn="just"/>
            <a:r>
              <a:rPr lang="ru-RU" sz="1300" dirty="0">
                <a:solidFill>
                  <a:schemeClr val="accent1"/>
                </a:solidFill>
              </a:rPr>
              <a:t>Решение о регистрации либо об отказе</a:t>
            </a:r>
          </a:p>
          <a:p>
            <a:pPr algn="just"/>
            <a:r>
              <a:rPr lang="ru-RU" sz="1300" dirty="0">
                <a:solidFill>
                  <a:schemeClr val="accent1"/>
                </a:solidFill>
              </a:rPr>
              <a:t> Получение документа об уплате госпошлины                   регистрация, публикация                   свидетельство.                                                                                       </a:t>
            </a:r>
          </a:p>
          <a:p>
            <a:pPr algn="just"/>
            <a:r>
              <a:rPr lang="ru-RU" sz="1300" dirty="0">
                <a:solidFill>
                  <a:schemeClr val="accent1"/>
                </a:solidFill>
              </a:rPr>
              <a:t>                                                                                      1 месяц                                                    1 месяц    </a:t>
            </a:r>
          </a:p>
          <a:p>
            <a:pPr algn="just"/>
            <a:r>
              <a:rPr lang="ru-RU" sz="1300" dirty="0">
                <a:solidFill>
                  <a:schemeClr val="accent1"/>
                </a:solidFill>
              </a:rPr>
              <a:t>Также подлежит охране наименование места происхождения товара, географическое указание (если характеристики товара в значительной степени связаны с его географическим происхождением).</a:t>
            </a: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24709300-2922-4461-905F-A568B8221C93}"/>
              </a:ext>
            </a:extLst>
          </p:cNvPr>
          <p:cNvCxnSpPr/>
          <p:nvPr/>
        </p:nvCxnSpPr>
        <p:spPr>
          <a:xfrm>
            <a:off x="3756000" y="5589000"/>
            <a:ext cx="405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683B4B2D-5454-47D6-B4A2-8A2FE30B04D8}"/>
              </a:ext>
            </a:extLst>
          </p:cNvPr>
          <p:cNvCxnSpPr/>
          <p:nvPr/>
        </p:nvCxnSpPr>
        <p:spPr>
          <a:xfrm>
            <a:off x="6276000" y="5570535"/>
            <a:ext cx="405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4101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3F5151-8344-BBA7-C0FA-E4703E285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4E499D7-8D1B-19F1-C80D-AA8E16B67E45}"/>
              </a:ext>
            </a:extLst>
          </p:cNvPr>
          <p:cNvSpPr txBox="1"/>
          <p:nvPr/>
        </p:nvSpPr>
        <p:spPr>
          <a:xfrm>
            <a:off x="1010998" y="1089000"/>
            <a:ext cx="101861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600" b="1" u="sng" dirty="0">
              <a:solidFill>
                <a:schemeClr val="accent1"/>
              </a:solidFill>
            </a:endParaRPr>
          </a:p>
          <a:p>
            <a:endParaRPr lang="ru-RU" sz="1600" dirty="0">
              <a:solidFill>
                <a:schemeClr val="accent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6A20B9-F017-6BFF-1726-1D17B1AEC635}"/>
              </a:ext>
            </a:extLst>
          </p:cNvPr>
          <p:cNvSpPr txBox="1"/>
          <p:nvPr/>
        </p:nvSpPr>
        <p:spPr>
          <a:xfrm>
            <a:off x="516000" y="819000"/>
            <a:ext cx="103500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1"/>
                </a:solidFill>
              </a:rPr>
              <a:t>С 21.10.2024 г. введена ст. 1244.2. ГК РФ, направленная на урегулирование </a:t>
            </a:r>
            <a:r>
              <a:rPr lang="ru-RU" dirty="0" err="1">
                <a:solidFill>
                  <a:schemeClr val="accent1"/>
                </a:solidFill>
              </a:rPr>
              <a:t>орфанных</a:t>
            </a:r>
            <a:r>
              <a:rPr lang="ru-RU" dirty="0">
                <a:solidFill>
                  <a:schemeClr val="accent1"/>
                </a:solidFill>
              </a:rPr>
              <a:t> ("сиротских") произведений, то есть произведений, срок охраны которых предположительно не истек, но разрешение на их использование получить невозможно из-за того, что </a:t>
            </a:r>
            <a:r>
              <a:rPr lang="ru-RU" u="sng" dirty="0">
                <a:solidFill>
                  <a:schemeClr val="accent1"/>
                </a:solidFill>
              </a:rPr>
              <a:t>неизвестен их автор, иной правообладатель или его место жительства (место нахождения). </a:t>
            </a:r>
          </a:p>
          <a:p>
            <a:r>
              <a:rPr lang="ru-RU" dirty="0">
                <a:solidFill>
                  <a:schemeClr val="accent1"/>
                </a:solidFill>
              </a:rPr>
              <a:t>В подобных случаях лицо, заинтересованное в использовании соответствующего объекта авторских или смежных прав, сможет обратиться в аккредитованную организацию по коллективному управлению правами с заявлением о предоставлении ему права на использование этого объекта. Договор о предоставлении неисключительной лицензии будет заключаться с заявителем при условии, что предпринятые меры по розыску правообладателя оказались безуспешными, а вознаграждение за использование произведения подлежит зачислению на специальный номинальный счет до установления лица, управомоченного на его получение. В случае обнаружения правообладателя он сможет потребовать расторжения заключенного в отношении его произведения лицензионного договора.</a:t>
            </a:r>
          </a:p>
          <a:p>
            <a:r>
              <a:rPr lang="ru-RU" dirty="0">
                <a:solidFill>
                  <a:schemeClr val="accent1"/>
                </a:solidFill>
              </a:rPr>
              <a:t>Установлена обязанность аккредитованной организации по формированию единого реестра "сиротских" произведений, фонограмм и исполнений, а также внесению сведений о них в общедоступную информационную систему.</a:t>
            </a:r>
          </a:p>
        </p:txBody>
      </p:sp>
    </p:spTree>
    <p:extLst>
      <p:ext uri="{BB962C8B-B14F-4D97-AF65-F5344CB8AC3E}">
        <p14:creationId xmlns:p14="http://schemas.microsoft.com/office/powerpoint/2010/main" val="3860359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096" y="-45000"/>
            <a:ext cx="12192000" cy="693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-81000"/>
            <a:ext cx="2856000" cy="6939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006787" y="234000"/>
            <a:ext cx="9045000" cy="6647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accent1"/>
                </a:solidFill>
              </a:rPr>
              <a:t>Лицензионный договор (ст. 1235 ГК РФ)</a:t>
            </a:r>
          </a:p>
          <a:p>
            <a:pPr algn="ctr"/>
            <a:endParaRPr lang="ru-RU" sz="1600" b="1" dirty="0"/>
          </a:p>
          <a:p>
            <a:pPr indent="536575" algn="just"/>
            <a:r>
              <a:rPr lang="ru-RU" sz="1500" dirty="0">
                <a:solidFill>
                  <a:schemeClr val="accent1"/>
                </a:solidFill>
              </a:rPr>
              <a:t>договор на право использования результата интеллектуальной деятельности или средства индивидуализации в установленных пределах.</a:t>
            </a:r>
          </a:p>
          <a:p>
            <a:pPr indent="536575" algn="just"/>
            <a:r>
              <a:rPr lang="ru-RU" sz="1500" dirty="0">
                <a:solidFill>
                  <a:schemeClr val="accent1"/>
                </a:solidFill>
              </a:rPr>
              <a:t>Заключение лицензионного договора не влечет за собой переход исключительного права к лицензиату.</a:t>
            </a:r>
          </a:p>
          <a:p>
            <a:pPr indent="536575" algn="just"/>
            <a:r>
              <a:rPr lang="ru-RU" sz="1500" dirty="0">
                <a:solidFill>
                  <a:schemeClr val="accent1"/>
                </a:solidFill>
              </a:rPr>
              <a:t>Лицензионный договор заключается в </a:t>
            </a:r>
            <a:r>
              <a:rPr lang="ru-RU" sz="1500" u="sng" dirty="0">
                <a:solidFill>
                  <a:schemeClr val="accent1"/>
                </a:solidFill>
              </a:rPr>
              <a:t>письменной форме</a:t>
            </a:r>
            <a:r>
              <a:rPr lang="ru-RU" sz="1500" dirty="0">
                <a:solidFill>
                  <a:schemeClr val="accent1"/>
                </a:solidFill>
              </a:rPr>
              <a:t>, несоблюдение письменной формы влечет его недействительность. Предоставление права использования подлежит государственной регистрации в Роспатенте РФ.</a:t>
            </a:r>
          </a:p>
          <a:p>
            <a:pPr indent="536575" algn="just"/>
            <a:r>
              <a:rPr lang="ru-RU" sz="1500" dirty="0">
                <a:solidFill>
                  <a:schemeClr val="accent1"/>
                </a:solidFill>
              </a:rPr>
              <a:t>В договоре должна быть указана </a:t>
            </a:r>
            <a:r>
              <a:rPr lang="ru-RU" sz="1500" u="sng" dirty="0">
                <a:solidFill>
                  <a:schemeClr val="accent1"/>
                </a:solidFill>
              </a:rPr>
              <a:t>территория</a:t>
            </a:r>
            <a:r>
              <a:rPr lang="ru-RU" sz="1500" dirty="0">
                <a:solidFill>
                  <a:schemeClr val="accent1"/>
                </a:solidFill>
              </a:rPr>
              <a:t>, на которой допускается использование результата интеллектуальной деятельности или средства индивидуализации. Если территория не указана, то подразумевается вся территория РФ.</a:t>
            </a:r>
          </a:p>
          <a:p>
            <a:pPr indent="536575" algn="just"/>
            <a:r>
              <a:rPr lang="ru-RU" sz="1500" u="sng" dirty="0">
                <a:solidFill>
                  <a:schemeClr val="accent1"/>
                </a:solidFill>
              </a:rPr>
              <a:t>Срок</a:t>
            </a:r>
            <a:r>
              <a:rPr lang="ru-RU" sz="1500" dirty="0">
                <a:solidFill>
                  <a:schemeClr val="accent1"/>
                </a:solidFill>
              </a:rPr>
              <a:t> не может превышать срок действия исключительного права, если срок действия не определен, то договор считается заключенным на пять лет (если ГК РФ не предусмотрено иное).</a:t>
            </a:r>
          </a:p>
          <a:p>
            <a:pPr indent="536575" algn="just"/>
            <a:r>
              <a:rPr lang="ru-RU" sz="1500" dirty="0">
                <a:solidFill>
                  <a:schemeClr val="accent1"/>
                </a:solidFill>
              </a:rPr>
              <a:t>В случае прекращения исключительного права лицензионный договор также прекращается.</a:t>
            </a:r>
          </a:p>
          <a:p>
            <a:pPr indent="536575" algn="just"/>
            <a:r>
              <a:rPr lang="ru-RU" sz="1500" dirty="0">
                <a:solidFill>
                  <a:schemeClr val="accent1"/>
                </a:solidFill>
              </a:rPr>
              <a:t>Выплата </a:t>
            </a:r>
            <a:r>
              <a:rPr lang="ru-RU" sz="1500" u="sng" dirty="0">
                <a:solidFill>
                  <a:schemeClr val="accent1"/>
                </a:solidFill>
              </a:rPr>
              <a:t>вознаграждения</a:t>
            </a:r>
            <a:r>
              <a:rPr lang="ru-RU" sz="1500" dirty="0">
                <a:solidFill>
                  <a:schemeClr val="accent1"/>
                </a:solidFill>
              </a:rPr>
              <a:t> по лицензионному договору может быть предусмотрена в форме фиксированных разовых или периодических платежей, процентных отчислений от дохода (выручки) либо в иной форме.</a:t>
            </a:r>
          </a:p>
          <a:p>
            <a:pPr indent="536575" algn="just"/>
            <a:r>
              <a:rPr lang="ru-RU" sz="1500" dirty="0">
                <a:solidFill>
                  <a:schemeClr val="accent1"/>
                </a:solidFill>
              </a:rPr>
              <a:t>Договор может быть безвозмездным, но не допускается безвозмездное предоставление права использования результата интеллектуальной деятельности или средства индивидуализации в отношениях между коммерческими организациями на территории всего мира и на весь срок действия исключительного права на условиях исключительной лицензии.</a:t>
            </a:r>
          </a:p>
          <a:p>
            <a:pPr indent="536575" algn="just"/>
            <a:r>
              <a:rPr lang="ru-RU" sz="1500" dirty="0">
                <a:solidFill>
                  <a:schemeClr val="accent1"/>
                </a:solidFill>
              </a:rPr>
              <a:t>Лицензия может быть </a:t>
            </a:r>
            <a:r>
              <a:rPr lang="ru-RU" sz="1500" u="sng" dirty="0">
                <a:solidFill>
                  <a:schemeClr val="accent1"/>
                </a:solidFill>
              </a:rPr>
              <a:t>простой</a:t>
            </a:r>
            <a:r>
              <a:rPr lang="ru-RU" sz="1500" dirty="0">
                <a:solidFill>
                  <a:schemeClr val="accent1"/>
                </a:solidFill>
              </a:rPr>
              <a:t> (по общему правилу) и </a:t>
            </a:r>
            <a:r>
              <a:rPr lang="ru-RU" sz="1500" u="sng" dirty="0">
                <a:solidFill>
                  <a:schemeClr val="accent1"/>
                </a:solidFill>
              </a:rPr>
              <a:t>исключительной</a:t>
            </a:r>
            <a:r>
              <a:rPr lang="ru-RU" sz="1500" dirty="0">
                <a:solidFill>
                  <a:schemeClr val="accent1"/>
                </a:solidFill>
              </a:rPr>
              <a:t> (правообладатель утрачивает право на выдачу лицензий еще каким-либо лицам).</a:t>
            </a:r>
          </a:p>
          <a:p>
            <a:pPr indent="536575" algn="just"/>
            <a:r>
              <a:rPr lang="ru-RU" sz="1500" dirty="0">
                <a:solidFill>
                  <a:schemeClr val="accent1"/>
                </a:solidFill>
              </a:rPr>
              <a:t>Лицензиат обязан представлять лицензиару </a:t>
            </a:r>
            <a:r>
              <a:rPr lang="ru-RU" sz="1500" u="sng" dirty="0">
                <a:solidFill>
                  <a:schemeClr val="accent1"/>
                </a:solidFill>
              </a:rPr>
              <a:t>отчеты</a:t>
            </a:r>
            <a:r>
              <a:rPr lang="ru-RU" sz="1500" dirty="0">
                <a:solidFill>
                  <a:schemeClr val="accent1"/>
                </a:solidFill>
              </a:rPr>
              <a:t> об использовании результата интеллектуальной деятельности или средства индивидуализации.</a:t>
            </a:r>
          </a:p>
          <a:p>
            <a:pPr indent="536575" algn="just"/>
            <a:r>
              <a:rPr lang="ru-RU" sz="1500" dirty="0">
                <a:solidFill>
                  <a:schemeClr val="accent1"/>
                </a:solidFill>
              </a:rPr>
              <a:t>Дальнейшая передача исключительных прав осуществляется по </a:t>
            </a:r>
            <a:r>
              <a:rPr lang="ru-RU" sz="1500" u="sng" dirty="0" err="1">
                <a:solidFill>
                  <a:schemeClr val="accent1"/>
                </a:solidFill>
              </a:rPr>
              <a:t>сублицензионному</a:t>
            </a:r>
            <a:r>
              <a:rPr lang="ru-RU" sz="1500" u="sng" dirty="0">
                <a:solidFill>
                  <a:schemeClr val="accent1"/>
                </a:solidFill>
              </a:rPr>
              <a:t> договору</a:t>
            </a:r>
            <a:r>
              <a:rPr lang="ru-RU" sz="1500" dirty="0">
                <a:solidFill>
                  <a:schemeClr val="accent1"/>
                </a:solidFill>
              </a:rPr>
              <a:t>.</a:t>
            </a:r>
          </a:p>
          <a:p>
            <a:pPr indent="536575" algn="just"/>
            <a:endParaRPr lang="ru-RU" sz="15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061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6000" y="864000"/>
            <a:ext cx="10485000" cy="4476610"/>
          </a:xfrm>
          <a:prstGeom prst="rect">
            <a:avLst/>
          </a:prstGeom>
          <a:noFill/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1"/>
                </a:solidFill>
              </a:rPr>
              <a:t>Нормативно-правовые акты:</a:t>
            </a:r>
          </a:p>
          <a:p>
            <a:pPr algn="just"/>
            <a:endParaRPr lang="ru-RU" sz="2400" dirty="0">
              <a:solidFill>
                <a:schemeClr val="accent1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ru-RU" sz="2000" dirty="0">
                <a:solidFill>
                  <a:schemeClr val="accent1"/>
                </a:solidFill>
              </a:rPr>
              <a:t>-    Гражданский кодекс РФ (часть 1, раздел 1, 2, 3);</a:t>
            </a:r>
          </a:p>
          <a:p>
            <a:pPr marL="182563" indent="-182563" algn="just">
              <a:lnSpc>
                <a:spcPct val="150000"/>
              </a:lnSpc>
              <a:buFontTx/>
              <a:buChar char="-"/>
            </a:pPr>
            <a:r>
              <a:rPr lang="ru-RU" sz="2000" dirty="0">
                <a:solidFill>
                  <a:schemeClr val="accent1"/>
                </a:solidFill>
              </a:rPr>
              <a:t>Федеральный закон от 13.07.2015 </a:t>
            </a:r>
            <a:r>
              <a:rPr lang="en-US" sz="2000" dirty="0">
                <a:solidFill>
                  <a:schemeClr val="accent1"/>
                </a:solidFill>
              </a:rPr>
              <a:t>N 218-</a:t>
            </a:r>
            <a:r>
              <a:rPr lang="ru-RU" sz="2000" dirty="0">
                <a:solidFill>
                  <a:schemeClr val="accent1"/>
                </a:solidFill>
              </a:rPr>
              <a:t>ФЗ «Федеральный закон от 07.02.2011 N 7-ФЗ </a:t>
            </a:r>
          </a:p>
          <a:p>
            <a:pPr marL="182563" indent="-182563" algn="just">
              <a:lnSpc>
                <a:spcPct val="150000"/>
              </a:lnSpc>
            </a:pPr>
            <a:r>
              <a:rPr lang="ru-RU" sz="2000" dirty="0">
                <a:solidFill>
                  <a:schemeClr val="accent1"/>
                </a:solidFill>
              </a:rPr>
              <a:t>«О государственной регистрации недвижимости»;</a:t>
            </a:r>
          </a:p>
          <a:p>
            <a:pPr marL="171450" indent="-171450" algn="just">
              <a:lnSpc>
                <a:spcPct val="150000"/>
              </a:lnSpc>
              <a:buFontTx/>
              <a:buChar char="-"/>
            </a:pPr>
            <a:r>
              <a:rPr lang="ru-RU" sz="2000" dirty="0">
                <a:solidFill>
                  <a:schemeClr val="accent1"/>
                </a:solidFill>
              </a:rPr>
              <a:t>Федеральный закон от 22.04.1996 N 39-ФЗ « О рынке ценных бумаг»;</a:t>
            </a:r>
          </a:p>
          <a:p>
            <a:pPr marL="171450" indent="-171450" algn="just">
              <a:lnSpc>
                <a:spcPct val="150000"/>
              </a:lnSpc>
              <a:buFontTx/>
              <a:buChar char="-"/>
            </a:pPr>
            <a:r>
              <a:rPr lang="ru-RU" sz="2000" dirty="0">
                <a:solidFill>
                  <a:schemeClr val="accent1"/>
                </a:solidFill>
              </a:rPr>
              <a:t>Положение "О Федеральной службе по интеллектуальной собственности» (утв. Постановлением Правительства РФ от 21.03.2012 </a:t>
            </a:r>
            <a:r>
              <a:rPr lang="en-US" sz="2000" dirty="0">
                <a:solidFill>
                  <a:schemeClr val="accent1"/>
                </a:solidFill>
              </a:rPr>
              <a:t>N 218</a:t>
            </a:r>
            <a:r>
              <a:rPr lang="ru-RU" sz="2000" dirty="0">
                <a:solidFill>
                  <a:schemeClr val="accent1"/>
                </a:solidFill>
              </a:rPr>
              <a:t>);</a:t>
            </a: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ru-RU" sz="2000" dirty="0">
                <a:solidFill>
                  <a:schemeClr val="accent1"/>
                </a:solidFill>
              </a:rPr>
              <a:t>Постановление Пленума ВАС РФ от 02.07.2013 N 51</a:t>
            </a:r>
            <a:r>
              <a:rPr lang="en-US" sz="2000" dirty="0">
                <a:solidFill>
                  <a:schemeClr val="accent1"/>
                </a:solidFill>
              </a:rPr>
              <a:t> </a:t>
            </a:r>
            <a:r>
              <a:rPr lang="ru-RU" sz="2000" dirty="0">
                <a:solidFill>
                  <a:schemeClr val="accent1"/>
                </a:solidFill>
              </a:rPr>
              <a:t>« О начале деятельности Суда по интеллектуальным правам».</a:t>
            </a:r>
          </a:p>
        </p:txBody>
      </p:sp>
    </p:spTree>
    <p:extLst>
      <p:ext uri="{BB962C8B-B14F-4D97-AF65-F5344CB8AC3E}">
        <p14:creationId xmlns:p14="http://schemas.microsoft.com/office/powerpoint/2010/main" val="2413811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Другая 2">
      <a:dk1>
        <a:sysClr val="windowText" lastClr="000000"/>
      </a:dk1>
      <a:lt1>
        <a:sysClr val="window" lastClr="FFFFFF"/>
      </a:lt1>
      <a:dk2>
        <a:srgbClr val="025373"/>
      </a:dk2>
      <a:lt2>
        <a:srgbClr val="E7E6E6"/>
      </a:lt2>
      <a:accent1>
        <a:srgbClr val="025373"/>
      </a:accent1>
      <a:accent2>
        <a:srgbClr val="0378A6"/>
      </a:accent2>
      <a:accent3>
        <a:srgbClr val="F2CB05"/>
      </a:accent3>
      <a:accent4>
        <a:srgbClr val="D6D6D6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934</TotalTime>
  <Words>4272</Words>
  <Application>Microsoft Office PowerPoint</Application>
  <PresentationFormat>Широкоэкранный</PresentationFormat>
  <Paragraphs>385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Georgia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Юрий Козырев</dc:creator>
  <cp:lastModifiedBy>3DBelka</cp:lastModifiedBy>
  <cp:revision>105</cp:revision>
  <dcterms:created xsi:type="dcterms:W3CDTF">2020-06-21T13:18:43Z</dcterms:created>
  <dcterms:modified xsi:type="dcterms:W3CDTF">2026-03-26T15:55:39Z</dcterms:modified>
</cp:coreProperties>
</file>