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76" r:id="rId29"/>
    <p:sldId id="277" r:id="rId30"/>
    <p:sldId id="278" r:id="rId31"/>
    <p:sldId id="279" r:id="rId32"/>
    <p:sldId id="280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97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 в пяти разделах. Сначала — когда доход считается полученным. Затем ставки для резидентов: прогрессивная шкала, ставки 13 и 15 процентов для отдельных баз, иные ставки. Третий раздел — нерезиденты и иностранные работники. Четвёртый — вычеты: виды, размеры, документы и что делать, если дохода нет. Пятый — обязанности налогового агента: когда удерживать, что делать при неудержании и в какие сроки перечислять налог.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Дата фактического получения дохода определяет, когда агент исчисляет налог. Для денежных доходов это день выплаты или перечисления. Отпускные — тоже день выплаты, и налог с них удерживается в этот же день. Командировочные сверх норм считаются полученными в последний день месяца, когда утверждён авансовый отчёт. Натуральный доход — в день передачи. Материальная выгода по займам — в последний день каждого месяца, по покупкам — в день покупки. При списании безнадёжного долга — в день прекращения обязательства, при зачёте — в день зачёта.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Отпускные облагаются в день выплаты, даже если отпуск начинается в следующем месяце. Суточные сверх нормы считаются доходом в последний день месяца, в котором утверждён авансовый отчёт: в примере это 31 июля, налог 195 рублей удерживается из ближайшей выплаты. При списании безнадёжного долга доход возникает только в день прекращения обязательства. Он освобождён, если должник не взаимозависим с кредитором, не его работник и списание не заменяет материальную помощь.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сводка всех ставок НДФЛ. Для резидентов: прогрессивная шкала от 13 до 22 процентов для зарплаты и основной базы; 13 и 15 процентов с порогом 2,4 миллиона для доходов от имущества, капитала и страхования; 13 и 15 процентов с порогом 5 миллионов для участников СВО и северных надбавок; 35 процентов для рекламных призов и экономии на процентах; 9 процентов для старых ипотечных облигаций. Для нерезидентов: шкала для трудовых доходов отдельных категорий, 15 процентов для вкладов и дивидендов, 5 процентов для дивидендов международных холдингов и 30 процентов для остального. Иноагенты платят 30 процентов со всех доходов.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Прогрессивная шкала применяется к основной базе — зарплате и другим трудовым доходам — а также к выигрышам, доходам участников инвестиционного товарищества и прибыли КИК. Каждая ступень облагается своей ставкой, а фиксированная часть — это налог со всех нижних ступеней. Например, при доходе 6,6 миллиона налог равен 702 тысячам за первые 5 миллионов плюс 18 процентов с 1,6 миллиона, всего 990 тысяч. Иноагенты платят 30 процентов со всего дохода.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Агент считает налог нарастающим итогом с начала года. Первые девять выплат облагаются по 13 процентов — по 32 500 рублей. Десятая выплата пересекает порог 2,4 миллиона, поэтому с неё налог 34 500. С одиннадцатой по двадцатую — по 37 500 рублей по ставке 15 процентов. После 5 миллионов включается ставка 18 процентов — по 45 000 с выплаты. Итого за год 882 тысячи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Доходы от имущества, капитала и страхования облагаются по ставке 13 процентов, а с суммы свыше 2,4 миллиона в год — 15 процентов. Совокупность этих баз считается нарастающим итогом, но дивиденды — отдельно. По части баз можно применить вычеты, например имущественный при продаже квартиры. В первом примере агент исчисляет налог отдельно с дивидендов и с продажи акций, всего 364 тысячи. Во втором квартира продана за 4 миллиона, с вычетом 1 миллион база 3 миллиона, налог 402 тысячи.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участников СВО и для северян установлена отдельная ставка: 13 процентов с доходов до 5 миллионов в год и 15 процентов с превышения плюс 650 тысяч. У северянина зарплата делится на два потока: оклад идёт в основную базу по обычной шкале, а районный коэффициент и северные надбавки — в отдельную базу по пункту 6.2. Если такая база за год составит 6 миллионов, налог будет 800 тысяч, а по обычной шкале было бы 882 тысячи.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Помимо дифференцированных ставок действуют фиксированные. Девять процентов — по процентам по старым облигациям с ипотечным покрытием. Тридцать пять процентов — по выигрышам и призам в рекламных акциях сверх 4 000 рублей и по материальной выгоде от экономии на процентах. Тридцать процентов — для иноагентов по всем доходам, если статус был хотя бы один день в году. В примере приз 50 тысяч облагается на 16 100 рублей, а зарплата иноагента 3 миллиона — на 900 тысяч вместо 402 по шкале.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нерезидента ставку выбирают по виду дохода. Трудовые доходы высококвалифицированных специалистов, беженцев, работников по патенту, переселенцев, граждан ЕАЭС и экипажей российских судов облагаются по той же шкале, что у резидентов. Проценты по вкладам и дивиденды российских организаций — 15 процентов, дивиденды отдельных международных холдингов — 5 процентов. Все остальные доходы, включая зарплату обычного иностранца, — 30 процентов. Для иноагента ставка 30 процентов на любые доходы. Вычеты нерезидентам не положены.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Иностранец со статусом налогового резидента облагается так же, как российский работник: нарастающим итогом по шкале и с вычетами. В примере вычет на двоих детей 4 200 рублей положен только за первые два месяца, потому что с третьего месяца доход превысил 450 тысяч. В одиннадцатом месяце доход пересекает 2,4 миллиона, и с превышения налог считается по 15 процентов. Итого за год 346 740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Трудовые доходы высококвалифицированных специалистов и беженцев облагаются по прогрессивной шкале независимо от резидентства. Разница в том, что резидент получает вычеты, а нерезидент — нет. Отпускные и компенсация за отпуск тоже связаны с работой и облагаются по шкале. Ставка 30 процентов применяется только к доходам нерезидента, не связанным с работой, или если человек был иноагентом. В примере специалист за пять месяцев получил 3,5 миллиона, налог 477 тысяч.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Работник по патенту платит фиксированные авансовые платежи, и работодатель уменьшает на них НДФЛ с зарплаты. Для этого нужно уведомление налоговой о подтверждении права, заявление работника и документы об оплате. Уменьшается налог за весь срок патента. В примере авансовый платёж 17 600 рублей покрывает налог за январь, февраль и март, а в апреле к уплате остаётся 5 410 рублей. Уменьшать налог может только один агент в году, а неиспользованный остаток не переносится и не возвращается.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Когда иностранный работник становится резидентом, налог пересчитывается с начала года: база считается нарастающим итогом уже с вычетами, затем вычитается налог, удержанный раньше. В примере за семь месяцев база с вычетом на ребёнка — 200 200 рублей, налог 26 026, ранее удержано 23 400, к уплате за июль 2 626 рублей. Так же считают для высококвалифицированных специалистов и беженцев. Для определения статуса работодатель может запросить любые документы о днях пребывания в России.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Налоговый кодекс предусматривает восемь видов вычетов. Самые частые — стандартные, социальные, имущественные и профессиональные. Есть также инвестиционные вычеты, вычеты на долгосрочные сбережения и вычеты при переносе убытков по ценным бумагам и инвестиционному товариществу. В большинстве случаев вычеты уменьшают основную базу. Вычет по расходам на майнинг применяется только к доходам от майнинга. У работодателя из имущественных можно получить только вычеты при покупке жилья.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Стандартные вычеты бывают на себя — 3 000 или 500 рублей в месяц для отдельных категорий, плюс 18 000 рублей в год за ГТО, и на детей — 1 400 рублей на первого, 2 800 на второго и 6 000 на третьего и каждого следующего, а на ребёнка-инвалида ещё плюс 12 000. В примере у работника трое детей, вычет 10 200 рублей в месяц. В пятом месяце доход с начала года превышает 450 тысяч, поэтому вычет положен за четыре месяца, экономия налога 5 304 рубля.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Социальные вычеты ограничены четырьмя лимитами. Общий лимит 150 тысяч в год на лечение, своё обучение, фитнес, пенсионные взносы и оценку квалификации. На обучение ребёнка — 110 тысяч на обоих родителей. Дорогостоящее лечение — без ограничения. Благотворительность — до четверти годового дохода. В примере человек потратил 700 тысяч, а принять к вычету можно 660 тысяч: налог к возврату 85 800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 продаже недвижимости раньше минимального срока можно взять вычет 1 миллион для жилья и земли или 250 тысяч для иного имущества, либо уменьшить доход на подтверждённые расходы, включая материнский капитал. Если квартира в общей собственности продана одним договором, вычет делится между совладельцами. При покупке жилья вычет — до 2 миллионов расходов и до 3 миллионов процентов по ипотеке, остаток переносится на следующие годы. В примере к возврату 650 тысяч рублей за несколько лет.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Профессиональные вычеты получают предприниматели, нотариусы и адвокаты, исполнители по договорам ГПХ и авторы. Предприниматели без документов могут взять 20 процентов дохода, авторы — от 20 до 40 процентов в зависимости от вида произведения. В примере автор статьи получил 300 тысяч, налог с учётом норматива — 31 200 рублей. Инвестиционные вычеты связаны с ценными бумагами и ИИС, а вычеты на долгосрочные сбережения — с НПФ, новым ИИС и страхованием жизни. Взнос 400 тысяч на ИИС старого типа даёт возврат 52 тысячи.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Статья выделяет пять вычетов. Четыре из них — на взносы: в негосударственное пенсионное обеспечение, в программу долгосрочных сбережений, на ИИС третьего типа и по договорам накопительного страхования жизни. Пятый — на доход по ИИС-3: прибыль освобождается от налога, если счёт закрыт после минимального срока. Вычеты на взносы делят один общий лимит, у дохода по ИИС-3 лимит свой.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Договоры НПО, ПДС и накопительного страхования жизни можно заключить не только в свою пользу, но и в пользу членов семьи и близких родственников по Семейному кодексу, а также детей-инвалидов под опекой. Вычет получает тот, кто платит взносы. ИИС-3 открывается только на себя. Отдельно: сберегательные взносы работодателя по ПДС тоже учитываются в вычете работника.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лимит — 400 тысяч рублей в год на все взносы вместе, сколько бы инструментов у человека ни было. Это максимум 52 тысячи рублей возврата при ставке 13%. Для семей с детьми лимит может вырасти до 500 тысяч, если сверх 400 тысяч платились взносы за детей. Доход по ИИС-3 считается отдельно: освобождается прибыль до 30 миллионов рублей по всем счетам, закрытым в одном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Иван внёс на ИИС-3 ровно 400 тысяч рублей — получает вычет полностью и возвращает 52 тысячи. Марина распределила 450 тысяч между тремя инструментами, но лимит общий, поэтому вычет — только 400 тысяч и тот же возврат 52 тысячи. 50 тысяч сверх лимита на возврат не влияют.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за год внесено больше 400 тысяч рублей, лимит увеличивается на взносы по договорам в пользу своих детей — до 18 лет или до 24 лет при очной учёбе, — но не выше 500 тысяч. Это работает только при подаче декларации: через работодателя такое увеличение не применяется. Олег внёс 300 тысяч в ПДС за себя и 200 тысяч в НСЖ за дочь. Лимит: 400 плюс 200 — это 600, но не выше 500. Вычет 500 тысяч, возврат 65 тысяч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Вычет даётся в сумме взносов, уплаченных в налоговом периоде. Нет взносов в году — нет вычета за этот год, но вычеты за другие годы не пропадают. Неиспользованный лимит не переносится: в 2029 году Ольга внесла 600 тысяч, а вычет — только 400. Минимальный срок считается от даты заключения договора, а не от каждого взноса. Обязанность платить регулярно может быть прописана в самом договоре, особенно в накопительном страховании жизни.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Базовый минимальный срок — 10 лет, но для ИИС-3, ПДС и НСЖ действует переходная шкала: для договоров 2024–2026 годов — 5 лет, затем каждый год плюс один год. Срок считается от даты заключения договора. Смена брокера или фонда срок не обнуляет, если переводятся все активы или вся выкупная сумма.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Анна закроет счёт после 2031 года, прибыль в 2 миллиона не облагается налогом — экономия не меньше 260 тысяч рублей, а полученные вычеты на взносы остаются. Если закроет в 2028 году, все вычеты на взносы придётся вернуть в бюджет с пенями, а прибыль обложат налогом как обычно. Исключение — расторжение по причинам, не зависящим от воли сторон. По ПДС правило аналогичное, с исключениями для перевода в другой фонд и оплаты дорогостоящего лечения.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Обязанности налогового агента по НДФЛ можно разделить на три группы. Первая — основной цикл: исчислить налог на дату получения дохода, удержать его при выплате денег, подать уведомление об исчисленных суммах и перечислить налог в срок. Вторая — учёт и отчётность: регистры по каждому физлицу и расчёт 6-НДФЛ. Третья — особые случаи: сообщить о невозможности удержать налог, вернуть излишне удержанное, хранить документы пять лет и выдавать справки о доходах.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Цикл агента — пять шагов, и на каждом есть критичная точка. При исчислении важно правильно определить дату дохода: для отпускных это день выплаты, для суточных — последний день месяца утверждения отчёта. Удержать можно не больше половины выплаты. Уведомление об исчисленном налоге подаётся до 25-го числа за период с 1 по 22, и до 3-го следующего месяца — за остаток месяца. За неперечисление — штраф 20 процентов и пени. За опоздание с 6-НДФЛ — 1 000 рублей за каждый месяц, а через 20 дней налоговая может заблокировать счёт. Отдельно — неудержанный налог, возврат излишне удержанного и ошибки в расчёте.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Налоговые агенты — организации, подразделения иностранных компаний, предприниматели, нотариусы и адвокаты, которые платят физлицам. С денежного дохода налог удерживается при выплате. С командировочных — не раньше последнего дня месяца, в котором утверждён авансовый отчёт. С натурального дохода и материальной выгоды — из ближайшей денежной выплаты. В примере путёвка оплачена в январе, но доход возникает только 4 марта, когда её вручили, и налог удерживается из зарплаты, выплаченной в тот же день.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налог не удержан, сначала нужно понять, была ли возможность его удержать. Если была — налог удерживается из текущих выплат, сдаётся уточнённый расчёт, и агенту грозит штраф. Если возможности не было, например доход выдан в натуральной форме, агент может доудержать налог до 31 января следующего года, а если не получилось — до 25 февраля сообщает об этом физлицу и налоговой справкой в составе 6-НДФЛ. В примере бывшему работнику подарили подарок, денежных выплат больше нет, поэтому агент сообщает о 780 рублях неудержанного налога.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Срок перечисления зависит от даты удержания. Налог, удержанный с 1 по 22 число, перечисляется до 28-го того же месяца, а удержанный с 23-го до конца месяца — до 5-го числа следующего. Исключение — конец декабря: налог за 23–31 декабря платится в том же году, не позднее последнего рабочего дня. Если срок выпадает на выходной, он переносится на следующий рабочий день: в 2026 году 28 июня и 5 июля — воскресенья, поэтому сроки сдвигаются на 29 июня и 6 июля.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E2A3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84920"/>
            <a:ext cx="105664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E2A3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84920"/>
            <a:ext cx="105664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 НА ДОХОДЫ ФИЗИЧЕСКИХ ЛИЦ · 2026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300460"/>
            <a:ext cx="10883392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Ставки, вычеты, налоговый агент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812800" y="5016500"/>
            <a:ext cx="50800" cy="1028700"/>
          </a:xfrm>
          <a:prstGeom prst="roundRect">
            <a:avLst>
              <a:gd name="adj" fmla="val 50000"/>
            </a:avLst>
          </a:prstGeom>
          <a:solidFill>
            <a:srgbClr val="E59A7D"/>
          </a:solidFill>
          <a:ln/>
        </p:spPr>
      </p:sp>
      <p:sp>
        <p:nvSpPr>
          <p:cNvPr id="5" name="Text 3"/>
          <p:cNvSpPr/>
          <p:nvPr/>
        </p:nvSpPr>
        <p:spPr>
          <a:xfrm>
            <a:off x="1117600" y="5016500"/>
            <a:ext cx="9156700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Дата получения дохода, прогрессивная шкала, иностранные работники, вычеты и обязанности агента: нормы </a:t>
            </a:r>
            <a:r>
              <a:rPr lang="en-US" sz="2000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ст. 210, 218–224, 226, 227.1 НК РФ</a:t>
            </a:r>
            <a:r>
              <a:rPr lang="en-US" sz="2000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 со схемами и расчётами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Когда доход считается полученным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3486795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70620"/>
          <a:ext cx="10553700" cy="3474099"/>
        </p:xfrm>
        <a:graphic>
          <a:graphicData uri="http://schemas.openxmlformats.org/drawingml/2006/table">
            <a:tbl>
              <a:tblPr/>
              <a:tblGrid>
                <a:gridCol w="316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Доход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Дата фактического получения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Норма ст. 223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Деньги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выплаты, перечисления на счёт или третьим лицам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1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Отпускные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выплаты — в этот же день удержать НДФЛ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1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Командировочные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последний день месяца утверждения авансового отчёта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6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Натуральный доход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передачи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2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Матвыгода по займу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последний день каждого месяца срока займа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7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Матвыгода по покупке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покупки товаров, ЦБ или оплаты ЦБ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3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Безнадёжный долг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прекращения обязательства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5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Зачёт требований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 зачёта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4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1 ст. 223, п. 4 ст. 226 НК РФ; отпускные — Письма Минфина России от 28.01.2021 N 03-04-05/5316, от 28.03.2018 N 03-04-06/19804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Дата дохода на трёх примерах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3414167" cy="2180481"/>
          </a:xfrm>
          <a:prstGeom prst="roundRect">
            <a:avLst>
              <a:gd name="adj" fmla="val 451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4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6950" y="1616670"/>
            <a:ext cx="279400" cy="279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7950" y="1631900"/>
            <a:ext cx="143833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ОТПУСКНЫЕ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96950" y="1972270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Выплачены 25 июня за отпуск с 10 июля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96950" y="2528491"/>
            <a:ext cx="3052217" cy="401290"/>
          </a:xfrm>
          <a:prstGeom prst="roundRect">
            <a:avLst>
              <a:gd name="adj" fmla="val 18989"/>
            </a:avLst>
          </a:prstGeom>
          <a:solidFill>
            <a:srgbClr val="ECE6D9"/>
          </a:solidFill>
          <a:ln/>
        </p:spPr>
        <p:txBody>
          <a:bodyPr wrap="square" lIns="104682" tIns="53882" rIns="20735" bIns="2848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 и удержание — 25 июня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96950" y="3005981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Удержан 25-го → перечислить до 5 июля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88892" y="1461095"/>
            <a:ext cx="3414216" cy="2180481"/>
          </a:xfrm>
          <a:prstGeom prst="roundRect">
            <a:avLst>
              <a:gd name="adj" fmla="val 451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10" name="Image 1" descr="PaperPlan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69867" y="1616670"/>
            <a:ext cx="279400" cy="2794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950867" y="1631900"/>
            <a:ext cx="198256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КОМАНДИРОВКА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69867" y="1972270"/>
            <a:ext cx="31438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Суточные 1 000 ₽ × 5 дней по РФ, отчёт утверждён 10 июля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69867" y="2528491"/>
            <a:ext cx="3052266" cy="401290"/>
          </a:xfrm>
          <a:prstGeom prst="roundRect">
            <a:avLst>
              <a:gd name="adj" fmla="val 18989"/>
            </a:avLst>
          </a:prstGeom>
          <a:solidFill>
            <a:srgbClr val="ECE6D9"/>
          </a:solidFill>
          <a:ln/>
        </p:spPr>
        <p:txBody>
          <a:bodyPr wrap="square" lIns="104682" tIns="53882" rIns="20734" bIns="2848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 1 500 ₽ — 31 июля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569867" y="3005981"/>
            <a:ext cx="31438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195 ₽ — из ближайшей выплаты после 31 июля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7961858" y="1461095"/>
            <a:ext cx="3414167" cy="2180481"/>
          </a:xfrm>
          <a:prstGeom prst="roundRect">
            <a:avLst>
              <a:gd name="adj" fmla="val 451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pic>
        <p:nvPicPr>
          <p:cNvPr id="16" name="Image 2" descr="War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42833" y="1616670"/>
            <a:ext cx="279400" cy="2794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23833" y="1631900"/>
            <a:ext cx="257097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БЕЗНАДЁЖНЫЙ ДОЛГ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142833" y="1972270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Обязательство прекращено актом госоргана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8142833" y="2528491"/>
            <a:ext cx="3052217" cy="401290"/>
          </a:xfrm>
          <a:prstGeom prst="roundRect">
            <a:avLst>
              <a:gd name="adj" fmla="val 18989"/>
            </a:avLst>
          </a:prstGeom>
          <a:solidFill>
            <a:srgbClr val="ECE6D9"/>
          </a:solidFill>
          <a:ln/>
        </p:spPr>
        <p:txBody>
          <a:bodyPr wrap="square" lIns="104682" tIns="53882" rIns="20735" bIns="2848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 — день прекращения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142833" y="3005981"/>
            <a:ext cx="314378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прекращено — дохода нет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812800" y="3822551"/>
            <a:ext cx="10566400" cy="838200"/>
          </a:xfrm>
          <a:prstGeom prst="roundRect">
            <a:avLst>
              <a:gd name="adj" fmla="val 12121"/>
            </a:avLst>
          </a:prstGeom>
          <a:solidFill>
            <a:srgbClr val="DDEBE5"/>
          </a:solidFill>
          <a:ln/>
        </p:spPr>
      </p:sp>
      <p:sp>
        <p:nvSpPr>
          <p:cNvPr id="22" name="Text 17"/>
          <p:cNvSpPr/>
          <p:nvPr/>
        </p:nvSpPr>
        <p:spPr>
          <a:xfrm>
            <a:off x="1016000" y="4117181"/>
            <a:ext cx="1307405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ОБЛАГАЕТСЯ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2425005" y="3974951"/>
            <a:ext cx="901352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Списанный долг, если должник не взаимозависим, не работник и это не матпомощь или встречное исполнение · п. 62.1 ст. 217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1, 5, 6 п. 1 ст. 223, п. п. 3, 4, 6 ст. 226, п. 1 ст. 217 НК РФ; Письмо Минфина России от 17.12.2019 N 03-04-06/98787. Суточные сверх 700 ₽ в день облагаются; примеры условные.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Все ставки НДФЛ на одном слайде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32520"/>
            <a:ext cx="10566400" cy="4258816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45220"/>
          <a:ext cx="10553700" cy="4246121"/>
        </p:xfrm>
        <a:graphic>
          <a:graphicData uri="http://schemas.openxmlformats.org/drawingml/2006/table">
            <a:tbl>
              <a:tblPr/>
              <a:tblGrid>
                <a:gridCol w="158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4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Ставка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Кто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Доходы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ст. 224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13–22%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зарплата и основная база, выигрыши, КИК, товарищество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 / 15%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имущество, дивиденды, ЦБ, вклады, страхование · порог 2,4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1.1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 / 15%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участники СВО, северные коэффициенты · порог 5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1.2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рекламные призы сверх 4 000 ₽, экономия на процентах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облигации с ипотечным покрытием до 01.01.2007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5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13–22%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труд: ВКС, беженцы, патент, переселенцы, ЕАЭС, экипажи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3.1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проценты по вкладам в РФ, дивиденды российских компаний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дивиденды отдельных международных холдингов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все остальные доходы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иноагент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любые доходы, если статус был хоть один день года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Шкала 13–22%: 13% до 2,4 млн, 15% до 5 млн, 18% до 20 млн, 20% до 50 млн, 22% свыше. Основание: ст. 210, 216, 224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Прогрессивная шкала: пять ступеней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2727920"/>
            <a:ext cx="2032000" cy="1270000"/>
          </a:xfrm>
          <a:prstGeom prst="roundRect">
            <a:avLst>
              <a:gd name="adj" fmla="val 8000"/>
            </a:avLst>
          </a:prstGeom>
          <a:solidFill>
            <a:srgbClr val="DDEBE5"/>
          </a:solidFill>
          <a:ln/>
        </p:spPr>
      </p:sp>
      <p:sp>
        <p:nvSpPr>
          <p:cNvPr id="4" name="Text 2"/>
          <p:cNvSpPr/>
          <p:nvPr/>
        </p:nvSpPr>
        <p:spPr>
          <a:xfrm>
            <a:off x="965200" y="2854920"/>
            <a:ext cx="1779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F4D4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13%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965200" y="3261320"/>
            <a:ext cx="17790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2,4 млн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946400" y="2410420"/>
            <a:ext cx="2032000" cy="1587500"/>
          </a:xfrm>
          <a:prstGeom prst="roundRect">
            <a:avLst>
              <a:gd name="adj" fmla="val 6400"/>
            </a:avLst>
          </a:prstGeom>
          <a:solidFill>
            <a:srgbClr val="F3E3DC"/>
          </a:solidFill>
          <a:ln/>
        </p:spPr>
      </p:sp>
      <p:sp>
        <p:nvSpPr>
          <p:cNvPr id="7" name="Text 5"/>
          <p:cNvSpPr/>
          <p:nvPr/>
        </p:nvSpPr>
        <p:spPr>
          <a:xfrm>
            <a:off x="3098800" y="2537420"/>
            <a:ext cx="1779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5482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15%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098800" y="2943820"/>
            <a:ext cx="17790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2,4–5 млн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098800" y="3225750"/>
            <a:ext cx="17790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+ 312 тыс.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80000" y="2092920"/>
            <a:ext cx="2032000" cy="1905000"/>
          </a:xfrm>
          <a:prstGeom prst="roundRect">
            <a:avLst>
              <a:gd name="adj" fmla="val 5333"/>
            </a:avLst>
          </a:prstGeom>
          <a:solidFill>
            <a:srgbClr val="EBCFC3"/>
          </a:solidFill>
          <a:ln/>
        </p:spPr>
      </p:sp>
      <p:sp>
        <p:nvSpPr>
          <p:cNvPr id="11" name="Text 9"/>
          <p:cNvSpPr/>
          <p:nvPr/>
        </p:nvSpPr>
        <p:spPr>
          <a:xfrm>
            <a:off x="5232400" y="2219920"/>
            <a:ext cx="1779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8E342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18%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232400" y="2626320"/>
            <a:ext cx="17790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5–20 млн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232400" y="2908250"/>
            <a:ext cx="17790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+ 702 тыс.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213600" y="1775420"/>
            <a:ext cx="2032000" cy="2222500"/>
          </a:xfrm>
          <a:prstGeom prst="roundRect">
            <a:avLst>
              <a:gd name="adj" fmla="val 5000"/>
            </a:avLst>
          </a:prstGeom>
          <a:solidFill>
            <a:srgbClr val="B5482F"/>
          </a:solidFill>
          <a:ln/>
        </p:spPr>
      </p:sp>
      <p:sp>
        <p:nvSpPr>
          <p:cNvPr id="15" name="Text 13"/>
          <p:cNvSpPr/>
          <p:nvPr/>
        </p:nvSpPr>
        <p:spPr>
          <a:xfrm>
            <a:off x="7366000" y="1902420"/>
            <a:ext cx="1779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FFFDF8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20%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7366000" y="2308820"/>
            <a:ext cx="17790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FF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20–50 млн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66000" y="2590750"/>
            <a:ext cx="17790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+ 3 402 тыс.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47200" y="1457920"/>
            <a:ext cx="2032000" cy="2540000"/>
          </a:xfrm>
          <a:prstGeom prst="roundRect">
            <a:avLst>
              <a:gd name="adj" fmla="val 5000"/>
            </a:avLst>
          </a:prstGeom>
          <a:solidFill>
            <a:srgbClr val="1E2A3F"/>
          </a:solidFill>
          <a:ln/>
        </p:spPr>
      </p:sp>
      <p:sp>
        <p:nvSpPr>
          <p:cNvPr id="19" name="Text 17"/>
          <p:cNvSpPr/>
          <p:nvPr/>
        </p:nvSpPr>
        <p:spPr>
          <a:xfrm>
            <a:off x="9499600" y="1584920"/>
            <a:ext cx="1779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22%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9499600" y="1991320"/>
            <a:ext cx="17790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свыше 50 млн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499600" y="2273250"/>
            <a:ext cx="17790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+ 9 402 тыс.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2800" y="4175720"/>
            <a:ext cx="10566400" cy="784721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4188420"/>
          <a:ext cx="10553700" cy="772022"/>
        </p:xfrm>
        <a:graphic>
          <a:graphicData uri="http://schemas.openxmlformats.org/drawingml/2006/table">
            <a:tbl>
              <a:tblPr/>
              <a:tblGrid>
                <a:gridCol w="211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Доход за 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3,4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6,6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36 млн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НДФЛ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260 тыс.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462 тыс.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990 тыс.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6 602 тыс.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 2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фиксированная часть + ставка × (доход − нижняя граница). 6,6 млн: 702 + 1,6 × 18% = 990 тыс.; 60 млн: 9 402 + 10 × 22% = 11 602 тыс. Иноагент — 30%. Основание: п. 2.1 ст. 210, п. п. 1, 6 ст. 224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Зарплата по шкале: нарастающим итогом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Резидент получает 250 000 ₽ за каждую половину месяца — 6 млн ₽ за год, вычетов нет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5975" y="1905595"/>
            <a:ext cx="6125319" cy="3293021"/>
          </a:xfrm>
          <a:prstGeom prst="roundRect">
            <a:avLst>
              <a:gd name="adj" fmla="val 29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2061170"/>
            <a:ext cx="588394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С КАЖДОЙ ИЗ 24 ВЫПЛАТ, ₽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22350" y="2926011"/>
            <a:ext cx="201464" cy="1377950"/>
          </a:xfrm>
          <a:custGeom>
            <a:avLst/>
            <a:gdLst/>
            <a:ahLst/>
            <a:cxnLst/>
            <a:rect l="l" t="t" r="r" b="b"/>
            <a:pathLst>
              <a:path w="201464" h="1377950">
                <a:moveTo>
                  <a:pt x="25400" y="0"/>
                </a:moveTo>
                <a:lnTo>
                  <a:pt x="176064" y="0"/>
                </a:lnTo>
                <a:arcTo wR="25400" hR="25400" stAng="16200000" swAng="5400000"/>
                <a:lnTo>
                  <a:pt x="201464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7" name="Shape 5"/>
          <p:cNvSpPr/>
          <p:nvPr/>
        </p:nvSpPr>
        <p:spPr>
          <a:xfrm>
            <a:off x="1261914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8" name="Shape 6"/>
          <p:cNvSpPr/>
          <p:nvPr/>
        </p:nvSpPr>
        <p:spPr>
          <a:xfrm>
            <a:off x="1501527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9" name="Shape 7"/>
          <p:cNvSpPr/>
          <p:nvPr/>
        </p:nvSpPr>
        <p:spPr>
          <a:xfrm>
            <a:off x="1741140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0" name="Shape 8"/>
          <p:cNvSpPr/>
          <p:nvPr/>
        </p:nvSpPr>
        <p:spPr>
          <a:xfrm>
            <a:off x="1980754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1" name="Shape 9"/>
          <p:cNvSpPr/>
          <p:nvPr/>
        </p:nvSpPr>
        <p:spPr>
          <a:xfrm>
            <a:off x="2220367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2" name="Shape 10"/>
          <p:cNvSpPr/>
          <p:nvPr/>
        </p:nvSpPr>
        <p:spPr>
          <a:xfrm>
            <a:off x="2459980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3" name="Shape 11"/>
          <p:cNvSpPr/>
          <p:nvPr/>
        </p:nvSpPr>
        <p:spPr>
          <a:xfrm>
            <a:off x="2699593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4" name="Shape 12"/>
          <p:cNvSpPr/>
          <p:nvPr/>
        </p:nvSpPr>
        <p:spPr>
          <a:xfrm>
            <a:off x="2939207" y="2926011"/>
            <a:ext cx="201513" cy="1377950"/>
          </a:xfrm>
          <a:custGeom>
            <a:avLst/>
            <a:gdLst/>
            <a:ahLst/>
            <a:cxnLst/>
            <a:rect l="l" t="t" r="r" b="b"/>
            <a:pathLst>
              <a:path w="201513" h="137795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377950"/>
                </a:lnTo>
                <a:lnTo>
                  <a:pt x="0" y="137795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2F6B5A"/>
          </a:solidFill>
          <a:ln/>
        </p:spPr>
      </p:sp>
      <p:sp>
        <p:nvSpPr>
          <p:cNvPr id="15" name="Shape 13"/>
          <p:cNvSpPr/>
          <p:nvPr/>
        </p:nvSpPr>
        <p:spPr>
          <a:xfrm>
            <a:off x="3178820" y="2843461"/>
            <a:ext cx="201513" cy="1460500"/>
          </a:xfrm>
          <a:custGeom>
            <a:avLst/>
            <a:gdLst/>
            <a:ahLst/>
            <a:cxnLst/>
            <a:rect l="l" t="t" r="r" b="b"/>
            <a:pathLst>
              <a:path w="201513" h="1460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460500"/>
                </a:lnTo>
                <a:lnTo>
                  <a:pt x="0" y="1460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D98B70"/>
          </a:solidFill>
          <a:ln/>
        </p:spPr>
      </p:sp>
      <p:sp>
        <p:nvSpPr>
          <p:cNvPr id="16" name="Shape 14"/>
          <p:cNvSpPr/>
          <p:nvPr/>
        </p:nvSpPr>
        <p:spPr>
          <a:xfrm>
            <a:off x="3418433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17" name="Shape 15"/>
          <p:cNvSpPr/>
          <p:nvPr/>
        </p:nvSpPr>
        <p:spPr>
          <a:xfrm>
            <a:off x="3658046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18" name="Shape 16"/>
          <p:cNvSpPr/>
          <p:nvPr/>
        </p:nvSpPr>
        <p:spPr>
          <a:xfrm>
            <a:off x="3897660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19" name="Shape 17"/>
          <p:cNvSpPr/>
          <p:nvPr/>
        </p:nvSpPr>
        <p:spPr>
          <a:xfrm>
            <a:off x="4137273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76886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1" name="Shape 19"/>
          <p:cNvSpPr/>
          <p:nvPr/>
        </p:nvSpPr>
        <p:spPr>
          <a:xfrm>
            <a:off x="4616500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2" name="Shape 20"/>
          <p:cNvSpPr/>
          <p:nvPr/>
        </p:nvSpPr>
        <p:spPr>
          <a:xfrm>
            <a:off x="4856113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3" name="Shape 21"/>
          <p:cNvSpPr/>
          <p:nvPr/>
        </p:nvSpPr>
        <p:spPr>
          <a:xfrm>
            <a:off x="5095726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4" name="Shape 22"/>
          <p:cNvSpPr/>
          <p:nvPr/>
        </p:nvSpPr>
        <p:spPr>
          <a:xfrm>
            <a:off x="5335339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5" name="Shape 23"/>
          <p:cNvSpPr/>
          <p:nvPr/>
        </p:nvSpPr>
        <p:spPr>
          <a:xfrm>
            <a:off x="5574953" y="2716461"/>
            <a:ext cx="201513" cy="1587500"/>
          </a:xfrm>
          <a:custGeom>
            <a:avLst/>
            <a:gdLst/>
            <a:ahLst/>
            <a:cxnLst/>
            <a:rect l="l" t="t" r="r" b="b"/>
            <a:pathLst>
              <a:path w="201513" h="15875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587500"/>
                </a:lnTo>
                <a:lnTo>
                  <a:pt x="0" y="15875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B5482F"/>
          </a:solidFill>
          <a:ln/>
        </p:spPr>
      </p:sp>
      <p:sp>
        <p:nvSpPr>
          <p:cNvPr id="26" name="Shape 24"/>
          <p:cNvSpPr/>
          <p:nvPr/>
        </p:nvSpPr>
        <p:spPr>
          <a:xfrm>
            <a:off x="5814566" y="2398961"/>
            <a:ext cx="201513" cy="1905000"/>
          </a:xfrm>
          <a:custGeom>
            <a:avLst/>
            <a:gdLst/>
            <a:ahLst/>
            <a:cxnLst/>
            <a:rect l="l" t="t" r="r" b="b"/>
            <a:pathLst>
              <a:path w="201513" h="19050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905000"/>
                </a:lnTo>
                <a:lnTo>
                  <a:pt x="0" y="19050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1E2A3F"/>
          </a:solidFill>
          <a:ln/>
        </p:spPr>
      </p:sp>
      <p:sp>
        <p:nvSpPr>
          <p:cNvPr id="27" name="Shape 25"/>
          <p:cNvSpPr/>
          <p:nvPr/>
        </p:nvSpPr>
        <p:spPr>
          <a:xfrm>
            <a:off x="6054179" y="2398961"/>
            <a:ext cx="201513" cy="1905000"/>
          </a:xfrm>
          <a:custGeom>
            <a:avLst/>
            <a:gdLst/>
            <a:ahLst/>
            <a:cxnLst/>
            <a:rect l="l" t="t" r="r" b="b"/>
            <a:pathLst>
              <a:path w="201513" h="19050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905000"/>
                </a:lnTo>
                <a:lnTo>
                  <a:pt x="0" y="19050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1E2A3F"/>
          </a:solidFill>
          <a:ln/>
        </p:spPr>
      </p:sp>
      <p:sp>
        <p:nvSpPr>
          <p:cNvPr id="28" name="Shape 26"/>
          <p:cNvSpPr/>
          <p:nvPr/>
        </p:nvSpPr>
        <p:spPr>
          <a:xfrm>
            <a:off x="6293793" y="2398961"/>
            <a:ext cx="201513" cy="1905000"/>
          </a:xfrm>
          <a:custGeom>
            <a:avLst/>
            <a:gdLst/>
            <a:ahLst/>
            <a:cxnLst/>
            <a:rect l="l" t="t" r="r" b="b"/>
            <a:pathLst>
              <a:path w="201513" h="19050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905000"/>
                </a:lnTo>
                <a:lnTo>
                  <a:pt x="0" y="19050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1E2A3F"/>
          </a:solidFill>
          <a:ln/>
        </p:spPr>
      </p:sp>
      <p:sp>
        <p:nvSpPr>
          <p:cNvPr id="29" name="Shape 27"/>
          <p:cNvSpPr/>
          <p:nvPr/>
        </p:nvSpPr>
        <p:spPr>
          <a:xfrm>
            <a:off x="6533406" y="2398961"/>
            <a:ext cx="201513" cy="1905000"/>
          </a:xfrm>
          <a:custGeom>
            <a:avLst/>
            <a:gdLst/>
            <a:ahLst/>
            <a:cxnLst/>
            <a:rect l="l" t="t" r="r" b="b"/>
            <a:pathLst>
              <a:path w="201513" h="1905000">
                <a:moveTo>
                  <a:pt x="25400" y="0"/>
                </a:moveTo>
                <a:lnTo>
                  <a:pt x="176113" y="0"/>
                </a:lnTo>
                <a:arcTo wR="25400" hR="25400" stAng="16200000" swAng="5400000"/>
                <a:lnTo>
                  <a:pt x="201513" y="1905000"/>
                </a:lnTo>
                <a:lnTo>
                  <a:pt x="0" y="1905000"/>
                </a:lnTo>
                <a:lnTo>
                  <a:pt x="0" y="25400"/>
                </a:lnTo>
                <a:arcTo wR="25400" hR="25400" stAng="10800000" swAng="5400000"/>
                <a:close/>
              </a:path>
            </a:pathLst>
          </a:custGeom>
          <a:solidFill>
            <a:srgbClr val="1E2A3F"/>
          </a:solidFill>
          <a:ln/>
        </p:spPr>
      </p:sp>
      <p:sp>
        <p:nvSpPr>
          <p:cNvPr id="30" name="Text 28"/>
          <p:cNvSpPr/>
          <p:nvPr/>
        </p:nvSpPr>
        <p:spPr>
          <a:xfrm>
            <a:off x="1022350" y="4392861"/>
            <a:ext cx="166444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1–9:</a:t>
            </a:r>
            <a:r>
              <a:rPr lang="en-US" sz="14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32 500 · 13%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686794" y="4392861"/>
            <a:ext cx="16632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10:</a:t>
            </a:r>
            <a:r>
              <a:rPr lang="en-US" sz="14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34 500 · порог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350048" y="4392861"/>
            <a:ext cx="207049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11–20:</a:t>
            </a:r>
            <a:r>
              <a:rPr lang="en-US" sz="14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37 500 · 15%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022350" y="4794151"/>
            <a:ext cx="207049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21–24:</a:t>
            </a: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45 000 · 18%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7147669" y="1902420"/>
            <a:ext cx="4231531" cy="232876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60369" y="1915120"/>
          <a:ext cx="4218831" cy="2316066"/>
        </p:xfrm>
        <a:graphic>
          <a:graphicData uri="http://schemas.openxmlformats.org/drawingml/2006/table">
            <a:tbl>
              <a:tblPr/>
              <a:tblGrid>
                <a:gridCol w="928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№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 начала года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НДФЛ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2 250 000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32 500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2 500 000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34 500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5 000 000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37 500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5 250 000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45 000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6 000 000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882 000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" name="Text 33"/>
          <p:cNvSpPr/>
          <p:nvPr/>
        </p:nvSpPr>
        <p:spPr>
          <a:xfrm>
            <a:off x="7147669" y="4307384"/>
            <a:ext cx="435847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№ 10: 312 000 + 100 000 × 15% − 292 500 = 34 500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1 ст. 224, п. 3 ст. 226 НК РФ. Налог по выплате = налог нарастающим итогом − налог, исчисленный ранее.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13 / 15%: имущество, капитал, страхование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384800" cy="3303141"/>
          </a:xfrm>
          <a:prstGeom prst="roundRect">
            <a:avLst>
              <a:gd name="adj" fmla="val 298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512121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ДОХОДЫ · П. 6 СТ. 210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00582" y="1941761"/>
            <a:ext cx="5035360" cy="1705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продажа и дарение имущества, кроме ЦБ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дивиденды и иное долевое участие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ЦБ, ПФИ, РЕПО, заём ЦБ, ИИС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доли; акции сверх 50 млн по п. 17.2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ЦФА и цифровые права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страхование, пенсии, долгосрочные сбережения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проценты по вкладам в банках РФ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2350" y="3698032"/>
            <a:ext cx="512121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Нарастающим итогом; дивиденды — отдельная база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7150" y="1457920"/>
            <a:ext cx="2157363" cy="883890"/>
          </a:xfrm>
          <a:prstGeom prst="roundRect">
            <a:avLst>
              <a:gd name="adj" fmla="val 11495"/>
            </a:avLst>
          </a:prstGeom>
          <a:solidFill>
            <a:srgbClr val="DDEBE5"/>
          </a:solidFill>
          <a:ln/>
        </p:spPr>
      </p:sp>
      <p:sp>
        <p:nvSpPr>
          <p:cNvPr id="8" name="Text 6"/>
          <p:cNvSpPr/>
          <p:nvPr/>
        </p:nvSpPr>
        <p:spPr>
          <a:xfrm>
            <a:off x="6559550" y="1584920"/>
            <a:ext cx="19081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F4D4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13%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559550" y="1965920"/>
            <a:ext cx="19081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2,4 млн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666113" y="1457920"/>
            <a:ext cx="2713087" cy="883890"/>
          </a:xfrm>
          <a:prstGeom prst="roundRect">
            <a:avLst>
              <a:gd name="adj" fmla="val 11495"/>
            </a:avLst>
          </a:prstGeom>
          <a:solidFill>
            <a:srgbClr val="F3E3DC"/>
          </a:solidFill>
          <a:ln/>
        </p:spPr>
      </p:sp>
      <p:sp>
        <p:nvSpPr>
          <p:cNvPr id="11" name="Text 9"/>
          <p:cNvSpPr/>
          <p:nvPr/>
        </p:nvSpPr>
        <p:spPr>
          <a:xfrm>
            <a:off x="8818513" y="1584920"/>
            <a:ext cx="24805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8E342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15%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818513" y="1965920"/>
            <a:ext cx="248053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свыше + 312 тыс.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13500" y="2449761"/>
            <a:ext cx="4959350" cy="1098500"/>
          </a:xfrm>
          <a:prstGeom prst="roundRect">
            <a:avLst>
              <a:gd name="adj" fmla="val 8671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97650" y="2583111"/>
            <a:ext cx="472878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1 · агент считает по каждой базе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97650" y="2870101"/>
            <a:ext cx="472878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Дивиденды 400 000 × 13% + акции 2 400 000 × 13%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97650" y="3148211"/>
            <a:ext cx="472878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364 000 ₽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13500" y="3662561"/>
            <a:ext cx="4959350" cy="1098500"/>
          </a:xfrm>
          <a:prstGeom prst="roundRect">
            <a:avLst>
              <a:gd name="adj" fmla="val 8671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97650" y="3795911"/>
            <a:ext cx="472878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2 · квартира за 4 млн, вычет 1 млн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597650" y="4082901"/>
            <a:ext cx="472878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312 000 + (3 млн − 2,4 млн) × 15%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97650" y="4361011"/>
            <a:ext cx="472878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402 000 ₽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6 ст. 210, п. п. 2, 3 ст. 214, п. п. 1.1, 6 ст. 224, п. 1.1 ст. 225 НК РФ. Иноагент — 30%.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13 / 15% с порогом 5 млн: СВО и Север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3539083" cy="1422400"/>
          </a:xfrm>
          <a:prstGeom prst="roundRect">
            <a:avLst>
              <a:gd name="adj" fmla="val 7143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73870"/>
            <a:ext cx="32789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ЗАРПЛАТА СЕВЕРЯНИНА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0600" y="1973560"/>
            <a:ext cx="327898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200 000 ₽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90600" y="2415480"/>
            <a:ext cx="32789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 месяц</a:t>
            </a:r>
            <a:endParaRPr lang="en-US" sz="1400" dirty="0"/>
          </a:p>
        </p:txBody>
      </p:sp>
      <p:pic>
        <p:nvPicPr>
          <p:cNvPr id="7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4283" y="1699220"/>
            <a:ext cx="355600" cy="177800"/>
          </a:xfrm>
          <a:prstGeom prst="rect">
            <a:avLst/>
          </a:prstGeom>
        </p:spPr>
      </p:pic>
      <p:pic>
        <p:nvPicPr>
          <p:cNvPr id="8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4283" y="2461220"/>
            <a:ext cx="355600" cy="1778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015458" y="1461095"/>
            <a:ext cx="6360567" cy="527050"/>
          </a:xfrm>
          <a:prstGeom prst="roundRect">
            <a:avLst>
              <a:gd name="adj" fmla="val 18675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196433" y="1591270"/>
            <a:ext cx="170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Оклад 100 000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949033" y="1604615"/>
            <a:ext cx="4373397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основная база · шкала 13–22% · п. 1 ст. 224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012283" y="2092920"/>
            <a:ext cx="6366917" cy="787400"/>
          </a:xfrm>
          <a:prstGeom prst="roundRect">
            <a:avLst>
              <a:gd name="adj" fmla="val 12903"/>
            </a:avLst>
          </a:prstGeom>
          <a:solidFill>
            <a:srgbClr val="F3E3DC"/>
          </a:solidFill>
          <a:ln/>
        </p:spPr>
      </p:sp>
      <p:sp>
        <p:nvSpPr>
          <p:cNvPr id="13" name="Text 9"/>
          <p:cNvSpPr/>
          <p:nvPr/>
        </p:nvSpPr>
        <p:spPr>
          <a:xfrm>
            <a:off x="5190083" y="2219920"/>
            <a:ext cx="1701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РК и надбавки 100 000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942683" y="2246610"/>
            <a:ext cx="438647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база п. 6.2 · 13% до 5 млн, свыше — 15% · п. 1.2 ст. 224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815975" y="3061295"/>
            <a:ext cx="5194300" cy="1181050"/>
          </a:xfrm>
          <a:prstGeom prst="roundRect">
            <a:avLst>
              <a:gd name="adj" fmla="val 8334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96950" y="3216870"/>
            <a:ext cx="49773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Кто ещё · п. 6.1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996950" y="3516561"/>
            <a:ext cx="49773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Участники СВО: мобилизованные, контрактники, добровольцы и др. — доходы, связанные с СВО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172200" y="3064470"/>
            <a:ext cx="5200650" cy="1174700"/>
          </a:xfrm>
          <a:prstGeom prst="roundRect">
            <a:avLst>
              <a:gd name="adj" fmla="val 8108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356350" y="3223220"/>
            <a:ext cx="49773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· база п. 6.2 за год 6 млн ₽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6356350" y="3522911"/>
            <a:ext cx="497732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650 000 + (6 млн − 5 млн) × 15%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356350" y="3813721"/>
            <a:ext cx="497732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800 000 ₽ · по шкале было бы 882 000 ₽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6.1, 6.2 ст. 210, п. п. 1.2, 6 ст. 224 НК РФ. Вычеты ст. 218–220 — если не применены к другим базам. 650 тыс. = 5 млн × 13%. Иноагент — 30%. Пример условный.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Фиксированные ставки: 9, 30 и 35%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3422650" cy="2042071"/>
          </a:xfrm>
          <a:prstGeom prst="roundRect">
            <a:avLst>
              <a:gd name="adj" fmla="val 482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16670"/>
            <a:ext cx="310019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2F6B5A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9%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22350" y="2277070"/>
            <a:ext cx="310019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проценты по облигациям с ипотечным покрытием, выпущенным до 01.01.2007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2350" y="3098701"/>
            <a:ext cx="310019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5 ст. 224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94200" y="1457920"/>
            <a:ext cx="3416300" cy="2048421"/>
          </a:xfrm>
          <a:prstGeom prst="roundRect">
            <a:avLst>
              <a:gd name="adj" fmla="val 4960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4597400" y="1610320"/>
            <a:ext cx="310019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30%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4597400" y="2270720"/>
            <a:ext cx="310019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все доходы иноагента, если статус был хотя бы один день в году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97400" y="3105051"/>
            <a:ext cx="310019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6 ст. 224, ст. 216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62900" y="1457920"/>
            <a:ext cx="3416300" cy="2048421"/>
          </a:xfrm>
          <a:prstGeom prst="roundRect">
            <a:avLst>
              <a:gd name="adj" fmla="val 4960"/>
            </a:avLst>
          </a:prstGeom>
          <a:solidFill>
            <a:srgbClr val="F3E3DC"/>
          </a:solidFill>
          <a:ln/>
        </p:spPr>
      </p:sp>
      <p:sp>
        <p:nvSpPr>
          <p:cNvPr id="12" name="Text 10"/>
          <p:cNvSpPr/>
          <p:nvPr/>
        </p:nvSpPr>
        <p:spPr>
          <a:xfrm>
            <a:off x="8166100" y="1610320"/>
            <a:ext cx="3100197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8E342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35%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8166100" y="2270720"/>
            <a:ext cx="3100197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выигрыши и призы в рекламных акциях сверх 4 000 ₽; экономия на процентах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66100" y="3105051"/>
            <a:ext cx="310019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2 ст. 224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9150" y="3690491"/>
            <a:ext cx="5194300" cy="1098500"/>
          </a:xfrm>
          <a:prstGeom prst="roundRect">
            <a:avLst>
              <a:gd name="adj" fmla="val 8671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3300" y="3823841"/>
            <a:ext cx="49707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Приз 50 000 ₽ в рекламной акции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3300" y="4110831"/>
            <a:ext cx="497078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(50 000 − 4 000) × 35%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3300" y="4388941"/>
            <a:ext cx="49707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16 100 ₽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178550" y="3690491"/>
            <a:ext cx="5194300" cy="1098500"/>
          </a:xfrm>
          <a:prstGeom prst="roundRect">
            <a:avLst>
              <a:gd name="adj" fmla="val 8671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62700" y="3823841"/>
            <a:ext cx="49707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Зарплата иноагента 3 млн ₽ за год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62700" y="4110831"/>
            <a:ext cx="497078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3 000 000 × 30% вместо шкалы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62700" y="4388941"/>
            <a:ext cx="49707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900 000 ₽ вместо 402 000 ₽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2, 5, 6 ст. 224, п. 28 ст. 217 НК РФ. Примеры условные.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Нерезидент: схема выбора ставки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905000" cy="4012952"/>
          </a:xfrm>
          <a:prstGeom prst="roundRect">
            <a:avLst>
              <a:gd name="adj" fmla="val 5333"/>
            </a:avLst>
          </a:prstGeom>
          <a:solidFill>
            <a:srgbClr val="1E2A3F"/>
          </a:solidFill>
          <a:ln/>
        </p:spPr>
      </p:sp>
      <p:pic>
        <p:nvPicPr>
          <p:cNvPr id="4" name="Image 0" descr="Glob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2665561"/>
            <a:ext cx="355600" cy="355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90600" y="3097361"/>
            <a:ext cx="16002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Нерезидент РФ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90600" y="3783161"/>
            <a:ext cx="16002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вычеты не применяются</a:t>
            </a:r>
            <a:endParaRPr lang="en-US" sz="1400" dirty="0"/>
          </a:p>
        </p:txBody>
      </p:sp>
      <p:pic>
        <p:nvPicPr>
          <p:cNvPr id="7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0200" y="1749971"/>
            <a:ext cx="304800" cy="1524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79775" y="1461095"/>
            <a:ext cx="6343650" cy="730200"/>
          </a:xfrm>
          <a:prstGeom prst="roundRect">
            <a:avLst>
              <a:gd name="adj" fmla="val 100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34187" tIns="83387" rIns="0" bIns="83387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Трудовые доходы: ВКС, беженцы, патент, переселенцы, ЕАЭС, экипажи судов РФ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9728200" y="1457920"/>
            <a:ext cx="1651000" cy="736550"/>
          </a:xfrm>
          <a:prstGeom prst="roundRect">
            <a:avLst>
              <a:gd name="adj" fmla="val 10346"/>
            </a:avLst>
          </a:prstGeom>
          <a:solidFill>
            <a:srgbClr val="DDEBE5"/>
          </a:solidFill>
          <a:ln/>
        </p:spPr>
      </p:sp>
      <p:sp>
        <p:nvSpPr>
          <p:cNvPr id="10" name="Text 6"/>
          <p:cNvSpPr/>
          <p:nvPr/>
        </p:nvSpPr>
        <p:spPr>
          <a:xfrm>
            <a:off x="9855200" y="1559520"/>
            <a:ext cx="1447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13–22%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9855200" y="1843980"/>
            <a:ext cx="1447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3.1</a:t>
            </a:r>
            <a:endParaRPr lang="en-US" sz="1400" dirty="0"/>
          </a:p>
        </p:txBody>
      </p:sp>
      <p:pic>
        <p:nvPicPr>
          <p:cNvPr id="12" name="Image 2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0200" y="2569071"/>
            <a:ext cx="304800" cy="1524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79775" y="2273846"/>
            <a:ext cx="6343650" cy="742900"/>
          </a:xfrm>
          <a:prstGeom prst="roundRect">
            <a:avLst>
              <a:gd name="adj" fmla="val 983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34187" tIns="83387" rIns="0" bIns="83387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Проценты по вкладам в банках РФ; дивиденды российских организаций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9731375" y="2273846"/>
            <a:ext cx="1644650" cy="742900"/>
          </a:xfrm>
          <a:prstGeom prst="roundRect">
            <a:avLst>
              <a:gd name="adj" fmla="val 983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861550" y="2378621"/>
            <a:ext cx="14351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15%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9861550" y="2663081"/>
            <a:ext cx="1435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3</a:t>
            </a:r>
            <a:endParaRPr lang="en-US" sz="1400" dirty="0"/>
          </a:p>
        </p:txBody>
      </p:sp>
      <p:pic>
        <p:nvPicPr>
          <p:cNvPr id="17" name="Image 3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0200" y="3394521"/>
            <a:ext cx="304800" cy="152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279775" y="3099296"/>
            <a:ext cx="6343650" cy="742900"/>
          </a:xfrm>
          <a:prstGeom prst="roundRect">
            <a:avLst>
              <a:gd name="adj" fmla="val 983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34187" tIns="83387" rIns="134187" bIns="83387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Дивиденды отдельных международных холдинговых компаний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9731375" y="3099296"/>
            <a:ext cx="1644650" cy="742900"/>
          </a:xfrm>
          <a:prstGeom prst="roundRect">
            <a:avLst>
              <a:gd name="adj" fmla="val 983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9861550" y="3204071"/>
            <a:ext cx="14351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5%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9861550" y="3488531"/>
            <a:ext cx="1435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3</a:t>
            </a:r>
            <a:endParaRPr lang="en-US" sz="1400" dirty="0"/>
          </a:p>
        </p:txBody>
      </p:sp>
      <p:pic>
        <p:nvPicPr>
          <p:cNvPr id="22" name="Image 4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0200" y="4213622"/>
            <a:ext cx="304800" cy="1524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3279775" y="3924746"/>
            <a:ext cx="6343650" cy="730200"/>
          </a:xfrm>
          <a:prstGeom prst="roundRect">
            <a:avLst>
              <a:gd name="adj" fmla="val 100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  <p:txBody>
          <a:bodyPr wrap="square" lIns="134187" tIns="83387" rIns="134187" bIns="83387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Все остальные доходы, в т. ч. зарплата обычного иностранца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9728200" y="3921571"/>
            <a:ext cx="1651000" cy="736550"/>
          </a:xfrm>
          <a:prstGeom prst="roundRect">
            <a:avLst>
              <a:gd name="adj" fmla="val 10346"/>
            </a:avLst>
          </a:prstGeom>
          <a:solidFill>
            <a:srgbClr val="F3E3DC"/>
          </a:solidFill>
          <a:ln/>
        </p:spPr>
      </p:sp>
      <p:sp>
        <p:nvSpPr>
          <p:cNvPr id="25" name="Text 18"/>
          <p:cNvSpPr/>
          <p:nvPr/>
        </p:nvSpPr>
        <p:spPr>
          <a:xfrm>
            <a:off x="9855200" y="4023171"/>
            <a:ext cx="1447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30%</a:t>
            </a:r>
            <a:endParaRPr lang="en-US" sz="1600" dirty="0"/>
          </a:p>
        </p:txBody>
      </p:sp>
      <p:sp>
        <p:nvSpPr>
          <p:cNvPr id="26" name="Text 19"/>
          <p:cNvSpPr/>
          <p:nvPr/>
        </p:nvSpPr>
        <p:spPr>
          <a:xfrm>
            <a:off x="9855200" y="4307632"/>
            <a:ext cx="1447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3</a:t>
            </a:r>
            <a:endParaRPr lang="en-US" sz="1400" dirty="0"/>
          </a:p>
        </p:txBody>
      </p:sp>
      <p:pic>
        <p:nvPicPr>
          <p:cNvPr id="27" name="Image 5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70200" y="5026372"/>
            <a:ext cx="304800" cy="15240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3276600" y="4734322"/>
            <a:ext cx="6350000" cy="736550"/>
          </a:xfrm>
          <a:prstGeom prst="roundRect">
            <a:avLst>
              <a:gd name="adj" fmla="val 10346"/>
            </a:avLst>
          </a:prstGeom>
          <a:solidFill>
            <a:srgbClr val="F3E3DC"/>
          </a:solidFill>
          <a:ln/>
        </p:spPr>
        <p:txBody>
          <a:bodyPr wrap="square" lIns="130082" tIns="79282" rIns="130082" bIns="79282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Иноагент</a:t>
            </a: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хотя бы один день года — любые доходы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9728200" y="4734322"/>
            <a:ext cx="1651000" cy="736550"/>
          </a:xfrm>
          <a:prstGeom prst="roundRect">
            <a:avLst>
              <a:gd name="adj" fmla="val 10346"/>
            </a:avLst>
          </a:prstGeom>
          <a:solidFill>
            <a:srgbClr val="1E2A3F"/>
          </a:solidFill>
          <a:ln/>
        </p:spPr>
      </p:sp>
      <p:sp>
        <p:nvSpPr>
          <p:cNvPr id="30" name="Text 22"/>
          <p:cNvSpPr/>
          <p:nvPr/>
        </p:nvSpPr>
        <p:spPr>
          <a:xfrm>
            <a:off x="9855200" y="4835922"/>
            <a:ext cx="1447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30%</a:t>
            </a:r>
            <a:endParaRPr lang="en-US" sz="1600" dirty="0"/>
          </a:p>
        </p:txBody>
      </p:sp>
      <p:sp>
        <p:nvSpPr>
          <p:cNvPr id="31" name="Text 23"/>
          <p:cNvSpPr/>
          <p:nvPr/>
        </p:nvSpPr>
        <p:spPr>
          <a:xfrm>
            <a:off x="9855200" y="5120382"/>
            <a:ext cx="1447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6</a:t>
            </a:r>
            <a:endParaRPr lang="en-US" sz="1400" dirty="0"/>
          </a:p>
        </p:txBody>
      </p:sp>
      <p:sp>
        <p:nvSpPr>
          <p:cNvPr id="32" name="Text 24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2.2, 3 ст. 210, ст. 216, п. п. 3, 3.1, 6 ст. 224, п. 1.3 ст. 225 НК РФ. Стал резидентом — пересчитать налог (п. 3 ст. 226).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Иностранец-резидент: как российский работник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Зарплата 220 000 ₽ в месяц, двое детей: вычет 1 400 + 2 800 = 4 200 ₽, пока доход не превысит 450 000 ₽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2800" y="1902420"/>
            <a:ext cx="837109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5" name="Text 3"/>
          <p:cNvSpPr/>
          <p:nvPr/>
        </p:nvSpPr>
        <p:spPr>
          <a:xfrm>
            <a:off x="838200" y="1978620"/>
            <a:ext cx="78630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38200" y="2252911"/>
            <a:ext cx="78630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−4 200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688009" y="1902420"/>
            <a:ext cx="837158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8" name="Text 6"/>
          <p:cNvSpPr/>
          <p:nvPr/>
        </p:nvSpPr>
        <p:spPr>
          <a:xfrm>
            <a:off x="1713409" y="197862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713409" y="225291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−4 200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6442" y="1905595"/>
            <a:ext cx="843459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95017" y="1984970"/>
            <a:ext cx="78630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595017" y="2259261"/>
            <a:ext cx="78630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454350" y="1905595"/>
            <a:ext cx="843508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82925" y="198497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482925" y="225926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42309" y="1905595"/>
            <a:ext cx="843459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84" y="1984970"/>
            <a:ext cx="78630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370884" y="2259261"/>
            <a:ext cx="78630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230217" y="1905595"/>
            <a:ext cx="843508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58792" y="198497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258792" y="225926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18175" y="1905595"/>
            <a:ext cx="843459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46750" y="1984970"/>
            <a:ext cx="78630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146750" y="2259261"/>
            <a:ext cx="78630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006084" y="1905595"/>
            <a:ext cx="843508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34659" y="198497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034659" y="225926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894042" y="1905595"/>
            <a:ext cx="843508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22617" y="198497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922617" y="225926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782000" y="1905595"/>
            <a:ext cx="843508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10575" y="198497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810575" y="225926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13%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9666784" y="1902420"/>
            <a:ext cx="837158" cy="652711"/>
          </a:xfrm>
          <a:prstGeom prst="roundRect">
            <a:avLst>
              <a:gd name="adj" fmla="val 7783"/>
            </a:avLst>
          </a:prstGeom>
          <a:solidFill>
            <a:srgbClr val="F3E3DC"/>
          </a:solidFill>
          <a:ln/>
        </p:spPr>
      </p:sp>
      <p:sp>
        <p:nvSpPr>
          <p:cNvPr id="35" name="Text 33"/>
          <p:cNvSpPr/>
          <p:nvPr/>
        </p:nvSpPr>
        <p:spPr>
          <a:xfrm>
            <a:off x="9692184" y="197862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9692184" y="225291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порог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10542042" y="1902420"/>
            <a:ext cx="837158" cy="652711"/>
          </a:xfrm>
          <a:prstGeom prst="roundRect">
            <a:avLst>
              <a:gd name="adj" fmla="val 7783"/>
            </a:avLst>
          </a:prstGeom>
          <a:solidFill>
            <a:srgbClr val="B5482F"/>
          </a:solidFill>
          <a:ln/>
        </p:spPr>
      </p:sp>
      <p:sp>
        <p:nvSpPr>
          <p:cNvPr id="38" name="Text 36"/>
          <p:cNvSpPr/>
          <p:nvPr/>
        </p:nvSpPr>
        <p:spPr>
          <a:xfrm>
            <a:off x="10567442" y="1978620"/>
            <a:ext cx="78635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10567442" y="2252911"/>
            <a:ext cx="7863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FFF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15%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15975" y="2736106"/>
            <a:ext cx="4905077" cy="1936403"/>
          </a:xfrm>
          <a:prstGeom prst="roundRect">
            <a:avLst>
              <a:gd name="adj" fmla="val 508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96950" y="2891681"/>
            <a:ext cx="46794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ПРАВИЛО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1075182" y="3204071"/>
            <a:ext cx="4593569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нарастающим итогом, шкала п. 1 ст. 224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вычеты — как у россиян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иноагент хоть один день — 30%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5927427" y="2732931"/>
            <a:ext cx="5451773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0127" y="2745631"/>
          <a:ext cx="5439073" cy="1930055"/>
        </p:xfrm>
        <a:graphic>
          <a:graphicData uri="http://schemas.openxmlformats.org/drawingml/2006/table">
            <a:tbl>
              <a:tblPr/>
              <a:tblGrid>
                <a:gridCol w="3154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Показатель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Сумма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Доход − вычеты: 2 640 000 − 8 400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2 631 600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2 400 000 ×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312 000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231 600 × 15%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34 740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НДФЛ за 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346 740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" name="Text 42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46" name="Text 43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3 ст. 210, пп. 4 п. 1 ст. 218, ст. 216, п. п. 1, 6 ст. 224, п. 3 ст. 226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ВКС и беженцы: шкала и без резидентства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613400" cy="268942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70620"/>
          <a:ext cx="5600700" cy="2676725"/>
        </p:xfrm>
        <a:graphic>
          <a:graphicData uri="http://schemas.openxmlformats.org/drawingml/2006/table">
            <a:tbl>
              <a:tblPr/>
              <a:tblGrid>
                <a:gridCol w="1904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8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8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Статус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Нерезидент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Шкала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1 ст. 224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п. 3.1 ст. 224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Расчёт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нарастающим итогом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нарастающим итогом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79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Отпускные, компенсация за отпуск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 шкале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 шкале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800" y="4223544"/>
            <a:ext cx="5613400" cy="1033711"/>
          </a:xfrm>
          <a:prstGeom prst="roundRect">
            <a:avLst>
              <a:gd name="adj" fmla="val 9829"/>
            </a:avLst>
          </a:prstGeom>
          <a:solidFill>
            <a:srgbClr val="F3E3DC"/>
          </a:solidFill>
          <a:ln/>
        </p:spPr>
      </p:sp>
      <p:sp>
        <p:nvSpPr>
          <p:cNvPr id="6" name="Text 3"/>
          <p:cNvSpPr/>
          <p:nvPr/>
        </p:nvSpPr>
        <p:spPr>
          <a:xfrm>
            <a:off x="990600" y="4350544"/>
            <a:ext cx="54155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30% для ВКС — только если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90600" y="4650234"/>
            <a:ext cx="54155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нерезидент и доход не связан с работой; или иноагент хотя бы один день года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35750" y="1464270"/>
            <a:ext cx="4737100" cy="3786634"/>
          </a:xfrm>
          <a:prstGeom prst="roundRect">
            <a:avLst>
              <a:gd name="adj" fmla="val 2515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45300" y="1623020"/>
            <a:ext cx="44475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· ВКС-НЕРЕЗИДЕНТ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845300" y="1960811"/>
            <a:ext cx="444754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Нанят в августе: зарплата 500 000 ₽ × 5 мес. = 2,5 млн + премии 1 млн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45300" y="2529731"/>
            <a:ext cx="4318000" cy="761950"/>
          </a:xfrm>
          <a:prstGeom prst="roundRect">
            <a:avLst>
              <a:gd name="adj" fmla="val 10001"/>
            </a:avLst>
          </a:prstGeom>
          <a:solidFill>
            <a:srgbClr val="ECE6D9"/>
          </a:solidFill>
          <a:ln/>
        </p:spPr>
      </p:sp>
      <p:sp>
        <p:nvSpPr>
          <p:cNvPr id="12" name="Text 9"/>
          <p:cNvSpPr/>
          <p:nvPr/>
        </p:nvSpPr>
        <p:spPr>
          <a:xfrm>
            <a:off x="6972300" y="2631331"/>
            <a:ext cx="41859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 за год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972300" y="2905621"/>
            <a:ext cx="418592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3 500 000 ₽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845300" y="3380581"/>
            <a:ext cx="4318000" cy="761950"/>
          </a:xfrm>
          <a:prstGeom prst="roundRect">
            <a:avLst>
              <a:gd name="adj" fmla="val 10001"/>
            </a:avLst>
          </a:prstGeom>
          <a:solidFill>
            <a:srgbClr val="1E2A3F"/>
          </a:solidFill>
          <a:ln/>
        </p:spPr>
      </p:sp>
      <p:sp>
        <p:nvSpPr>
          <p:cNvPr id="15" name="Text 12"/>
          <p:cNvSpPr/>
          <p:nvPr/>
        </p:nvSpPr>
        <p:spPr>
          <a:xfrm>
            <a:off x="6972300" y="3482181"/>
            <a:ext cx="41859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312 000 + 1 100 000 × 15%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972300" y="3756471"/>
            <a:ext cx="418592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НДФЛ = 477 000 ₽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3 ст. 210, ст. 216, п. п. 1, 3, 3.1, 6 ст. 224, п. 3 ст. 226 НК РФ; Письма Минфина России от 11.01.2022 N 03-04-06/431, от 07.08.2018 N 03-04-06/55674. Так же — беженцы и лица с временным убежищем.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Патент: НДФЛ минус авансовые платежи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2314575" cy="1027361"/>
          </a:xfrm>
          <a:prstGeom prst="roundRect">
            <a:avLst>
              <a:gd name="adj" fmla="val 958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1550" y="1591270"/>
            <a:ext cx="206352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· Патент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71550" y="1878261"/>
            <a:ext cx="20635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 января: 4 мес. × 4 400 = 17 600 ₽</a:t>
            </a:r>
            <a:endParaRPr lang="en-US" sz="1400" dirty="0"/>
          </a:p>
        </p:txBody>
      </p:sp>
      <p:pic>
        <p:nvPicPr>
          <p:cNvPr id="6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9925" y="1904901"/>
            <a:ext cx="279400" cy="1397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568700" y="1461095"/>
            <a:ext cx="2314575" cy="1027361"/>
          </a:xfrm>
          <a:prstGeom prst="roundRect">
            <a:avLst>
              <a:gd name="adj" fmla="val 958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724275" y="1591270"/>
            <a:ext cx="206352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· Уведомление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724275" y="1878261"/>
            <a:ext cx="20635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ИФНС подтвердила право — 2 февраля</a:t>
            </a:r>
            <a:endParaRPr lang="en-US" sz="1400" dirty="0"/>
          </a:p>
        </p:txBody>
      </p:sp>
      <p:pic>
        <p:nvPicPr>
          <p:cNvPr id="10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62650" y="1904901"/>
            <a:ext cx="279400" cy="1397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321425" y="1461095"/>
            <a:ext cx="2314575" cy="1027361"/>
          </a:xfrm>
          <a:prstGeom prst="roundRect">
            <a:avLst>
              <a:gd name="adj" fmla="val 958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77000" y="1591270"/>
            <a:ext cx="206352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· Заявление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477000" y="1878261"/>
            <a:ext cx="20635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работника и платёжки по патенту</a:t>
            </a:r>
            <a:endParaRPr lang="en-US" sz="1400" dirty="0"/>
          </a:p>
        </p:txBody>
      </p:sp>
      <p:pic>
        <p:nvPicPr>
          <p:cNvPr id="14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15375" y="1904901"/>
            <a:ext cx="279400" cy="1397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9070975" y="1457920"/>
            <a:ext cx="2308225" cy="1033711"/>
          </a:xfrm>
          <a:prstGeom prst="roundRect">
            <a:avLst>
              <a:gd name="adj" fmla="val 9829"/>
            </a:avLst>
          </a:prstGeom>
          <a:solidFill>
            <a:srgbClr val="1E2A3F"/>
          </a:solidFill>
          <a:ln/>
        </p:spPr>
      </p:sp>
      <p:sp>
        <p:nvSpPr>
          <p:cNvPr id="16" name="Text 11"/>
          <p:cNvSpPr/>
          <p:nvPr/>
        </p:nvSpPr>
        <p:spPr>
          <a:xfrm>
            <a:off x="9223375" y="1584920"/>
            <a:ext cx="206352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· Уменьшение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9223375" y="1871911"/>
            <a:ext cx="20635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 весь срок патента: январь–апрель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812800" y="2669431"/>
            <a:ext cx="6004570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682131"/>
          <a:ext cx="5991870" cy="1930055"/>
        </p:xfrm>
        <a:graphic>
          <a:graphicData uri="http://schemas.openxmlformats.org/drawingml/2006/table">
            <a:tbl>
              <a:tblPr/>
              <a:tblGrid>
                <a:gridCol w="1198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Месяц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Доход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НДФЛ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 уплате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Остаток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Январь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24 000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3 120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14 480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Февраль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6 630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7 850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Март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6 630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1 220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Апрель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6 630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5 410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 14"/>
          <p:cNvSpPr/>
          <p:nvPr/>
        </p:nvSpPr>
        <p:spPr>
          <a:xfrm>
            <a:off x="812800" y="4688384"/>
            <a:ext cx="618470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Вышел на работу 22 января, оклад 51 000 ₽. Апрель: 6 630 − 1 220 = 5 410 ₽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020570" y="2669431"/>
            <a:ext cx="4358630" cy="2498973"/>
          </a:xfrm>
          <a:prstGeom prst="roundRect">
            <a:avLst>
              <a:gd name="adj" fmla="val 4066"/>
            </a:avLst>
          </a:prstGeom>
          <a:solidFill>
            <a:srgbClr val="F3E3DC"/>
          </a:solidFill>
          <a:ln/>
        </p:spPr>
      </p:sp>
      <p:sp>
        <p:nvSpPr>
          <p:cNvPr id="22" name="Text 16"/>
          <p:cNvSpPr/>
          <p:nvPr/>
        </p:nvSpPr>
        <p:spPr>
          <a:xfrm>
            <a:off x="7198370" y="2821831"/>
            <a:ext cx="41231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ОГРАНИЧЕНИЯ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7276602" y="3134221"/>
            <a:ext cx="4037269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уменьшает только один агент за год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остаток не переносится и не возвращается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платёж может внести работодатель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6, 7 ст. 227.1 НК РФ; Письма Минфина России от 15.05.2025 N 03-04-06/47903, от 19.08.2022 N 03-04-06/81342; ФНС России от 20.06.2019 N БС-4-11/11881@. Размер платежа условный.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Смена статуса: пересчёт с начала года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Гражданин Армении: январь–июнь нерезидент, 30 000 ₽ в месяц, удержано 23 400 ₽. В июле стал резидентом, заявил вычет на ребёнка 1 400 ₽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5975" y="2172295"/>
            <a:ext cx="3232150" cy="787350"/>
          </a:xfrm>
          <a:prstGeom prst="roundRect">
            <a:avLst>
              <a:gd name="adj" fmla="val 125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71550" y="2302470"/>
            <a:ext cx="300863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· База за 7 месяцев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71550" y="2589461"/>
            <a:ext cx="300863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210 000 − 9 800 = 200 200 ₽</a:t>
            </a:r>
            <a:endParaRPr lang="en-US" sz="1400" dirty="0"/>
          </a:p>
        </p:txBody>
      </p:sp>
      <p:pic>
        <p:nvPicPr>
          <p:cNvPr id="7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27500" y="2496096"/>
            <a:ext cx="279400" cy="1397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486275" y="2172295"/>
            <a:ext cx="3232150" cy="787350"/>
          </a:xfrm>
          <a:prstGeom prst="roundRect">
            <a:avLst>
              <a:gd name="adj" fmla="val 125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641850" y="2302470"/>
            <a:ext cx="300863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· Налог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641850" y="2589461"/>
            <a:ext cx="300863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200 200 × 13% = 26 026 ₽</a:t>
            </a:r>
            <a:endParaRPr lang="en-US" sz="1400" dirty="0"/>
          </a:p>
        </p:txBody>
      </p:sp>
      <p:pic>
        <p:nvPicPr>
          <p:cNvPr id="11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97800" y="2496096"/>
            <a:ext cx="279400" cy="1397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153400" y="2169120"/>
            <a:ext cx="3225800" cy="793700"/>
          </a:xfrm>
          <a:prstGeom prst="roundRect">
            <a:avLst>
              <a:gd name="adj" fmla="val 12801"/>
            </a:avLst>
          </a:prstGeom>
          <a:solidFill>
            <a:srgbClr val="1E2A3F"/>
          </a:solidFill>
          <a:ln/>
        </p:spPr>
      </p:sp>
      <p:sp>
        <p:nvSpPr>
          <p:cNvPr id="13" name="Text 9"/>
          <p:cNvSpPr/>
          <p:nvPr/>
        </p:nvSpPr>
        <p:spPr>
          <a:xfrm>
            <a:off x="8305800" y="2296120"/>
            <a:ext cx="300863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· К уплате за июль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305800" y="2583111"/>
            <a:ext cx="300863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26 026 − 23 400 = 2 626 ₽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12800" y="3140621"/>
            <a:ext cx="51473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Тот же алгоритм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812800" y="3483521"/>
            <a:ext cx="4997450" cy="1556742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496221"/>
          <a:ext cx="4984750" cy="1544044"/>
        </p:xfrm>
        <a:graphic>
          <a:graphicData uri="http://schemas.openxmlformats.org/drawingml/2006/table">
            <a:tbl>
              <a:tblPr/>
              <a:tblGrid>
                <a:gridCol w="199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Работник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Зарплата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 июль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Гражданин ЕАЭС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2 626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ВКС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3 926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Беженец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35 000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3 276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Shape 13"/>
          <p:cNvSpPr/>
          <p:nvPr/>
        </p:nvSpPr>
        <p:spPr>
          <a:xfrm>
            <a:off x="6016625" y="3143796"/>
            <a:ext cx="5359400" cy="1893292"/>
          </a:xfrm>
          <a:prstGeom prst="roundRect">
            <a:avLst>
              <a:gd name="adj" fmla="val 519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197600" y="3299371"/>
            <a:ext cx="51473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ЕАЭС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275832" y="3611761"/>
            <a:ext cx="506152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нерезидент — шкала п. 3.1 ст. 224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стал резидентом — с вычетами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статус — по любым документам о днях в РФ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9 п. 2.1, п. 3 ст. 210, п. п. 3, 3.1 ст. 224, п. 3 ст. 226 НК РФ; Письма Минфина России от 15.06.2018 N 03-04-05/40970, от 04.07.2024 N 03-04-06/62411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Восемь видов вычетов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2546350" cy="1308050"/>
          </a:xfrm>
          <a:prstGeom prst="roundRect">
            <a:avLst>
              <a:gd name="adj" fmla="val 7767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965200" y="1584920"/>
            <a:ext cx="230879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218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5200" y="1871911"/>
            <a:ext cx="230879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Стандартные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5200" y="2176711"/>
            <a:ext cx="230879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 себя и на детей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86150" y="1457920"/>
            <a:ext cx="2546350" cy="1308050"/>
          </a:xfrm>
          <a:prstGeom prst="roundRect">
            <a:avLst>
              <a:gd name="adj" fmla="val 7767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3638550" y="1584920"/>
            <a:ext cx="230879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219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638550" y="1871911"/>
            <a:ext cx="230879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Социальные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638550" y="2176711"/>
            <a:ext cx="2308796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лечение, обучение, фитнес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59500" y="1457920"/>
            <a:ext cx="2546350" cy="1308050"/>
          </a:xfrm>
          <a:prstGeom prst="roundRect">
            <a:avLst>
              <a:gd name="adj" fmla="val 7767"/>
            </a:avLst>
          </a:prstGeom>
          <a:solidFill>
            <a:srgbClr val="1E2A3F"/>
          </a:solidFill>
          <a:ln/>
        </p:spPr>
      </p:sp>
      <p:sp>
        <p:nvSpPr>
          <p:cNvPr id="12" name="Text 10"/>
          <p:cNvSpPr/>
          <p:nvPr/>
        </p:nvSpPr>
        <p:spPr>
          <a:xfrm>
            <a:off x="6311900" y="1584920"/>
            <a:ext cx="230879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220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11900" y="1871911"/>
            <a:ext cx="230879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Имущественные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11900" y="2176711"/>
            <a:ext cx="2308796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покупка, продажа, майнинг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832850" y="1457920"/>
            <a:ext cx="2546350" cy="1308050"/>
          </a:xfrm>
          <a:prstGeom prst="roundRect">
            <a:avLst>
              <a:gd name="adj" fmla="val 7767"/>
            </a:avLst>
          </a:prstGeom>
          <a:solidFill>
            <a:srgbClr val="1E2A3F"/>
          </a:solidFill>
          <a:ln/>
        </p:spPr>
      </p:sp>
      <p:sp>
        <p:nvSpPr>
          <p:cNvPr id="16" name="Text 14"/>
          <p:cNvSpPr/>
          <p:nvPr/>
        </p:nvSpPr>
        <p:spPr>
          <a:xfrm>
            <a:off x="8985250" y="1584920"/>
            <a:ext cx="230879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221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985250" y="1871911"/>
            <a:ext cx="230879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Профессиональные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985250" y="2176711"/>
            <a:ext cx="230879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ИП, ГПД, авторы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5975" y="2896146"/>
            <a:ext cx="2540000" cy="1349970"/>
          </a:xfrm>
          <a:prstGeom prst="roundRect">
            <a:avLst>
              <a:gd name="adj" fmla="val 729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1550" y="3026321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219.1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71550" y="3313311"/>
            <a:ext cx="229571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Инвестиционные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71550" y="3618111"/>
            <a:ext cx="229571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ИИС, ЦБ: Кцб × 3 млн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89325" y="2896146"/>
            <a:ext cx="2540000" cy="1349970"/>
          </a:xfrm>
          <a:prstGeom prst="roundRect">
            <a:avLst>
              <a:gd name="adj" fmla="val 729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44900" y="3026321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219.2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644900" y="3313311"/>
            <a:ext cx="229571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Долгосрочные сбережения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644900" y="3884811"/>
            <a:ext cx="229571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НПФ, ИИС-3, жизнь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162675" y="2896146"/>
            <a:ext cx="2540000" cy="1349970"/>
          </a:xfrm>
          <a:prstGeom prst="roundRect">
            <a:avLst>
              <a:gd name="adj" fmla="val 729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318250" y="3026321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220.1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318250" y="3313311"/>
            <a:ext cx="229571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Убытки по ЦБ и ПФИ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318250" y="3618111"/>
            <a:ext cx="229571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перенос на будущее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8836025" y="2896146"/>
            <a:ext cx="2540000" cy="1349970"/>
          </a:xfrm>
          <a:prstGeom prst="roundRect">
            <a:avLst>
              <a:gd name="adj" fmla="val 729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91600" y="3026321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220.2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991600" y="3313311"/>
            <a:ext cx="229571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Убытки товарищества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991600" y="3618111"/>
            <a:ext cx="229571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перенос на будущее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812800" y="4427091"/>
            <a:ext cx="5207000" cy="1033711"/>
          </a:xfrm>
          <a:prstGeom prst="roundRect">
            <a:avLst>
              <a:gd name="adj" fmla="val 9829"/>
            </a:avLst>
          </a:prstGeom>
          <a:solidFill>
            <a:srgbClr val="DDEBE5"/>
          </a:solidFill>
          <a:ln/>
        </p:spPr>
      </p:sp>
      <p:sp>
        <p:nvSpPr>
          <p:cNvPr id="36" name="Text 34"/>
          <p:cNvSpPr/>
          <p:nvPr/>
        </p:nvSpPr>
        <p:spPr>
          <a:xfrm>
            <a:off x="990600" y="4554091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Куда применяются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90600" y="4853781"/>
            <a:ext cx="499694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 основном — к основной базе. Майнинг — только к доходам от майнинга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172200" y="4427091"/>
            <a:ext cx="5207000" cy="1033711"/>
          </a:xfrm>
          <a:prstGeom prst="roundRect">
            <a:avLst>
              <a:gd name="adj" fmla="val 9829"/>
            </a:avLst>
          </a:prstGeom>
          <a:solidFill>
            <a:srgbClr val="F3E3DC"/>
          </a:solidFill>
          <a:ln/>
        </p:spPr>
      </p:sp>
      <p:sp>
        <p:nvSpPr>
          <p:cNvPr id="39" name="Text 37"/>
          <p:cNvSpPr/>
          <p:nvPr/>
        </p:nvSpPr>
        <p:spPr>
          <a:xfrm>
            <a:off x="6350000" y="4554091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 работодателя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6350000" y="4853781"/>
            <a:ext cx="499694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 имущественных — только покупка жилья и проценты по нему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9 п. 2.1, п. п. 2.3, 3 ст. 210, ст. 218–221, п. п. 7, 8 ст. 220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Стандартные вычеты: размеры и пример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4399508" cy="1225451"/>
          </a:xfrm>
          <a:prstGeom prst="roundRect">
            <a:avLst>
              <a:gd name="adj" fmla="val 8032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6950" y="1591270"/>
            <a:ext cx="415868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 себя · пп. 1–2.1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6950" y="1878261"/>
            <a:ext cx="415868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3 000 / 500 ₽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96950" y="2307481"/>
            <a:ext cx="415868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 месяц; ГТО — 18 000 ₽ в год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71058" y="1457920"/>
            <a:ext cx="6008142" cy="1231801"/>
          </a:xfrm>
          <a:prstGeom prst="roundRect">
            <a:avLst>
              <a:gd name="adj" fmla="val 8248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5548858" y="1584920"/>
            <a:ext cx="582211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 детей · пп. 4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548858" y="1871911"/>
            <a:ext cx="58221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6F3EC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1 400 / 2 800 / 6 000 ₽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548858" y="2301131"/>
            <a:ext cx="582211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первый / второй / третий и далее; инвалид +12 000 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2867521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Пример: трое детей, зарплата 100 000 ₽ в месяц — вычет 10 200 ₽, пока доход ≤ 450 000 ₽ (в полосе — доход с начала года, тыс. ₽)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2800" y="3578721"/>
            <a:ext cx="838200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13" name="Text 11"/>
          <p:cNvSpPr/>
          <p:nvPr/>
        </p:nvSpPr>
        <p:spPr>
          <a:xfrm>
            <a:off x="825500" y="365492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5500" y="392921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689100" y="3578721"/>
            <a:ext cx="838200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16" name="Text 14"/>
          <p:cNvSpPr/>
          <p:nvPr/>
        </p:nvSpPr>
        <p:spPr>
          <a:xfrm>
            <a:off x="1701800" y="365492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701800" y="392921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565400" y="3578721"/>
            <a:ext cx="838200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19" name="Text 17"/>
          <p:cNvSpPr/>
          <p:nvPr/>
        </p:nvSpPr>
        <p:spPr>
          <a:xfrm>
            <a:off x="2578100" y="365492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578100" y="392921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441700" y="3578721"/>
            <a:ext cx="838200" cy="652711"/>
          </a:xfrm>
          <a:prstGeom prst="roundRect">
            <a:avLst>
              <a:gd name="adj" fmla="val 7783"/>
            </a:avLst>
          </a:prstGeom>
          <a:solidFill>
            <a:srgbClr val="DDEBE5"/>
          </a:solidFill>
          <a:ln/>
        </p:spPr>
      </p:sp>
      <p:sp>
        <p:nvSpPr>
          <p:cNvPr id="22" name="Text 20"/>
          <p:cNvSpPr/>
          <p:nvPr/>
        </p:nvSpPr>
        <p:spPr>
          <a:xfrm>
            <a:off x="3454400" y="365492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454400" y="392921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318000" y="3578721"/>
            <a:ext cx="838200" cy="652711"/>
          </a:xfrm>
          <a:prstGeom prst="roundRect">
            <a:avLst>
              <a:gd name="adj" fmla="val 7783"/>
            </a:avLst>
          </a:prstGeom>
          <a:solidFill>
            <a:srgbClr val="F3E3DC"/>
          </a:solidFill>
          <a:ln/>
        </p:spPr>
      </p:sp>
      <p:sp>
        <p:nvSpPr>
          <p:cNvPr id="25" name="Text 23"/>
          <p:cNvSpPr/>
          <p:nvPr/>
        </p:nvSpPr>
        <p:spPr>
          <a:xfrm>
            <a:off x="4330700" y="365492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330700" y="392921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197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13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213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086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02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102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975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91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991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864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80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7880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753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769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8769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1 000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642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658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658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1 100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10531475" y="3581896"/>
            <a:ext cx="844550" cy="646361"/>
          </a:xfrm>
          <a:prstGeom prst="roundRect">
            <a:avLst>
              <a:gd name="adj" fmla="val 73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547350" y="3661271"/>
            <a:ext cx="812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10547350" y="3935561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1 200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812800" y="4409232"/>
            <a:ext cx="5207000" cy="744190"/>
          </a:xfrm>
          <a:prstGeom prst="roundRect">
            <a:avLst>
              <a:gd name="adj" fmla="val 10239"/>
            </a:avLst>
          </a:prstGeom>
          <a:solidFill>
            <a:srgbClr val="DDEBE5"/>
          </a:solidFill>
          <a:ln/>
        </p:spPr>
      </p:sp>
      <p:sp>
        <p:nvSpPr>
          <p:cNvPr id="49" name="Text 47"/>
          <p:cNvSpPr/>
          <p:nvPr/>
        </p:nvSpPr>
        <p:spPr>
          <a:xfrm>
            <a:off x="965200" y="4510832"/>
            <a:ext cx="504926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Месяцы 1–4: доход с начала года ≤ 450 тыс. ₽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965200" y="4785122"/>
            <a:ext cx="504926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10 200 × 4 = 40 800 ₽ вычета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6172200" y="4409232"/>
            <a:ext cx="5207000" cy="744190"/>
          </a:xfrm>
          <a:prstGeom prst="roundRect">
            <a:avLst>
              <a:gd name="adj" fmla="val 10239"/>
            </a:avLst>
          </a:prstGeom>
          <a:solidFill>
            <a:srgbClr val="1E2A3F"/>
          </a:solidFill>
          <a:ln/>
        </p:spPr>
      </p:sp>
      <p:sp>
        <p:nvSpPr>
          <p:cNvPr id="52" name="Text 50"/>
          <p:cNvSpPr/>
          <p:nvPr/>
        </p:nvSpPr>
        <p:spPr>
          <a:xfrm>
            <a:off x="6324600" y="4510832"/>
            <a:ext cx="504926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 5-го месяца доход &gt; 450 000 ₽</a:t>
            </a:r>
            <a:endParaRPr lang="en-US" sz="1400" dirty="0"/>
          </a:p>
        </p:txBody>
      </p:sp>
      <p:sp>
        <p:nvSpPr>
          <p:cNvPr id="53" name="Text 51"/>
          <p:cNvSpPr/>
          <p:nvPr/>
        </p:nvSpPr>
        <p:spPr>
          <a:xfrm>
            <a:off x="6324600" y="4785122"/>
            <a:ext cx="504926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Экономия: 40 800 × 13% = 5 304 ₽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55" name="Text 53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812800" y="60223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ст. 216, п. 1 ст. 218 НК РФ. Пример условный. На детей вычет предоставляется и без заявления, если есть сведения о детях.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Социальные вычеты: четыре лимита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2536825" cy="1320750"/>
          </a:xfrm>
          <a:prstGeom prst="roundRect">
            <a:avLst>
              <a:gd name="adj" fmla="val 7693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965200" y="1584920"/>
            <a:ext cx="229898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150 000 ₽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65200" y="1958280"/>
            <a:ext cx="229898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лечение, своё обучение, фитнес, ДПС, оценка квалификации — в сумме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479800" y="1461095"/>
            <a:ext cx="2543175" cy="1314400"/>
          </a:xfrm>
          <a:prstGeom prst="roundRect">
            <a:avLst>
              <a:gd name="adj" fmla="val 748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35375" y="1591270"/>
            <a:ext cx="229898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B5482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110 000 ₽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635375" y="1964630"/>
            <a:ext cx="2298986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ребёнка — на обоих родителей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56325" y="1461095"/>
            <a:ext cx="2543175" cy="1314400"/>
          </a:xfrm>
          <a:prstGeom prst="roundRect">
            <a:avLst>
              <a:gd name="adj" fmla="val 748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11900" y="1591270"/>
            <a:ext cx="229898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B5482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без лимита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1900" y="1964630"/>
            <a:ext cx="229898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дорогостоящее лечение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832850" y="1461095"/>
            <a:ext cx="2543175" cy="1314400"/>
          </a:xfrm>
          <a:prstGeom prst="roundRect">
            <a:avLst>
              <a:gd name="adj" fmla="val 748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88425" y="1591270"/>
            <a:ext cx="229898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B5482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25%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988425" y="1964630"/>
            <a:ext cx="2298986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благотворительность; до 30% по закону региона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2800" y="2956471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Пример: годовой доход 1,2 млн ₽, расходы за год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12800" y="3299371"/>
            <a:ext cx="10566400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312071"/>
          <a:ext cx="10553700" cy="1930055"/>
        </p:xfrm>
        <a:graphic>
          <a:graphicData uri="http://schemas.openxmlformats.org/drawingml/2006/table">
            <a:tbl>
              <a:tblPr/>
              <a:tblGrid>
                <a:gridCol w="4854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9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9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Расход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Потрачено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Лечение 120 000 + фитнес 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170 000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Обучение ребёнка в вузе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Дорогостоящая операция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Итого · возврат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660 000 → 85 800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1, 2 ст. 219 НК РФ. Дорогостоящее лечение не принимается по расходам из средств ИИС и выкупных сумм. У работодателя — по уведомлению ИФНС. Пример условный.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Имущественные вычеты: продажа и покупка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61095"/>
            <a:ext cx="5200650" cy="2518271"/>
          </a:xfrm>
          <a:prstGeom prst="roundRect">
            <a:avLst>
              <a:gd name="adj" fmla="val 390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6950" y="1616670"/>
            <a:ext cx="498386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ПРОДАЖА · ПП. 1 П.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996950" y="1941761"/>
            <a:ext cx="2381250" cy="769590"/>
          </a:xfrm>
          <a:prstGeom prst="roundRect">
            <a:avLst>
              <a:gd name="adj" fmla="val 9901"/>
            </a:avLst>
          </a:prstGeom>
          <a:solidFill>
            <a:srgbClr val="ECE6D9"/>
          </a:solidFill>
          <a:ln/>
        </p:spPr>
      </p:sp>
      <p:sp>
        <p:nvSpPr>
          <p:cNvPr id="6" name="Text 4"/>
          <p:cNvSpPr/>
          <p:nvPr/>
        </p:nvSpPr>
        <p:spPr>
          <a:xfrm>
            <a:off x="1098550" y="2017961"/>
            <a:ext cx="224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1 млн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98550" y="2386261"/>
            <a:ext cx="224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жильё, земля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454400" y="1941761"/>
            <a:ext cx="2381250" cy="769590"/>
          </a:xfrm>
          <a:prstGeom prst="roundRect">
            <a:avLst>
              <a:gd name="adj" fmla="val 9901"/>
            </a:avLst>
          </a:prstGeom>
          <a:solidFill>
            <a:srgbClr val="ECE6D9"/>
          </a:solidFill>
          <a:ln/>
        </p:spPr>
      </p:sp>
      <p:sp>
        <p:nvSpPr>
          <p:cNvPr id="9" name="Text 7"/>
          <p:cNvSpPr/>
          <p:nvPr/>
        </p:nvSpPr>
        <p:spPr>
          <a:xfrm>
            <a:off x="3556000" y="2017961"/>
            <a:ext cx="224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250 тыс.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56000" y="2386261"/>
            <a:ext cx="224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иное, до 3 лет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96950" y="2787551"/>
            <a:ext cx="498386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Или подтверждённые расходы, в т. ч. маткапитал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96950" y="3103761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Квартира 50/50 одним договором — по 500 тыс.; долями по разным договорам — до 1 млн каждому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5375" y="1461095"/>
            <a:ext cx="5200650" cy="2518271"/>
          </a:xfrm>
          <a:prstGeom prst="roundRect">
            <a:avLst>
              <a:gd name="adj" fmla="val 390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6350" y="1616670"/>
            <a:ext cx="498386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ПОКУПКА · ПП. 3, 4 П. 1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356350" y="1941761"/>
            <a:ext cx="2381250" cy="769590"/>
          </a:xfrm>
          <a:prstGeom prst="roundRect">
            <a:avLst>
              <a:gd name="adj" fmla="val 9901"/>
            </a:avLst>
          </a:prstGeom>
          <a:solidFill>
            <a:srgbClr val="1E2A3F"/>
          </a:solidFill>
          <a:ln/>
        </p:spPr>
      </p:sp>
      <p:sp>
        <p:nvSpPr>
          <p:cNvPr id="16" name="Text 14"/>
          <p:cNvSpPr/>
          <p:nvPr/>
        </p:nvSpPr>
        <p:spPr>
          <a:xfrm>
            <a:off x="6457950" y="2017961"/>
            <a:ext cx="224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2 млн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57950" y="2386261"/>
            <a:ext cx="224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жильё, участок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813800" y="1941761"/>
            <a:ext cx="2381250" cy="769590"/>
          </a:xfrm>
          <a:prstGeom prst="roundRect">
            <a:avLst>
              <a:gd name="adj" fmla="val 9901"/>
            </a:avLst>
          </a:prstGeom>
          <a:solidFill>
            <a:srgbClr val="1E2A3F"/>
          </a:solidFill>
          <a:ln/>
        </p:spPr>
      </p:sp>
      <p:sp>
        <p:nvSpPr>
          <p:cNvPr id="19" name="Text 17"/>
          <p:cNvSpPr/>
          <p:nvPr/>
        </p:nvSpPr>
        <p:spPr>
          <a:xfrm>
            <a:off x="8915400" y="2017961"/>
            <a:ext cx="224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3 млн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915400" y="2386261"/>
            <a:ext cx="224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проценты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56350" y="2787551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Остаток переносится на следующие годы; можно у работодателя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56350" y="3343771"/>
            <a:ext cx="49838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Также: изъятие для госнужд — выкупная стоимость; майнинг — расходы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2800" y="4160341"/>
            <a:ext cx="10566400" cy="838200"/>
          </a:xfrm>
          <a:prstGeom prst="roundRect">
            <a:avLst>
              <a:gd name="adj" fmla="val 12121"/>
            </a:avLst>
          </a:prstGeom>
          <a:solidFill>
            <a:srgbClr val="1E2A3F"/>
          </a:solidFill>
          <a:ln/>
        </p:spPr>
      </p:sp>
      <p:sp>
        <p:nvSpPr>
          <p:cNvPr id="24" name="Text 22"/>
          <p:cNvSpPr/>
          <p:nvPr/>
        </p:nvSpPr>
        <p:spPr>
          <a:xfrm>
            <a:off x="1016000" y="4454971"/>
            <a:ext cx="805954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923554" y="4312741"/>
            <a:ext cx="9530019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Квартира 8 млн в ипотеку, проценты 4 млн: 2 млн × 13% + 3 млн × 13% = 260 000 + 390 000 = 650 000 ₽ к возврату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ст. 216, пп. 1–5 п. 1, п. п. 2–4, 7–9 ст. 220 НК РФ; Письма ФНС России от 07.02.2025 N БС-17-11/388@, Минфина России от 29.03.2024 N 03-04-05/28359. Пример условный, ставка 13%.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Профессиональные и инвестиционные вычеты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181600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70620"/>
          <a:ext cx="5168900" cy="1930055"/>
        </p:xfrm>
        <a:graphic>
          <a:graphicData uri="http://schemas.openxmlformats.org/drawingml/2006/table">
            <a:tbl>
              <a:tblPr/>
              <a:tblGrid>
                <a:gridCol w="1964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4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Профессиональный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Размер · ст. 221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ИП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расходы или 20% дохода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Нотариус, адвокат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подтверждённые расходы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ГПД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подтверждённые расходы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Авторы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расходы или 20–40% дохода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9150" y="3483223"/>
            <a:ext cx="5168900" cy="756890"/>
          </a:xfrm>
          <a:prstGeom prst="roundRect">
            <a:avLst>
              <a:gd name="adj" fmla="val 9229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77900" y="3591173"/>
            <a:ext cx="49969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Гонорар за статью 300 000 ₽, норматив 20%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77900" y="3865463"/>
            <a:ext cx="499694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240 000 × 13% = 31 200 ₽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197600" y="1457920"/>
            <a:ext cx="5181600" cy="2826544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0300" y="1470620"/>
          <a:ext cx="5168900" cy="2813846"/>
        </p:xfrm>
        <a:graphic>
          <a:graphicData uri="http://schemas.openxmlformats.org/drawingml/2006/table">
            <a:tbl>
              <a:tblPr/>
              <a:tblGrid>
                <a:gridCol w="2274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4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Инвестиционный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Размер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ЦБ и паи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Кцб × 3 млн · ст. 219.1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ИИС старого типа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взносы до 400 000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Долгосрочные сбережения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 400 000 (500 000) · ст. 219.2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Результат ИИС-3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 30 млн, срок 5–10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Убытки ЦБ, товарищества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 пределах базы · ст. 220.1, 220.2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6197600" y="4360664"/>
            <a:ext cx="5181600" cy="744190"/>
          </a:xfrm>
          <a:prstGeom prst="roundRect">
            <a:avLst>
              <a:gd name="adj" fmla="val 10239"/>
            </a:avLst>
          </a:prstGeom>
          <a:solidFill>
            <a:srgbClr val="1E2A3F"/>
          </a:solidFill>
          <a:ln/>
        </p:spPr>
      </p:sp>
      <p:sp>
        <p:nvSpPr>
          <p:cNvPr id="11" name="Text 7"/>
          <p:cNvSpPr/>
          <p:nvPr/>
        </p:nvSpPr>
        <p:spPr>
          <a:xfrm>
            <a:off x="6350000" y="4462264"/>
            <a:ext cx="502310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Взнос на ИИС 400 000 ₽ за год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6350000" y="4736554"/>
            <a:ext cx="502310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Возврат 400 000 × 13% = 52 000 ₽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ст. 219.1, 219.2, 220.1, 220.2, 221, пп. 1, 2 п. 1 ст. 227 НК РФ; ч. 10, 16, 17 ст. 3 Федерального закона от 23.03.2024 N 58-ФЗ. Примеры условные; норматив 20% — для литературных произведений.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Пять вычетов на долгосрочные сбережения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3075434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25500" y="1470620"/>
          <a:ext cx="10553700" cy="3062736"/>
        </p:xfrm>
        <a:graphic>
          <a:graphicData uri="http://schemas.openxmlformats.org/drawingml/2006/table">
            <a:tbl>
              <a:tblPr/>
              <a:tblGrid>
                <a:gridCol w="211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3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Что уменьшает налоговую базу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Основание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НПО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Пенсионные взносы в НПФ по договору с выплатой негосударственной пенсии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1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ПДС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Сберегательные взносы в НПФ — ваши и работодателя за вас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2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ИИС-3: взносы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Деньги, внесённые на ИИС, открытый с 1 января 2024 года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3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ИИС-3: доход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Прибыль по операциям на ИИС-3 — при закрытии после минимального срока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4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90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НСЖ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Взносы по договорам страхования жизни, заключённым с 1 января 2025 года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пп. 5 п. 1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800" y="4711154"/>
            <a:ext cx="10566400" cy="571500"/>
          </a:xfrm>
          <a:prstGeom prst="roundRect">
            <a:avLst>
              <a:gd name="adj" fmla="val 17778"/>
            </a:avLst>
          </a:prstGeom>
          <a:solidFill>
            <a:srgbClr val="1E2A3F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4872434"/>
            <a:ext cx="960586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ЛИМИТЫ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078186" y="4863554"/>
            <a:ext cx="872156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Взносы — общий лимит на все четыре вида; доход по ИИС-3 — отдельный лимит.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1 ст. 219.2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Платить можно и за близких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6045200" cy="1829941"/>
          </a:xfrm>
          <a:prstGeom prst="roundRect">
            <a:avLst>
              <a:gd name="adj" fmla="val 5552"/>
            </a:avLst>
          </a:prstGeom>
          <a:solidFill>
            <a:srgbClr val="F3E3DC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10320"/>
            <a:ext cx="58602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НПО, ПДС, НСЖ · В ПОЛЬЗУ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68832" y="1935411"/>
            <a:ext cx="5774436" cy="122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супруга (супруги)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родителей и детей, в т. ч. усыновителей и усыновлённых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бабушек, дедушек и внуков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братьев и сестёр, в т. ч. неполнородных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детей-инвалидов под опекой (попечительством)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959600" y="1457920"/>
            <a:ext cx="4419600" cy="1829941"/>
          </a:xfrm>
          <a:prstGeom prst="roundRect">
            <a:avLst>
              <a:gd name="adj" fmla="val 5552"/>
            </a:avLst>
          </a:prstGeom>
          <a:solidFill>
            <a:srgbClr val="DDEBE5"/>
          </a:solidFill>
          <a:ln/>
        </p:spPr>
      </p:sp>
      <p:sp>
        <p:nvSpPr>
          <p:cNvPr id="7" name="Text 5"/>
          <p:cNvSpPr/>
          <p:nvPr/>
        </p:nvSpPr>
        <p:spPr>
          <a:xfrm>
            <a:off x="7137400" y="1610320"/>
            <a:ext cx="41859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ИИС-3 · ТОЛЬКО НА СЕБЯ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137400" y="1935411"/>
            <a:ext cx="418592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 — на деньги, внесённые налогоплательщиком на его собственный счёт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15975" y="3468836"/>
            <a:ext cx="5226050" cy="1090861"/>
          </a:xfrm>
          <a:prstGeom prst="roundRect">
            <a:avLst>
              <a:gd name="adj" fmla="val 90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96950" y="3624411"/>
            <a:ext cx="501002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 получает тот, кто платит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96950" y="3924102"/>
            <a:ext cx="501002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Взносы за родственника уменьшают налог плательщика взносов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49975" y="3468836"/>
            <a:ext cx="5226050" cy="1090861"/>
          </a:xfrm>
          <a:prstGeom prst="roundRect">
            <a:avLst>
              <a:gd name="adj" fmla="val 90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0950" y="3624411"/>
            <a:ext cx="501002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Взносы работодателя по ПДС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30950" y="3924102"/>
            <a:ext cx="501002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Учитываются в вычете работника — вкладчика и участника договора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1, 2, 3, 5 п. 1 ст. 219.2 НК РФ; Семейный кодекс РФ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Лимит: 400 000 ₽ в год на все взносы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048250" cy="1219200"/>
          </a:xfrm>
          <a:prstGeom prst="roundRect">
            <a:avLst>
              <a:gd name="adj" fmla="val 8333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610320"/>
            <a:ext cx="4781106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59A7D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400 000 ₽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16000" y="2245320"/>
            <a:ext cx="478110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 за год — НПО, ПДС, ИИС-3 и НСЖ вместе</a:t>
            </a:r>
            <a:endParaRPr lang="en-US" sz="1500" dirty="0"/>
          </a:p>
        </p:txBody>
      </p:sp>
      <p:pic>
        <p:nvPicPr>
          <p:cNvPr id="6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37250" y="1991320"/>
            <a:ext cx="304800" cy="1524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21425" y="1461095"/>
            <a:ext cx="5054600" cy="1212850"/>
          </a:xfrm>
          <a:prstGeom prst="roundRect">
            <a:avLst>
              <a:gd name="adj" fmla="val 8115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27800" y="1616670"/>
            <a:ext cx="4781106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5482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52 000 ₽</a:t>
            </a:r>
            <a:endParaRPr lang="en-US" sz="4800" dirty="0"/>
          </a:p>
        </p:txBody>
      </p:sp>
      <p:sp>
        <p:nvSpPr>
          <p:cNvPr id="9" name="Text 6"/>
          <p:cNvSpPr/>
          <p:nvPr/>
        </p:nvSpPr>
        <p:spPr>
          <a:xfrm>
            <a:off x="6527800" y="2251670"/>
            <a:ext cx="478110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максимальный возврат НДФЛ при ставке 13%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812800" y="2854920"/>
            <a:ext cx="5232400" cy="1084511"/>
          </a:xfrm>
          <a:prstGeom prst="roundRect">
            <a:avLst>
              <a:gd name="adj" fmla="val 9368"/>
            </a:avLst>
          </a:prstGeom>
          <a:solidFill>
            <a:srgbClr val="DDEBE5"/>
          </a:solidFill>
          <a:ln/>
        </p:spPr>
      </p:sp>
      <p:sp>
        <p:nvSpPr>
          <p:cNvPr id="11" name="Text 8"/>
          <p:cNvSpPr/>
          <p:nvPr/>
        </p:nvSpPr>
        <p:spPr>
          <a:xfrm>
            <a:off x="990600" y="3007320"/>
            <a:ext cx="502310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СЕМЬИ С ДЕТЬМИ · ДО 500 000 ₽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90600" y="3307011"/>
            <a:ext cx="502310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Сверх 400 000 ₽ — взносы в пользу своих детей. Только по декларации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146800" y="2854920"/>
            <a:ext cx="5232400" cy="1084511"/>
          </a:xfrm>
          <a:prstGeom prst="roundRect">
            <a:avLst>
              <a:gd name="adj" fmla="val 9368"/>
            </a:avLst>
          </a:prstGeom>
          <a:solidFill>
            <a:srgbClr val="F3E3DC"/>
          </a:solidFill>
          <a:ln/>
        </p:spPr>
      </p:sp>
      <p:sp>
        <p:nvSpPr>
          <p:cNvPr id="14" name="Text 11"/>
          <p:cNvSpPr/>
          <p:nvPr/>
        </p:nvSpPr>
        <p:spPr>
          <a:xfrm>
            <a:off x="6324600" y="3007320"/>
            <a:ext cx="502310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ДОХОД ПО ИИС-3 · ДО 30 МЛН ₽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324600" y="3307011"/>
            <a:ext cx="502310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Прибыль по всем счетам, закрытым за год после минимального срока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абз. 2, 3 пп. 1 п. 2, пп. 1 п. 3 ст. 219.2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Примеры: как работает лимит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5181600" cy="1556742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25500" y="1470620"/>
          <a:ext cx="5168900" cy="1544042"/>
        </p:xfrm>
        <a:graphic>
          <a:graphicData uri="http://schemas.openxmlformats.org/drawingml/2006/table">
            <a:tbl>
              <a:tblPr/>
              <a:tblGrid>
                <a:gridCol w="3204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Иван, 2026 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Сумма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Внёс на ИИС-3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Возврат НДФЛ,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3090863"/>
            <a:ext cx="533704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Зарплата 100 000 ₽ в месяц. Возврат — весной 2027 года по декларации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197600" y="1457920"/>
            <a:ext cx="5181600" cy="2714774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7" name="Table 1"/>
          <p:cNvGraphicFramePr>
            <a:graphicFrameLocks noGrp="1"/>
          </p:cNvGraphicFramePr>
          <p:nvPr/>
        </p:nvGraphicFramePr>
        <p:xfrm>
          <a:off x="6210300" y="1470620"/>
          <a:ext cx="5168900" cy="2702074"/>
        </p:xfrm>
        <a:graphic>
          <a:graphicData uri="http://schemas.openxmlformats.org/drawingml/2006/table">
            <a:tbl>
              <a:tblPr/>
              <a:tblGrid>
                <a:gridCol w="3204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4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Марина, 2026 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Сумма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ПДС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ИИС-3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НСЖ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Всего внесено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450 000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 — по лимиту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Возврат НДФЛ,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6197600" y="4248894"/>
            <a:ext cx="533704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50 000 ₽ сверх лимита вычета не дают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абз. 1, 2 пп. 1 п. 2 ст. 219.2 НК РФ. Расчёт условный, по ставке 13%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Семьи с детьми: лимит до 500 000 ₽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4975969" cy="2644973"/>
          </a:xfrm>
          <a:prstGeom prst="roundRect">
            <a:avLst>
              <a:gd name="adj" fmla="val 3841"/>
            </a:avLst>
          </a:prstGeom>
          <a:solidFill>
            <a:srgbClr val="F3E3DC"/>
          </a:solidFill>
          <a:ln/>
        </p:spPr>
      </p:sp>
      <p:sp>
        <p:nvSpPr>
          <p:cNvPr id="4" name="Text 2"/>
          <p:cNvSpPr/>
          <p:nvPr/>
        </p:nvSpPr>
        <p:spPr>
          <a:xfrm>
            <a:off x="990600" y="1610320"/>
            <a:ext cx="47589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УСЛОВИЯ · ВСЕ СРАЗУ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90600" y="1935411"/>
            <a:ext cx="2286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44600" y="1935411"/>
            <a:ext cx="449736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Всего за год внесено больше 400 000 ₽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90600" y="2296071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44600" y="2296071"/>
            <a:ext cx="44973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Часть взносов — в пользу своих детей до 18 лет, при очной учёбе — до 24 лет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90600" y="2852291"/>
            <a:ext cx="22860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44600" y="2852291"/>
            <a:ext cx="44973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 — по декларации; работодатель такое увеличение не применяет</a:t>
            </a:r>
            <a:endParaRPr lang="en-US" sz="1400" dirty="0"/>
          </a:p>
        </p:txBody>
      </p:sp>
      <p:pic>
        <p:nvPicPr>
          <p:cNvPr id="11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90369" y="2704207"/>
            <a:ext cx="304800" cy="1524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296769" y="1457920"/>
            <a:ext cx="5082431" cy="232876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/>
        </p:nvGraphicFramePr>
        <p:xfrm>
          <a:off x="6309469" y="1470620"/>
          <a:ext cx="5069731" cy="2316063"/>
        </p:xfrm>
        <a:graphic>
          <a:graphicData uri="http://schemas.openxmlformats.org/drawingml/2006/table">
            <a:tbl>
              <a:tblPr/>
              <a:tblGrid>
                <a:gridCol w="3143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Олег, пример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Сумма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ПДС за себя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НСЖ за дочь, 10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Всего внесено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500 000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Возврат НДФЛ, 13%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65 000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 10"/>
          <p:cNvSpPr/>
          <p:nvPr/>
        </p:nvSpPr>
        <p:spPr>
          <a:xfrm>
            <a:off x="6296769" y="3862884"/>
            <a:ext cx="523490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Лимит: 400 000 + 200 000 за дочь, но не выше 500 000 ₽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абз. 3 пп. 1 п. 2 ст. 219.2 НК РФ. Дети — в т. ч. усыновлённые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Вычет — только за год взноса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582615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Пример: Ольга открыла ИИС-3 в 2026 году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2800" y="1774130"/>
            <a:ext cx="5656461" cy="1942753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/>
        </p:nvGraphicFramePr>
        <p:xfrm>
          <a:off x="825500" y="1786830"/>
          <a:ext cx="5643761" cy="1930053"/>
        </p:xfrm>
        <a:graphic>
          <a:graphicData uri="http://schemas.openxmlformats.org/drawingml/2006/table">
            <a:tbl>
              <a:tblPr/>
              <a:tblGrid>
                <a:gridCol w="903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Год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Внесено,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Вычет,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Возврат, 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2027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2028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150 000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19 500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2029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600 000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400 000 (лимит)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52 000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672461" y="1457920"/>
            <a:ext cx="4706739" cy="2258963"/>
          </a:xfrm>
          <a:prstGeom prst="roundRect">
            <a:avLst>
              <a:gd name="adj" fmla="val 4498"/>
            </a:avLst>
          </a:prstGeom>
          <a:solidFill>
            <a:srgbClr val="DDEBE5"/>
          </a:solidFill>
          <a:ln/>
        </p:spPr>
      </p:sp>
      <p:sp>
        <p:nvSpPr>
          <p:cNvPr id="7" name="Text 4"/>
          <p:cNvSpPr/>
          <p:nvPr/>
        </p:nvSpPr>
        <p:spPr>
          <a:xfrm>
            <a:off x="6850261" y="1610320"/>
            <a:ext cx="448167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ЧТО ВАЖНО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928493" y="1935411"/>
            <a:ext cx="4395821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вносить каждый год не обязательно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пропуск года — нет вычета только за этот год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неиспользованный лимит не переносится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срок считается от даты договора, а не от взноса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12800" y="3894683"/>
            <a:ext cx="10566400" cy="838200"/>
          </a:xfrm>
          <a:prstGeom prst="roundRect">
            <a:avLst>
              <a:gd name="adj" fmla="val 12121"/>
            </a:avLst>
          </a:prstGeom>
          <a:solidFill>
            <a:srgbClr val="1E2A3F"/>
          </a:solidFill>
          <a:ln/>
        </p:spPr>
      </p:sp>
      <p:sp>
        <p:nvSpPr>
          <p:cNvPr id="10" name="Text 7"/>
          <p:cNvSpPr/>
          <p:nvPr/>
        </p:nvSpPr>
        <p:spPr>
          <a:xfrm>
            <a:off x="1016000" y="4189313"/>
            <a:ext cx="954087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ДОГОВОР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2071688" y="4047083"/>
            <a:ext cx="937744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Регулярные взносы может требовать сам договор — особенно НСЖ: пропуск платежа грозит расторжением.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1–3, 5 п. 1, пп. 1 п. 2 ст. 219.2 НК РФ. Расчёт условный, по ставке 13%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Минимальный срок договора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4826000" cy="2714774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25500" y="1470620"/>
          <a:ext cx="4813300" cy="2702077"/>
        </p:xfrm>
        <a:graphic>
          <a:graphicData uri="http://schemas.openxmlformats.org/drawingml/2006/table">
            <a:tbl>
              <a:tblPr/>
              <a:tblGrid>
                <a:gridCol w="3080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2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Год заключения договора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Срок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2024–2026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2027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2028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2029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2030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2031 и позже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 лет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845175" y="1461095"/>
            <a:ext cx="5530850" cy="850850"/>
          </a:xfrm>
          <a:prstGeom prst="roundRect">
            <a:avLst>
              <a:gd name="adj" fmla="val 115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26150" y="1616670"/>
            <a:ext cx="532396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Для каких договоров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26150" y="1916361"/>
            <a:ext cx="5323967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ИИС-3, ПДС и НСЖ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845175" y="2419896"/>
            <a:ext cx="5530850" cy="850850"/>
          </a:xfrm>
          <a:prstGeom prst="roundRect">
            <a:avLst>
              <a:gd name="adj" fmla="val 1156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26150" y="2575471"/>
            <a:ext cx="532396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Отсчёт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026150" y="2875161"/>
            <a:ext cx="5323967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 даты заключения договора, а не с даты каждого взноса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842000" y="3375521"/>
            <a:ext cx="5537200" cy="1084511"/>
          </a:xfrm>
          <a:prstGeom prst="roundRect">
            <a:avLst>
              <a:gd name="adj" fmla="val 9368"/>
            </a:avLst>
          </a:prstGeom>
          <a:solidFill>
            <a:srgbClr val="DDEBE5"/>
          </a:solidFill>
          <a:ln/>
        </p:spPr>
      </p:sp>
      <p:sp>
        <p:nvSpPr>
          <p:cNvPr id="12" name="Text 9"/>
          <p:cNvSpPr/>
          <p:nvPr/>
        </p:nvSpPr>
        <p:spPr>
          <a:xfrm>
            <a:off x="6019800" y="3527921"/>
            <a:ext cx="533704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Перевод не обнуляет срок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019800" y="3827611"/>
            <a:ext cx="533704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Если к другому брокеру или в другой НПФ переходят все активы или вся выкупная сумма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2, 5 п. 1, пп. 2 п. 3, п. 4 ст. 219.2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Досрочное закрытие: пример с ИИС-3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Анна открыла ИИС-3 в 2026 году: минимальный срок — 5 лет, до 2031 года. Прибыль при закрытии — 2 млн ₽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2800" y="1902420"/>
            <a:ext cx="5232400" cy="1405830"/>
          </a:xfrm>
          <a:prstGeom prst="roundRect">
            <a:avLst>
              <a:gd name="adj" fmla="val 7227"/>
            </a:avLst>
          </a:prstGeom>
          <a:solidFill>
            <a:srgbClr val="DDEBE5"/>
          </a:solidFill>
          <a:ln/>
        </p:spPr>
      </p:sp>
      <p:pic>
        <p:nvPicPr>
          <p:cNvPr id="5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2054820"/>
            <a:ext cx="3048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97000" y="2082750"/>
            <a:ext cx="284636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2032 · СРОК СОБЛЮДЁН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68832" y="2435820"/>
            <a:ext cx="493725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прибыль освобождается от НДФЛ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экономия — не меньше 260 000 ₽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вычеты на взносы остаются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46800" y="1902420"/>
            <a:ext cx="5232400" cy="1405830"/>
          </a:xfrm>
          <a:prstGeom prst="roundRect">
            <a:avLst>
              <a:gd name="adj" fmla="val 7227"/>
            </a:avLst>
          </a:prstGeom>
          <a:solidFill>
            <a:srgbClr val="F3E3DC"/>
          </a:solidFill>
          <a:ln/>
        </p:spPr>
      </p:sp>
      <p:pic>
        <p:nvPicPr>
          <p:cNvPr id="9" name="Image 1" descr="War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24600" y="2054820"/>
            <a:ext cx="304800" cy="304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731000" y="2082750"/>
            <a:ext cx="26568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2028 · СРОК НАРУШЕН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402832" y="2435820"/>
            <a:ext cx="4937252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вычеты на взносы восстанавливаются: налог и пени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прибыль облагается НДФЛ как обычно</a:t>
            </a:r>
            <a:endParaRPr lang="en-US" sz="1400" dirty="0"/>
          </a:p>
          <a:p>
            <a:pPr marL="175768" indent="-17576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исключение — расторжение не по воле сторон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12800" y="3486051"/>
            <a:ext cx="10566400" cy="838200"/>
          </a:xfrm>
          <a:prstGeom prst="roundRect">
            <a:avLst>
              <a:gd name="adj" fmla="val 12121"/>
            </a:avLst>
          </a:prstGeom>
          <a:solidFill>
            <a:srgbClr val="1E2A3F"/>
          </a:solidFill>
          <a:ln/>
        </p:spPr>
      </p:sp>
      <p:sp>
        <p:nvSpPr>
          <p:cNvPr id="13" name="Text 9"/>
          <p:cNvSpPr/>
          <p:nvPr/>
        </p:nvSpPr>
        <p:spPr>
          <a:xfrm>
            <a:off x="1016000" y="3780681"/>
            <a:ext cx="420142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ПДС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537742" y="3638451"/>
            <a:ext cx="99274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Правило то же. Без потерь: расторжение не по воле сторон, перевод в другой НПФ, оплата фондом дорогостоящего лечения.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пп. 4 п. 1, пп. 6, 7 п. 2, пп. 1, 2 п. 3 ст. 219.2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Девять обязанностей налогового агента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3454400" cy="1008311"/>
          </a:xfrm>
          <a:prstGeom prst="roundRect">
            <a:avLst>
              <a:gd name="adj" fmla="val 10076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965200" y="1572220"/>
            <a:ext cx="140267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· Исчислить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004423" y="1572220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3 ст. 226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65200" y="1871911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 дату дохода, нарастающим итогом по каждому физлицу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68800" y="1457920"/>
            <a:ext cx="3454400" cy="1008311"/>
          </a:xfrm>
          <a:prstGeom prst="roundRect">
            <a:avLst>
              <a:gd name="adj" fmla="val 10076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4521200" y="1572220"/>
            <a:ext cx="13113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· Удержать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60423" y="1572220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4 ст. 226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1200" y="1871911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 выплате денег, не более 50% выплаты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24800" y="1457920"/>
            <a:ext cx="3454400" cy="1008311"/>
          </a:xfrm>
          <a:prstGeom prst="roundRect">
            <a:avLst>
              <a:gd name="adj" fmla="val 10076"/>
            </a:avLst>
          </a:prstGeom>
          <a:solidFill>
            <a:srgbClr val="1E2A3F"/>
          </a:solidFill>
          <a:ln/>
        </p:spPr>
      </p:sp>
      <p:sp>
        <p:nvSpPr>
          <p:cNvPr id="12" name="Text 10"/>
          <p:cNvSpPr/>
          <p:nvPr/>
        </p:nvSpPr>
        <p:spPr>
          <a:xfrm>
            <a:off x="8077200" y="1572220"/>
            <a:ext cx="14245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· Уведомить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244475" y="1572220"/>
            <a:ext cx="98232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9 ст. 58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077200" y="1871911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подать уведомление об исчисленных суммах налога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2800" y="2567831"/>
            <a:ext cx="3454400" cy="1021011"/>
          </a:xfrm>
          <a:prstGeom prst="roundRect">
            <a:avLst>
              <a:gd name="adj" fmla="val 9951"/>
            </a:avLst>
          </a:prstGeom>
          <a:solidFill>
            <a:srgbClr val="1E2A3F"/>
          </a:solidFill>
          <a:ln/>
        </p:spPr>
      </p:sp>
      <p:sp>
        <p:nvSpPr>
          <p:cNvPr id="16" name="Text 14"/>
          <p:cNvSpPr/>
          <p:nvPr/>
        </p:nvSpPr>
        <p:spPr>
          <a:xfrm>
            <a:off x="965200" y="2682131"/>
            <a:ext cx="1656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· Перечислить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004423" y="2682131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C9D1D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6 ст. 226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65200" y="2981821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28-го или 5-го числа, единым налоговым платежом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371975" y="2571006"/>
            <a:ext cx="3448050" cy="1014661"/>
          </a:xfrm>
          <a:prstGeom prst="roundRect">
            <a:avLst>
              <a:gd name="adj" fmla="val 970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7550" y="2688481"/>
            <a:ext cx="14111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· Вести учёт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554073" y="2688481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1 ст. 230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27550" y="2988171"/>
            <a:ext cx="323100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регистры по каждому физлицу: доходы, вычеты, налог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927975" y="2571006"/>
            <a:ext cx="3448050" cy="1014661"/>
          </a:xfrm>
          <a:prstGeom prst="roundRect">
            <a:avLst>
              <a:gd name="adj" fmla="val 970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83550" y="2688481"/>
            <a:ext cx="1480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· Отчитаться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110073" y="2688481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2 ст. 230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083550" y="2988171"/>
            <a:ext cx="323100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6-НДФЛ за квартал, полугодие, 9 месяцев и год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812800" y="3690441"/>
            <a:ext cx="3454400" cy="1021011"/>
          </a:xfrm>
          <a:prstGeom prst="roundRect">
            <a:avLst>
              <a:gd name="adj" fmla="val 9951"/>
            </a:avLst>
          </a:prstGeom>
          <a:solidFill>
            <a:srgbClr val="F3E3DC"/>
          </a:solidFill>
          <a:ln/>
        </p:spPr>
      </p:sp>
      <p:sp>
        <p:nvSpPr>
          <p:cNvPr id="28" name="Text 26"/>
          <p:cNvSpPr/>
          <p:nvPr/>
        </p:nvSpPr>
        <p:spPr>
          <a:xfrm>
            <a:off x="965200" y="3804741"/>
            <a:ext cx="133427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· Сообщить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004423" y="3804741"/>
            <a:ext cx="111037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п. 5 ст. 226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65200" y="4104432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 неудержании — физлицу и ИФНС до 25 февраля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368800" y="3690441"/>
            <a:ext cx="3454400" cy="1021011"/>
          </a:xfrm>
          <a:prstGeom prst="roundRect">
            <a:avLst>
              <a:gd name="adj" fmla="val 9951"/>
            </a:avLst>
          </a:prstGeom>
          <a:solidFill>
            <a:srgbClr val="F3E3DC"/>
          </a:solidFill>
          <a:ln/>
        </p:spPr>
      </p:sp>
      <p:sp>
        <p:nvSpPr>
          <p:cNvPr id="32" name="Text 30"/>
          <p:cNvSpPr/>
          <p:nvPr/>
        </p:nvSpPr>
        <p:spPr>
          <a:xfrm>
            <a:off x="4521200" y="3804741"/>
            <a:ext cx="11556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· Вернуть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969462" y="3804741"/>
            <a:ext cx="7013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231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521200" y="4104432"/>
            <a:ext cx="324408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излишек: сообщить за 10 дней, вернуть за 3 месяца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7927975" y="3693616"/>
            <a:ext cx="3448050" cy="1014661"/>
          </a:xfrm>
          <a:prstGeom prst="roundRect">
            <a:avLst>
              <a:gd name="adj" fmla="val 9700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083550" y="3811091"/>
            <a:ext cx="116925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 · Хранить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10154662" y="3811091"/>
            <a:ext cx="106578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24, 230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8083550" y="4110782"/>
            <a:ext cx="323100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документы 5 лет; справка о доходах по заявлению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812800" y="4889252"/>
            <a:ext cx="10566400" cy="787400"/>
          </a:xfrm>
          <a:prstGeom prst="roundRect">
            <a:avLst>
              <a:gd name="adj" fmla="val 12903"/>
            </a:avLst>
          </a:prstGeom>
          <a:solidFill>
            <a:srgbClr val="DDEBE5"/>
          </a:solidFill>
          <a:ln/>
        </p:spPr>
      </p:sp>
      <p:sp>
        <p:nvSpPr>
          <p:cNvPr id="40" name="Text 38"/>
          <p:cNvSpPr/>
          <p:nvPr/>
        </p:nvSpPr>
        <p:spPr>
          <a:xfrm>
            <a:off x="1016000" y="5158482"/>
            <a:ext cx="1128961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КТО АГЕНТ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2246561" y="5016252"/>
            <a:ext cx="919732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Российские организации, подразделения иностранных, ИП, нотариусы, адвокаты — п. п. 1, 1.1 ст. 226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3 ст. 24, п. 9 ст. 58, ст. 226, 230, 231 НК РФ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Цикл агента и критичные точки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32520"/>
            <a:ext cx="1849090" cy="726380"/>
          </a:xfrm>
          <a:prstGeom prst="roundRect">
            <a:avLst>
              <a:gd name="adj" fmla="val 12239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939800" y="1534120"/>
            <a:ext cx="164589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· Исчислить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39800" y="1808411"/>
            <a:ext cx="164589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дата дохода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2800" y="2235101"/>
            <a:ext cx="1849090" cy="1414711"/>
          </a:xfrm>
          <a:prstGeom prst="roundRect">
            <a:avLst>
              <a:gd name="adj" fmla="val 6284"/>
            </a:avLst>
          </a:prstGeom>
          <a:solidFill>
            <a:srgbClr val="F3E3DC"/>
          </a:solidFill>
          <a:ln/>
        </p:spPr>
      </p:sp>
      <p:pic>
        <p:nvPicPr>
          <p:cNvPr id="7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9800" y="2359521"/>
            <a:ext cx="203200" cy="203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93800" y="2336701"/>
            <a:ext cx="49887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Риск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39800" y="2623691"/>
            <a:ext cx="1645890" cy="949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отпускные — день выплаты; суточные — конец месяца отчёта</a:t>
            </a:r>
            <a:endParaRPr lang="en-US" sz="1400" dirty="0"/>
          </a:p>
        </p:txBody>
      </p:sp>
      <p:pic>
        <p:nvPicPr>
          <p:cNvPr id="10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12690" y="1432520"/>
            <a:ext cx="228600" cy="1143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992090" y="1432520"/>
            <a:ext cx="1849140" cy="726380"/>
          </a:xfrm>
          <a:prstGeom prst="roundRect">
            <a:avLst>
              <a:gd name="adj" fmla="val 12239"/>
            </a:avLst>
          </a:prstGeom>
          <a:solidFill>
            <a:srgbClr val="1E2A3F"/>
          </a:solidFill>
          <a:ln/>
        </p:spPr>
      </p:sp>
      <p:sp>
        <p:nvSpPr>
          <p:cNvPr id="12" name="Text 8"/>
          <p:cNvSpPr/>
          <p:nvPr/>
        </p:nvSpPr>
        <p:spPr>
          <a:xfrm>
            <a:off x="3119090" y="1534120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· Удержать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119090" y="1808411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 выплате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2992090" y="2235101"/>
            <a:ext cx="1849140" cy="1414711"/>
          </a:xfrm>
          <a:prstGeom prst="roundRect">
            <a:avLst>
              <a:gd name="adj" fmla="val 6284"/>
            </a:avLst>
          </a:prstGeom>
          <a:solidFill>
            <a:srgbClr val="F3E3DC"/>
          </a:solidFill>
          <a:ln/>
        </p:spPr>
      </p:sp>
      <p:pic>
        <p:nvPicPr>
          <p:cNvPr id="15" name="Image 2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19090" y="2359521"/>
            <a:ext cx="203200" cy="203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373090" y="2336701"/>
            <a:ext cx="49887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Риск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3119090" y="2623691"/>
            <a:ext cx="1645940" cy="949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больше 50%; натура — из ближайшей выплаты</a:t>
            </a:r>
            <a:endParaRPr lang="en-US" sz="1400" dirty="0"/>
          </a:p>
        </p:txBody>
      </p:sp>
      <p:pic>
        <p:nvPicPr>
          <p:cNvPr id="18" name="Image 3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92030" y="1432520"/>
            <a:ext cx="228600" cy="1143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5171430" y="1432520"/>
            <a:ext cx="1849090" cy="726380"/>
          </a:xfrm>
          <a:prstGeom prst="roundRect">
            <a:avLst>
              <a:gd name="adj" fmla="val 12239"/>
            </a:avLst>
          </a:prstGeom>
          <a:solidFill>
            <a:srgbClr val="1E2A3F"/>
          </a:solidFill>
          <a:ln/>
        </p:spPr>
      </p:sp>
      <p:sp>
        <p:nvSpPr>
          <p:cNvPr id="20" name="Text 14"/>
          <p:cNvSpPr/>
          <p:nvPr/>
        </p:nvSpPr>
        <p:spPr>
          <a:xfrm>
            <a:off x="5298430" y="1534120"/>
            <a:ext cx="164589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· Уведомить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5298430" y="1808411"/>
            <a:ext cx="164589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ст. 58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5171430" y="2235101"/>
            <a:ext cx="1849090" cy="1414711"/>
          </a:xfrm>
          <a:prstGeom prst="roundRect">
            <a:avLst>
              <a:gd name="adj" fmla="val 6284"/>
            </a:avLst>
          </a:prstGeom>
          <a:solidFill>
            <a:srgbClr val="F3E3DC"/>
          </a:solidFill>
          <a:ln/>
        </p:spPr>
      </p:sp>
      <p:pic>
        <p:nvPicPr>
          <p:cNvPr id="23" name="Image 4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98430" y="2359521"/>
            <a:ext cx="203200" cy="2032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552430" y="2336701"/>
            <a:ext cx="50869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Срок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5298430" y="2623691"/>
            <a:ext cx="1645890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25-го за 1–22; до 3-го за 23–конец</a:t>
            </a:r>
            <a:endParaRPr lang="en-US" sz="1400" dirty="0"/>
          </a:p>
        </p:txBody>
      </p:sp>
      <p:pic>
        <p:nvPicPr>
          <p:cNvPr id="26" name="Image 5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71320" y="1432520"/>
            <a:ext cx="228600" cy="114300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7350720" y="1432520"/>
            <a:ext cx="1849140" cy="726380"/>
          </a:xfrm>
          <a:prstGeom prst="roundRect">
            <a:avLst>
              <a:gd name="adj" fmla="val 12239"/>
            </a:avLst>
          </a:prstGeom>
          <a:solidFill>
            <a:srgbClr val="1E2A3F"/>
          </a:solidFill>
          <a:ln/>
        </p:spPr>
      </p:sp>
      <p:sp>
        <p:nvSpPr>
          <p:cNvPr id="28" name="Text 20"/>
          <p:cNvSpPr/>
          <p:nvPr/>
        </p:nvSpPr>
        <p:spPr>
          <a:xfrm>
            <a:off x="7477720" y="1534120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· Перечислить</a:t>
            </a:r>
            <a:endParaRPr lang="en-US" sz="1400" dirty="0"/>
          </a:p>
        </p:txBody>
      </p:sp>
      <p:sp>
        <p:nvSpPr>
          <p:cNvPr id="29" name="Text 21"/>
          <p:cNvSpPr/>
          <p:nvPr/>
        </p:nvSpPr>
        <p:spPr>
          <a:xfrm>
            <a:off x="7477720" y="1808411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ЕНП</a:t>
            </a:r>
            <a:endParaRPr lang="en-US" sz="1400" dirty="0"/>
          </a:p>
        </p:txBody>
      </p:sp>
      <p:sp>
        <p:nvSpPr>
          <p:cNvPr id="30" name="Shape 22"/>
          <p:cNvSpPr/>
          <p:nvPr/>
        </p:nvSpPr>
        <p:spPr>
          <a:xfrm>
            <a:off x="7350720" y="2235101"/>
            <a:ext cx="1849140" cy="1414711"/>
          </a:xfrm>
          <a:prstGeom prst="roundRect">
            <a:avLst>
              <a:gd name="adj" fmla="val 6284"/>
            </a:avLst>
          </a:prstGeom>
          <a:solidFill>
            <a:srgbClr val="F3E3DC"/>
          </a:solidFill>
          <a:ln/>
        </p:spPr>
      </p:sp>
      <p:pic>
        <p:nvPicPr>
          <p:cNvPr id="31" name="Image 6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77720" y="2359521"/>
            <a:ext cx="203200" cy="203200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7731720" y="2336701"/>
            <a:ext cx="73419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Штраф</a:t>
            </a:r>
            <a:endParaRPr lang="en-US" sz="1400" dirty="0"/>
          </a:p>
        </p:txBody>
      </p:sp>
      <p:sp>
        <p:nvSpPr>
          <p:cNvPr id="33" name="Text 24"/>
          <p:cNvSpPr/>
          <p:nvPr/>
        </p:nvSpPr>
        <p:spPr>
          <a:xfrm>
            <a:off x="7477720" y="2623691"/>
            <a:ext cx="164594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20% суммы и пени — ст. 123, 75</a:t>
            </a:r>
            <a:endParaRPr lang="en-US" sz="1400" dirty="0"/>
          </a:p>
        </p:txBody>
      </p:sp>
      <p:pic>
        <p:nvPicPr>
          <p:cNvPr id="34" name="Image 7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50660" y="1432520"/>
            <a:ext cx="228600" cy="114300"/>
          </a:xfrm>
          <a:prstGeom prst="rect">
            <a:avLst/>
          </a:prstGeom>
        </p:spPr>
      </p:pic>
      <p:sp>
        <p:nvSpPr>
          <p:cNvPr id="35" name="Shape 25"/>
          <p:cNvSpPr/>
          <p:nvPr/>
        </p:nvSpPr>
        <p:spPr>
          <a:xfrm>
            <a:off x="9530060" y="1432520"/>
            <a:ext cx="1849140" cy="726380"/>
          </a:xfrm>
          <a:prstGeom prst="roundRect">
            <a:avLst>
              <a:gd name="adj" fmla="val 12239"/>
            </a:avLst>
          </a:prstGeom>
          <a:solidFill>
            <a:srgbClr val="1E2A3F"/>
          </a:solidFill>
          <a:ln/>
        </p:spPr>
      </p:sp>
      <p:sp>
        <p:nvSpPr>
          <p:cNvPr id="36" name="Text 26"/>
          <p:cNvSpPr/>
          <p:nvPr/>
        </p:nvSpPr>
        <p:spPr>
          <a:xfrm>
            <a:off x="9657060" y="1534120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· 6-НДФЛ</a:t>
            </a:r>
            <a:endParaRPr lang="en-US" sz="1400" dirty="0"/>
          </a:p>
        </p:txBody>
      </p:sp>
      <p:sp>
        <p:nvSpPr>
          <p:cNvPr id="37" name="Text 27"/>
          <p:cNvSpPr/>
          <p:nvPr/>
        </p:nvSpPr>
        <p:spPr>
          <a:xfrm>
            <a:off x="9657060" y="1808411"/>
            <a:ext cx="16459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25-го</a:t>
            </a:r>
            <a:endParaRPr lang="en-US" sz="1400" dirty="0"/>
          </a:p>
        </p:txBody>
      </p:sp>
      <p:sp>
        <p:nvSpPr>
          <p:cNvPr id="38" name="Shape 28"/>
          <p:cNvSpPr/>
          <p:nvPr/>
        </p:nvSpPr>
        <p:spPr>
          <a:xfrm>
            <a:off x="9530060" y="2235101"/>
            <a:ext cx="1849140" cy="1414711"/>
          </a:xfrm>
          <a:prstGeom prst="roundRect">
            <a:avLst>
              <a:gd name="adj" fmla="val 6284"/>
            </a:avLst>
          </a:prstGeom>
          <a:solidFill>
            <a:srgbClr val="F3E3DC"/>
          </a:solidFill>
          <a:ln/>
        </p:spPr>
      </p:sp>
      <p:pic>
        <p:nvPicPr>
          <p:cNvPr id="39" name="Image 8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57060" y="2359521"/>
            <a:ext cx="203200" cy="203200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9911060" y="2336701"/>
            <a:ext cx="73419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Штраф</a:t>
            </a:r>
            <a:endParaRPr lang="en-US" sz="1400" dirty="0"/>
          </a:p>
        </p:txBody>
      </p:sp>
      <p:sp>
        <p:nvSpPr>
          <p:cNvPr id="41" name="Text 30"/>
          <p:cNvSpPr/>
          <p:nvPr/>
        </p:nvSpPr>
        <p:spPr>
          <a:xfrm>
            <a:off x="9657060" y="2623691"/>
            <a:ext cx="1645940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1 000 ₽ в месяц; через 20 дней — блокировка счёта</a:t>
            </a:r>
            <a:endParaRPr lang="en-US" sz="1400" dirty="0"/>
          </a:p>
        </p:txBody>
      </p:sp>
      <p:sp>
        <p:nvSpPr>
          <p:cNvPr id="42" name="Shape 31"/>
          <p:cNvSpPr/>
          <p:nvPr/>
        </p:nvSpPr>
        <p:spPr>
          <a:xfrm>
            <a:off x="815975" y="3805386"/>
            <a:ext cx="3414167" cy="1001961"/>
          </a:xfrm>
          <a:prstGeom prst="roundRect">
            <a:avLst>
              <a:gd name="adj" fmla="val 98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3" name="Text 32"/>
          <p:cNvSpPr/>
          <p:nvPr/>
        </p:nvSpPr>
        <p:spPr>
          <a:xfrm>
            <a:off x="996950" y="392286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удержал</a:t>
            </a:r>
            <a:endParaRPr lang="en-US" sz="1400" dirty="0"/>
          </a:p>
        </p:txBody>
      </p:sp>
      <p:sp>
        <p:nvSpPr>
          <p:cNvPr id="44" name="Text 33"/>
          <p:cNvSpPr/>
          <p:nvPr/>
        </p:nvSpPr>
        <p:spPr>
          <a:xfrm>
            <a:off x="996950" y="4209852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доудержать до 31.01, сообщить до 25.02 · п. 5 ст. 226</a:t>
            </a:r>
            <a:endParaRPr lang="en-US" sz="1400" dirty="0"/>
          </a:p>
        </p:txBody>
      </p:sp>
      <p:sp>
        <p:nvSpPr>
          <p:cNvPr id="45" name="Shape 34"/>
          <p:cNvSpPr/>
          <p:nvPr/>
        </p:nvSpPr>
        <p:spPr>
          <a:xfrm>
            <a:off x="4388892" y="3805386"/>
            <a:ext cx="3414216" cy="1001961"/>
          </a:xfrm>
          <a:prstGeom prst="roundRect">
            <a:avLst>
              <a:gd name="adj" fmla="val 98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6" name="Text 35"/>
          <p:cNvSpPr/>
          <p:nvPr/>
        </p:nvSpPr>
        <p:spPr>
          <a:xfrm>
            <a:off x="4569867" y="3922861"/>
            <a:ext cx="3143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Удержал лишнее</a:t>
            </a:r>
            <a:endParaRPr lang="en-US" sz="1400" dirty="0"/>
          </a:p>
        </p:txBody>
      </p:sp>
      <p:sp>
        <p:nvSpPr>
          <p:cNvPr id="47" name="Text 36"/>
          <p:cNvSpPr/>
          <p:nvPr/>
        </p:nvSpPr>
        <p:spPr>
          <a:xfrm>
            <a:off x="4569867" y="4209852"/>
            <a:ext cx="31438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сообщить за 10 дней, вернуть за 3 месяца · ст. 231</a:t>
            </a:r>
            <a:endParaRPr lang="en-US" sz="1400" dirty="0"/>
          </a:p>
        </p:txBody>
      </p:sp>
      <p:sp>
        <p:nvSpPr>
          <p:cNvPr id="48" name="Shape 37"/>
          <p:cNvSpPr/>
          <p:nvPr/>
        </p:nvSpPr>
        <p:spPr>
          <a:xfrm>
            <a:off x="7961858" y="3805386"/>
            <a:ext cx="3414167" cy="1001961"/>
          </a:xfrm>
          <a:prstGeom prst="roundRect">
            <a:avLst>
              <a:gd name="adj" fmla="val 9823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49" name="Text 38"/>
          <p:cNvSpPr/>
          <p:nvPr/>
        </p:nvSpPr>
        <p:spPr>
          <a:xfrm>
            <a:off x="8142833" y="3922861"/>
            <a:ext cx="314378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Ошибка в 6-НДФЛ</a:t>
            </a:r>
            <a:endParaRPr lang="en-US" sz="1400" dirty="0"/>
          </a:p>
        </p:txBody>
      </p:sp>
      <p:sp>
        <p:nvSpPr>
          <p:cNvPr id="50" name="Text 39"/>
          <p:cNvSpPr/>
          <p:nvPr/>
        </p:nvSpPr>
        <p:spPr>
          <a:xfrm>
            <a:off x="8142833" y="4209852"/>
            <a:ext cx="314378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500 ₽ за документ, если не исправил сам · ст. 126.1</a:t>
            </a:r>
            <a:endParaRPr lang="en-US" sz="1400" dirty="0"/>
          </a:p>
        </p:txBody>
      </p:sp>
      <p:sp>
        <p:nvSpPr>
          <p:cNvPr id="51" name="Text 40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52" name="Text 41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53" name="Text 42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9 ст. 58, ст. 75, п. 3.2 ст. 76, ст. 123, п. 1.2 ст. 126, ст. 126.1, 223, 226, 230, 231 НК РФ. Уведомление за 23–31 декабря и уплата — не позднее последнего рабочего дня года.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Налоговый агент: когда удерживать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0566400" cy="787400"/>
          </a:xfrm>
          <a:prstGeom prst="roundRect">
            <a:avLst>
              <a:gd name="adj" fmla="val 12903"/>
            </a:avLst>
          </a:prstGeom>
          <a:solidFill>
            <a:srgbClr val="1E2A3F"/>
          </a:solidFill>
          <a:ln/>
        </p:spPr>
      </p:sp>
      <p:sp>
        <p:nvSpPr>
          <p:cNvPr id="4" name="Text 2"/>
          <p:cNvSpPr/>
          <p:nvPr/>
        </p:nvSpPr>
        <p:spPr>
          <a:xfrm>
            <a:off x="1016000" y="1727150"/>
            <a:ext cx="828179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АГЕНТЫ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945779" y="1584920"/>
            <a:ext cx="950712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Российские организации, подразделения иностранных, ИП, нотариусы и адвокаты — по выплатам физлицам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5975" y="2426295"/>
            <a:ext cx="2540000" cy="1280071"/>
          </a:xfrm>
          <a:prstGeom prst="roundRect">
            <a:avLst>
              <a:gd name="adj" fmla="val 76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71550" y="2556470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Деньги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856161"/>
            <a:ext cx="238125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 фактической выплате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89325" y="2426295"/>
            <a:ext cx="2540000" cy="1280071"/>
          </a:xfrm>
          <a:prstGeom prst="roundRect">
            <a:avLst>
              <a:gd name="adj" fmla="val 76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44900" y="2556470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Командировочные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44900" y="2856161"/>
            <a:ext cx="229571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раньше конца месяца утверждения отчёта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62675" y="2426295"/>
            <a:ext cx="2540000" cy="1280071"/>
          </a:xfrm>
          <a:prstGeom prst="roundRect">
            <a:avLst>
              <a:gd name="adj" fmla="val 76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18250" y="2556470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Натура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18250" y="2856161"/>
            <a:ext cx="229571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 ближайшей денежной выплаты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836025" y="2426295"/>
            <a:ext cx="2540000" cy="1280071"/>
          </a:xfrm>
          <a:prstGeom prst="roundRect">
            <a:avLst>
              <a:gd name="adj" fmla="val 7689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91600" y="2556470"/>
            <a:ext cx="229571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Матвыгода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991600" y="2856161"/>
            <a:ext cx="229571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 ближайшей выплаты; банки с клиентов не удерживают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19150" y="3893691"/>
            <a:ext cx="10553700" cy="1356271"/>
          </a:xfrm>
          <a:prstGeom prst="roundRect">
            <a:avLst>
              <a:gd name="adj" fmla="val 7023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28700" y="4052441"/>
            <a:ext cx="1043863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· ПУТЁВКА В САНАТОРИЙ КАК НАТУРАЛЬНЫЙ ДОХОД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028700" y="4390231"/>
            <a:ext cx="2913063" cy="700980"/>
          </a:xfrm>
          <a:prstGeom prst="roundRect">
            <a:avLst>
              <a:gd name="adj" fmla="val 10870"/>
            </a:avLst>
          </a:prstGeom>
          <a:solidFill>
            <a:srgbClr val="ECE6D9"/>
          </a:solidFill>
          <a:ln/>
        </p:spPr>
      </p:sp>
      <p:sp>
        <p:nvSpPr>
          <p:cNvPr id="21" name="Text 19"/>
          <p:cNvSpPr/>
          <p:nvPr/>
        </p:nvSpPr>
        <p:spPr>
          <a:xfrm>
            <a:off x="1155700" y="4479131"/>
            <a:ext cx="2738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26 января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155700" y="4753421"/>
            <a:ext cx="278606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путёвка оплачена — дохода нет</a:t>
            </a:r>
            <a:endParaRPr lang="en-US" sz="1400" dirty="0"/>
          </a:p>
        </p:txBody>
      </p:sp>
      <p:pic>
        <p:nvPicPr>
          <p:cNvPr id="23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17963" y="4670871"/>
            <a:ext cx="279400" cy="139700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4373563" y="4390231"/>
            <a:ext cx="2913063" cy="700980"/>
          </a:xfrm>
          <a:prstGeom prst="roundRect">
            <a:avLst>
              <a:gd name="adj" fmla="val 10870"/>
            </a:avLst>
          </a:prstGeom>
          <a:solidFill>
            <a:srgbClr val="ECE6D9"/>
          </a:solidFill>
          <a:ln/>
        </p:spPr>
      </p:sp>
      <p:sp>
        <p:nvSpPr>
          <p:cNvPr id="25" name="Text 22"/>
          <p:cNvSpPr/>
          <p:nvPr/>
        </p:nvSpPr>
        <p:spPr>
          <a:xfrm>
            <a:off x="4500563" y="4479131"/>
            <a:ext cx="2738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марта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500563" y="4753421"/>
            <a:ext cx="273883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вручена — дата дохода</a:t>
            </a:r>
            <a:endParaRPr lang="en-US" sz="1400" dirty="0"/>
          </a:p>
        </p:txBody>
      </p:sp>
      <p:pic>
        <p:nvPicPr>
          <p:cNvPr id="27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2825" y="4670871"/>
            <a:ext cx="279400" cy="139700"/>
          </a:xfrm>
          <a:prstGeom prst="rect">
            <a:avLst/>
          </a:prstGeom>
        </p:spPr>
      </p:pic>
      <p:sp>
        <p:nvSpPr>
          <p:cNvPr id="28" name="Shape 24"/>
          <p:cNvSpPr/>
          <p:nvPr/>
        </p:nvSpPr>
        <p:spPr>
          <a:xfrm>
            <a:off x="7718425" y="4390231"/>
            <a:ext cx="3444875" cy="700980"/>
          </a:xfrm>
          <a:prstGeom prst="roundRect">
            <a:avLst>
              <a:gd name="adj" fmla="val 10870"/>
            </a:avLst>
          </a:prstGeom>
          <a:solidFill>
            <a:srgbClr val="1E2A3F"/>
          </a:solidFill>
          <a:ln/>
        </p:spPr>
      </p:sp>
      <p:sp>
        <p:nvSpPr>
          <p:cNvPr id="29" name="Text 25"/>
          <p:cNvSpPr/>
          <p:nvPr/>
        </p:nvSpPr>
        <p:spPr>
          <a:xfrm>
            <a:off x="7845425" y="4479131"/>
            <a:ext cx="328660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марта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7845425" y="4753421"/>
            <a:ext cx="328660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удержан с зарплаты за февраль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п. 1, 1.1, 3, 4 ст. 226, пп. 2, 3, 6, 7 п. 1 ст. 223 НК РФ. Удержать можно не больше 50% денежной выплаты. Путёвка облагается, если не подпадает под освобождение п. 9 ст. 217.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C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НДФЛ не удержан: что делать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457920"/>
            <a:ext cx="1905000" cy="1676301"/>
          </a:xfrm>
          <a:prstGeom prst="roundRect">
            <a:avLst>
              <a:gd name="adj" fmla="val 6061"/>
            </a:avLst>
          </a:prstGeom>
          <a:solidFill>
            <a:srgbClr val="1E2A3F"/>
          </a:solidFill>
          <a:ln/>
        </p:spPr>
      </p:sp>
      <p:pic>
        <p:nvPicPr>
          <p:cNvPr id="4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1734096"/>
            <a:ext cx="330200" cy="330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90600" y="2115096"/>
            <a:ext cx="1600200" cy="768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Была возможность удержать?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2819400" y="1723975"/>
            <a:ext cx="6604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Да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505200" y="1457920"/>
            <a:ext cx="7874000" cy="781000"/>
          </a:xfrm>
          <a:prstGeom prst="roundRect">
            <a:avLst>
              <a:gd name="adj" fmla="val 13009"/>
            </a:avLst>
          </a:prstGeom>
          <a:solidFill>
            <a:srgbClr val="F3E3DC"/>
          </a:solidFill>
          <a:ln/>
        </p:spPr>
      </p:sp>
      <p:sp>
        <p:nvSpPr>
          <p:cNvPr id="8" name="Text 5"/>
          <p:cNvSpPr/>
          <p:nvPr/>
        </p:nvSpPr>
        <p:spPr>
          <a:xfrm>
            <a:off x="3657600" y="1584920"/>
            <a:ext cx="779627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4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Удержать из текущих выплат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657600" y="1871911"/>
            <a:ext cx="779627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перечислить, сдать уточнённый 6-НДФЛ; штраф по ст. 123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2819400" y="2612926"/>
            <a:ext cx="6604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Нет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508375" y="2343696"/>
            <a:ext cx="3721100" cy="787350"/>
          </a:xfrm>
          <a:prstGeom prst="roundRect">
            <a:avLst>
              <a:gd name="adj" fmla="val 12501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63950" y="2473871"/>
            <a:ext cx="351224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31 января — доудержать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663950" y="2760861"/>
            <a:ext cx="3512249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 любых денежных выплат</a:t>
            </a:r>
            <a:endParaRPr lang="en-US" sz="1400" dirty="0"/>
          </a:p>
        </p:txBody>
      </p:sp>
      <p:pic>
        <p:nvPicPr>
          <p:cNvPr id="14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08850" y="2667496"/>
            <a:ext cx="279400" cy="1397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7664450" y="2340521"/>
            <a:ext cx="3714750" cy="793700"/>
          </a:xfrm>
          <a:prstGeom prst="roundRect">
            <a:avLst>
              <a:gd name="adj" fmla="val 12801"/>
            </a:avLst>
          </a:prstGeom>
          <a:solidFill>
            <a:srgbClr val="DDEBE5"/>
          </a:solidFill>
          <a:ln/>
        </p:spPr>
      </p:sp>
      <p:sp>
        <p:nvSpPr>
          <p:cNvPr id="16" name="Text 12"/>
          <p:cNvSpPr/>
          <p:nvPr/>
        </p:nvSpPr>
        <p:spPr>
          <a:xfrm>
            <a:off x="7816850" y="2467521"/>
            <a:ext cx="351224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D4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 25 февраля — сообщить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7816850" y="2754511"/>
            <a:ext cx="3512249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физлицу и ИФНС: справка в 6-НДФЛ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819150" y="3318371"/>
            <a:ext cx="5830937" cy="1098500"/>
          </a:xfrm>
          <a:prstGeom prst="roundRect">
            <a:avLst>
              <a:gd name="adj" fmla="val 8671"/>
            </a:avLst>
          </a:prstGeom>
          <a:solidFill>
            <a:srgbClr val="FFFDF8"/>
          </a:solidFill>
          <a:ln w="12700">
            <a:solidFill>
              <a:srgbClr val="B5482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03300" y="3451721"/>
            <a:ext cx="56265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Пример · подарок 10 000 ₽ бывшему работнику в декабре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1003300" y="3738711"/>
            <a:ext cx="562651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(10 000 − 4 000) × 13% = 780 ₽. Выплат до 31 января нет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1003300" y="4016821"/>
            <a:ext cx="562651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Сообщить до 25.02.2027 — штрафа нет</a:t>
            </a:r>
            <a:endParaRPr lang="en-US" sz="1500" dirty="0"/>
          </a:p>
        </p:txBody>
      </p:sp>
      <p:sp>
        <p:nvSpPr>
          <p:cNvPr id="22" name="Shape 18"/>
          <p:cNvSpPr/>
          <p:nvPr/>
        </p:nvSpPr>
        <p:spPr>
          <a:xfrm>
            <a:off x="6812012" y="3315196"/>
            <a:ext cx="4564013" cy="1104850"/>
          </a:xfrm>
          <a:prstGeom prst="roundRect">
            <a:avLst>
              <a:gd name="adj" fmla="val 8908"/>
            </a:avLst>
          </a:prstGeom>
          <a:solidFill>
            <a:srgbClr val="FFFDF8"/>
          </a:solidFill>
          <a:ln w="6350">
            <a:solidFill>
              <a:srgbClr val="DDD5C4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992987" y="3445371"/>
            <a:ext cx="432812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5482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Как подать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6992987" y="3732361"/>
            <a:ext cx="432812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A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и более получателей — только электронно; физлицу — ценным письмом или под расписку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812800" y="607318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ст. 123, 216, п. 5 ст. 226, п. 2 ст. 230 НК РФ; п. 21 Постановления Пленума ВАС РФ от 30.07.2013 N 57; п. 18 Порядка заполнения 6-НДФЛ. Пример условный, подарок — п. 28 ст. 217.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E2A3F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Сроки перечисления НДФЛ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57920"/>
            <a:ext cx="7462689" cy="452090"/>
          </a:xfrm>
          <a:prstGeom prst="roundRect">
            <a:avLst>
              <a:gd name="adj" fmla="val 16855"/>
            </a:avLst>
          </a:prstGeom>
          <a:solidFill>
            <a:srgbClr val="2F6B5A"/>
          </a:solidFill>
          <a:ln/>
        </p:spPr>
        <p:txBody>
          <a:bodyPr wrap="square" lIns="130082" tIns="79282" rIns="0" bIns="5388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Удержан 1–22 числа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12800" y="1960811"/>
            <a:ext cx="768656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4D4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до 28-го этого месяца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326289" y="1457920"/>
            <a:ext cx="3052911" cy="452090"/>
          </a:xfrm>
          <a:prstGeom prst="roundRect">
            <a:avLst>
              <a:gd name="adj" fmla="val 16855"/>
            </a:avLst>
          </a:prstGeom>
          <a:solidFill>
            <a:srgbClr val="B5482F"/>
          </a:solidFill>
          <a:ln/>
        </p:spPr>
        <p:txBody>
          <a:bodyPr wrap="square" lIns="130082" tIns="79282" rIns="47638" bIns="5388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23 – конец месяца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326289" y="1960811"/>
            <a:ext cx="314449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8E3420"/>
                </a:solidFill>
                <a:latin typeface="PT Serif" pitchFamily="18" charset="0"/>
                <a:ea typeface="PT Serif" pitchFamily="18" charset="-122"/>
                <a:cs typeface="PT Serif" pitchFamily="18" charset="-120"/>
              </a:rPr>
              <a:t>до 5-го следующего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12800" y="2494211"/>
            <a:ext cx="10566400" cy="520700"/>
          </a:xfrm>
          <a:prstGeom prst="roundRect">
            <a:avLst>
              <a:gd name="adj" fmla="val 19512"/>
            </a:avLst>
          </a:prstGeom>
          <a:solidFill>
            <a:srgbClr val="1E2A3F"/>
          </a:solidFill>
          <a:ln/>
        </p:spPr>
      </p:sp>
      <p:sp>
        <p:nvSpPr>
          <p:cNvPr id="8" name="Text 6"/>
          <p:cNvSpPr/>
          <p:nvPr/>
        </p:nvSpPr>
        <p:spPr>
          <a:xfrm>
            <a:off x="1016000" y="2630091"/>
            <a:ext cx="1015752" cy="2742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59A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ДЕКАБРЬ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133352" y="2621211"/>
            <a:ext cx="744325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6F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Удержан 23–31 декабря — не позднее последнего рабочего дня года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12800" y="3192711"/>
            <a:ext cx="10566400" cy="1556742"/>
          </a:xfrm>
          <a:prstGeom prst="rect">
            <a:avLst/>
          </a:prstGeom>
          <a:solidFill>
            <a:srgbClr val="FFFDF8"/>
          </a:solidFill>
          <a:ln/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3205411"/>
          <a:ext cx="10553700" cy="1544044"/>
        </p:xfrm>
        <a:graphic>
          <a:graphicData uri="http://schemas.openxmlformats.org/drawingml/2006/table">
            <a:tbl>
              <a:tblPr/>
              <a:tblGrid>
                <a:gridCol w="337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4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Выплата в 2026 году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Удержан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3E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Перечислить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Зарплата за май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июня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28 июня — воскресенье → 29 июня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5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Отпускные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24 июня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июля — воскресенье → 6 июля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Годовая премия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25 декабря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A3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последний рабочий день 2026 года</a:t>
                      </a:r>
                      <a:endParaRPr lang="en-US" sz="14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812800" y="355600"/>
            <a:ext cx="69681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ФПНК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73443" y="355600"/>
            <a:ext cx="510575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Налогообложение физических и юридических лиц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800" y="626239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3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Основание: п. 7 ст. 6.1, п. п. 1, 16 ст. 45, п. 1 ст. 58, п. 6 ст. 226 НК РФ. Уплата — единым налоговым платежом.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ДФЛ в 2026 году: ставки, вычеты, налоговый агент">
  <a:themeElements>
    <a:clrScheme name="НДФЛ в 2026 году: ставки, вычеты, налоговый агент">
      <a:dk1>
        <a:srgbClr val="4A5363"/>
      </a:dk1>
      <a:lt1>
        <a:srgbClr val="F6F3EC"/>
      </a:lt1>
      <a:dk2>
        <a:srgbClr val="757B85"/>
      </a:dk2>
      <a:lt2>
        <a:srgbClr val="E5E3DE"/>
      </a:lt2>
      <a:accent1>
        <a:srgbClr val="B5482F"/>
      </a:accent1>
      <a:accent2>
        <a:srgbClr val="E59A7D"/>
      </a:accent2>
      <a:accent3>
        <a:srgbClr val="8E3420"/>
      </a:accent3>
      <a:accent4>
        <a:srgbClr val="1F4D40"/>
      </a:accent4>
      <a:accent5>
        <a:srgbClr val="2F6B5A"/>
      </a:accent5>
      <a:accent6>
        <a:srgbClr val="EBCFC3"/>
      </a:accent6>
      <a:hlink>
        <a:srgbClr val="0563C1"/>
      </a:hlink>
      <a:folHlink>
        <a:srgbClr val="954F72"/>
      </a:folHlink>
    </a:clrScheme>
    <a:fontScheme name="НДФЛ в 2026 году: ставки, вычеты, налоговый агент">
      <a:majorFont>
        <a:latin typeface="PT Serif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7534</Words>
  <Application>Microsoft Office PowerPoint</Application>
  <PresentationFormat>Широкоэкранный</PresentationFormat>
  <Paragraphs>890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IBM Plex Sans</vt:lpstr>
      <vt:lpstr>PT Serif</vt:lpstr>
      <vt:lpstr>НДФЛ в 2026 году: ставки, вычеты, налоговый агент</vt:lpstr>
      <vt:lpstr>Ставки, вычеты, налоговый агент</vt:lpstr>
      <vt:lpstr>Когда доход считается полученным</vt:lpstr>
      <vt:lpstr>Дата дохода на трёх примерах</vt:lpstr>
      <vt:lpstr>Все ставки НДФЛ на одном слайде</vt:lpstr>
      <vt:lpstr>Прогрессивная шкала: пять ступеней</vt:lpstr>
      <vt:lpstr>Зарплата по шкале: нарастающим итогом</vt:lpstr>
      <vt:lpstr>13 / 15%: имущество, капитал, страхование</vt:lpstr>
      <vt:lpstr>13 / 15% с порогом 5 млн: СВО и Север</vt:lpstr>
      <vt:lpstr>Фиксированные ставки: 9, 30 и 35%</vt:lpstr>
      <vt:lpstr>Нерезидент: схема выбора ставки</vt:lpstr>
      <vt:lpstr>Иностранец-резидент: как российский работник</vt:lpstr>
      <vt:lpstr>ВКС и беженцы: шкала и без резидентства</vt:lpstr>
      <vt:lpstr>Патент: НДФЛ минус авансовые платежи</vt:lpstr>
      <vt:lpstr>Смена статуса: пересчёт с начала года</vt:lpstr>
      <vt:lpstr>Восемь видов вычетов</vt:lpstr>
      <vt:lpstr>Стандартные вычеты: размеры и пример</vt:lpstr>
      <vt:lpstr>Социальные вычеты: четыре лимита</vt:lpstr>
      <vt:lpstr>Имущественные вычеты: продажа и покупка</vt:lpstr>
      <vt:lpstr>Профессиональные и инвестиционные вычеты</vt:lpstr>
      <vt:lpstr>Пять вычетов на долгосрочные сбережения</vt:lpstr>
      <vt:lpstr>Платить можно и за близких</vt:lpstr>
      <vt:lpstr>Лимит: 400 000 ₽ в год на все взносы</vt:lpstr>
      <vt:lpstr>Примеры: как работает лимит</vt:lpstr>
      <vt:lpstr>Семьи с детьми: лимит до 500 000 ₽</vt:lpstr>
      <vt:lpstr>Вычет — только за год взноса</vt:lpstr>
      <vt:lpstr>Минимальный срок договора</vt:lpstr>
      <vt:lpstr>Досрочное закрытие: пример с ИИС-3</vt:lpstr>
      <vt:lpstr>Девять обязанностей налогового агента</vt:lpstr>
      <vt:lpstr>Цикл агента и критичные точки</vt:lpstr>
      <vt:lpstr>Налоговый агент: когда удерживать</vt:lpstr>
      <vt:lpstr>НДФЛ не удержан: что делать</vt:lpstr>
      <vt:lpstr>Сроки перечисления НДФЛ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НДФЛ в 2026 году: ставки, вычеты, налоговый агент</dc:title>
  <dc:subject/>
  <dc:creator/>
  <cp:lastModifiedBy>POLINA</cp:lastModifiedBy>
  <cp:revision>2</cp:revision>
  <dcterms:created xsi:type="dcterms:W3CDTF">2026-10-12T19:36:53Z</dcterms:created>
  <dcterms:modified xsi:type="dcterms:W3CDTF">2026-10-21T14:49:53Z</dcterms:modified>
</cp:coreProperties>
</file>